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64" r:id="rId4"/>
    <p:sldId id="263" r:id="rId5"/>
    <p:sldId id="260" r:id="rId6"/>
    <p:sldId id="269" r:id="rId7"/>
    <p:sldId id="262" r:id="rId8"/>
    <p:sldId id="257" r:id="rId9"/>
    <p:sldId id="266" r:id="rId10"/>
    <p:sldId id="261" r:id="rId11"/>
    <p:sldId id="258" r:id="rId12"/>
    <p:sldId id="259" r:id="rId13"/>
    <p:sldId id="256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93" d="100"/>
          <a:sy n="93" d="100"/>
        </p:scale>
        <p:origin x="24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02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06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11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7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74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161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50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38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82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28D4-EC40-44AB-AE2D-ACD07CF14EDA}" type="datetimeFigureOut">
              <a:rPr lang="nb-NO" smtClean="0"/>
              <a:t>19.02.2025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C185D-C0BA-4E1C-A4A9-A255262D342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18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848251" y="0"/>
            <a:ext cx="10515600" cy="1999622"/>
          </a:xfrm>
        </p:spPr>
        <p:txBody>
          <a:bodyPr anchorCtr="1">
            <a:normAutofit/>
          </a:bodyPr>
          <a:lstStyle/>
          <a:p>
            <a:pPr lvl="0" algn="ctr"/>
            <a:r>
              <a:rPr lang="nb-NO" b="1" dirty="0" smtClean="0"/>
              <a:t>Kultivering av laks</a:t>
            </a:r>
            <a:br>
              <a:rPr lang="nb-NO" b="1" dirty="0" smtClean="0"/>
            </a:br>
            <a:r>
              <a:rPr lang="nb-NO" sz="2800" b="1" dirty="0" smtClean="0"/>
              <a:t>Arna </a:t>
            </a:r>
            <a:r>
              <a:rPr lang="nb-NO" sz="2800" b="1" dirty="0" err="1" smtClean="0"/>
              <a:t>Sportsfiskarlag</a:t>
            </a:r>
            <a:r>
              <a:rPr lang="nb-NO" sz="2800" b="1" dirty="0" smtClean="0"/>
              <a:t> – Årsmøte 19.2 2024</a:t>
            </a:r>
            <a:endParaRPr lang="nb-NO" sz="2800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8" y="2534491"/>
            <a:ext cx="12191996" cy="39226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Sylinder 4"/>
          <p:cNvSpPr txBox="1"/>
          <p:nvPr/>
        </p:nvSpPr>
        <p:spPr>
          <a:xfrm>
            <a:off x="4330839" y="1676456"/>
            <a:ext cx="326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dirty="0" smtClean="0"/>
              <a:t>Tilbakeblikk – hva har skjedd.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Planer fremover.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51917" cy="17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1018408" y="600197"/>
            <a:ext cx="80150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Hva med klekkeriet?</a:t>
            </a:r>
          </a:p>
          <a:p>
            <a:endParaRPr lang="nb-NO" b="1" dirty="0" smtClean="0"/>
          </a:p>
          <a:p>
            <a:r>
              <a:rPr lang="nb-NO" b="1" dirty="0" smtClean="0"/>
              <a:t>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Klekkeriet holde på pause inntil videre.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Vi beholder konsesjon og lokalene hos Toro. Det er ikke gitt noen end-dato.</a:t>
            </a:r>
          </a:p>
          <a:p>
            <a:endParaRPr lang="nb-NO" dirty="0" smtClean="0"/>
          </a:p>
          <a:p>
            <a:r>
              <a:rPr lang="nb-NO" dirty="0" smtClean="0"/>
              <a:t>Målinger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Deler av smolt som går ut i 2025 er fra klekkeriet.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Smolt som går ut i 2026 vil ikke være fra klekkeriet.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Så fra og med 2026, vil virkning av stoppet klekkeri bli synlig.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Naturlig variasjon i </a:t>
            </a:r>
            <a:r>
              <a:rPr lang="nb-NO" dirty="0" err="1" smtClean="0"/>
              <a:t>smoltmengde</a:t>
            </a:r>
            <a:r>
              <a:rPr lang="nb-NO" dirty="0" smtClean="0"/>
              <a:t>, og usikkerhet med fangst av smolt kan gjøre det vanskelig å få tydelige indikasjon før det har gått noen år.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 smtClean="0"/>
          </a:p>
          <a:p>
            <a:r>
              <a:rPr lang="nb-NO" dirty="0" smtClean="0"/>
              <a:t>Plan videre.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Ut fra menge smolt i 2026, vil vi ta stilling til om det er grunnlag for å søke om å åpne klekkeriet igjen.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Etter hvert som vi får flere års erfaring med utviklingen av smolt og voksen laks, så vil konsekvensen av å stoppe klekkeriet bli mer tydelig. Vi følger utviklingen og må enten intensivere tiltak som kan være å åpnet klekkeriet, eller på et tidspunkt «frigi» klekkeri-lokaler og konsesjon.</a:t>
            </a:r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468" y="1903391"/>
            <a:ext cx="3027903" cy="26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41857" y="5396390"/>
            <a:ext cx="10509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/>
              <a:t>Noen tanker inn i prosjektet: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Vi har ønske om å fanger noe smolt med el-fiske for å undersøke om det er skadelig for fisken.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Vi ønsker også prøve om noen fisk ikke merkes, for å se om merkingen i seg selv er skadelig.</a:t>
            </a:r>
          </a:p>
        </p:txBody>
      </p:sp>
      <p:sp>
        <p:nvSpPr>
          <p:cNvPr id="6" name="Rektangel 5"/>
          <p:cNvSpPr/>
          <p:nvPr/>
        </p:nvSpPr>
        <p:spPr>
          <a:xfrm>
            <a:off x="641857" y="454539"/>
            <a:ext cx="77486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dirty="0" smtClean="0"/>
              <a:t>Hvordan gjør vi «fang og slep» av smolt».</a:t>
            </a:r>
          </a:p>
          <a:p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Vi rigger opp ledegarn ovenfor og felle i laksetrappen.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Vi legger ut merd(er) ved elvemunningen.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Så går vi daglig ned og plukker ut smolt.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Smolten merkes av </a:t>
            </a:r>
            <a:r>
              <a:rPr lang="nb-NO" dirty="0" err="1" smtClean="0"/>
              <a:t>Norce</a:t>
            </a:r>
            <a:r>
              <a:rPr lang="nb-NO" dirty="0" smtClean="0"/>
              <a:t>, og slippes ut i en merd ved munningen.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Når det er samlet opp nok smolt, så sleper vi merden ut forbi Nordhordlandbroen og/eller til Fedje. Slep gjøres med mindre private lystbåter.  </a:t>
            </a:r>
            <a:r>
              <a:rPr lang="nb-NO" dirty="0" err="1" smtClean="0"/>
              <a:t>Norce</a:t>
            </a:r>
            <a:r>
              <a:rPr lang="nb-NO" dirty="0" smtClean="0"/>
              <a:t> er med for notater og delta (dykke) ved slippet.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Så fortsetter vi å fylle smolt i merden i og eventuelt gjør flere slep (1-3 </a:t>
            </a:r>
            <a:r>
              <a:rPr lang="nb-NO" dirty="0" err="1" smtClean="0"/>
              <a:t>stk</a:t>
            </a:r>
            <a:r>
              <a:rPr lang="nb-NO" dirty="0" smtClean="0"/>
              <a:t>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Dette gjøres i en periode på </a:t>
            </a:r>
            <a:r>
              <a:rPr lang="nb-NO" dirty="0" err="1" smtClean="0"/>
              <a:t>ca</a:t>
            </a:r>
            <a:r>
              <a:rPr lang="nb-NO" dirty="0" smtClean="0"/>
              <a:t> </a:t>
            </a:r>
            <a:r>
              <a:rPr lang="nb-NO" dirty="0"/>
              <a:t>3 uker </a:t>
            </a:r>
            <a:r>
              <a:rPr lang="nb-NO" dirty="0" smtClean="0"/>
              <a:t>April/Mai.</a:t>
            </a:r>
          </a:p>
          <a:p>
            <a:endParaRPr lang="nb-NO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Så fjernes felle og ledegarn før laksen kommer.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NORCE samle informasjon og lage rapporter for prosjektet.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ASL vil samle informasjon og lage rapport om utvikling av smolt-mengde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338" y="4059534"/>
            <a:ext cx="812719" cy="830713"/>
          </a:xfrm>
          <a:prstGeom prst="rect">
            <a:avLst/>
          </a:prstGeom>
        </p:spPr>
      </p:pic>
      <p:grpSp>
        <p:nvGrpSpPr>
          <p:cNvPr id="12" name="Gruppe 11"/>
          <p:cNvGrpSpPr/>
          <p:nvPr/>
        </p:nvGrpSpPr>
        <p:grpSpPr>
          <a:xfrm>
            <a:off x="6460338" y="926309"/>
            <a:ext cx="5648961" cy="3829584"/>
            <a:chOff x="6475877" y="1056938"/>
            <a:chExt cx="5648961" cy="3829584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0517" y="1056938"/>
              <a:ext cx="3734321" cy="3829584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5877" y="1056938"/>
              <a:ext cx="1623095" cy="1333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02709" y="394779"/>
            <a:ext cx="1068595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Hva må gjøres – oppgaver</a:t>
            </a:r>
          </a:p>
          <a:p>
            <a:endParaRPr lang="nb-NO" b="1" dirty="0" smtClean="0"/>
          </a:p>
          <a:p>
            <a:r>
              <a:rPr lang="nb-NO" b="1" dirty="0" smtClean="0"/>
              <a:t>For å telle smolt.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Endelig detaljer og design på </a:t>
            </a:r>
            <a:r>
              <a:rPr lang="nb-NO" smtClean="0"/>
              <a:t>løsning </a:t>
            </a:r>
            <a:r>
              <a:rPr lang="nb-NO" smtClean="0"/>
              <a:t>for</a:t>
            </a:r>
            <a:r>
              <a:rPr lang="nb-NO" smtClean="0"/>
              <a:t> </a:t>
            </a:r>
            <a:r>
              <a:rPr lang="nb-NO" dirty="0" smtClean="0"/>
              <a:t>ledegarn og felle i laksetrappen.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Bestille, bygge og sette ut løsningen i og ovenfor trappen.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Planlegge og organiser arbeid med daglig tilsyn og telling.</a:t>
            </a:r>
          </a:p>
          <a:p>
            <a:endParaRPr lang="nb-NO" dirty="0" smtClean="0"/>
          </a:p>
          <a:p>
            <a:r>
              <a:rPr lang="nb-NO" b="1" dirty="0" smtClean="0"/>
              <a:t>For å slepe smolt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Få godkjenning og avtale for deltagelse i slepe-prosjekt – NORCE arbeider med dette. Hvis JA: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Bestille merd(er) og legge ut.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Planlegge og organisere  tilsyn merder og sleping av smolt – samordnet med NORCE</a:t>
            </a: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Tilpasse daglig tilsyn/telling med NORCE for merking.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702709" y="4117904"/>
            <a:ext cx="87695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Hva trenger vi – Ressurser.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Finansiering: Vi har pengene, </a:t>
            </a:r>
            <a:r>
              <a:rPr lang="nb-NO" dirty="0" err="1" smtClean="0"/>
              <a:t>ref</a:t>
            </a:r>
            <a:r>
              <a:rPr lang="nb-NO" dirty="0" smtClean="0"/>
              <a:t> budsjett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Personer til utforme og bygge felle i trappen , løsning ledegarn og merd(er).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Personell til daglig tilsyn og telling.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Personell med Båt(er) for å delta i slep.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sz="1600" i="1" dirty="0" smtClean="0"/>
              <a:t>Ønsker du bidra i dette arbeidet, så kontakt Geir Espeland – </a:t>
            </a:r>
            <a:r>
              <a:rPr lang="nb-NO" sz="1600" i="1" dirty="0" err="1" smtClean="0"/>
              <a:t>tlf</a:t>
            </a:r>
            <a:r>
              <a:rPr lang="nb-NO" sz="1600" i="1" dirty="0" smtClean="0"/>
              <a:t> 90623007 eller andre i styret.</a:t>
            </a:r>
          </a:p>
        </p:txBody>
      </p:sp>
      <p:grpSp>
        <p:nvGrpSpPr>
          <p:cNvPr id="11" name="Gruppe 10"/>
          <p:cNvGrpSpPr/>
          <p:nvPr/>
        </p:nvGrpSpPr>
        <p:grpSpPr>
          <a:xfrm>
            <a:off x="8601355" y="3840649"/>
            <a:ext cx="1044901" cy="1259082"/>
            <a:chOff x="7335297" y="3355988"/>
            <a:chExt cx="1044901" cy="1259082"/>
          </a:xfrm>
        </p:grpSpPr>
        <p:sp>
          <p:nvSpPr>
            <p:cNvPr id="4" name="TekstSylinder 3"/>
            <p:cNvSpPr txBox="1"/>
            <p:nvPr/>
          </p:nvSpPr>
          <p:spPr>
            <a:xfrm>
              <a:off x="7335297" y="3355988"/>
              <a:ext cx="1044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Personell</a:t>
              </a:r>
              <a:endParaRPr lang="nb-NO" dirty="0"/>
            </a:p>
          </p:txBody>
        </p:sp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2910" y="3645761"/>
              <a:ext cx="709673" cy="969309"/>
            </a:xfrm>
            <a:prstGeom prst="rect">
              <a:avLst/>
            </a:prstGeom>
          </p:spPr>
        </p:pic>
      </p:grpSp>
      <p:grpSp>
        <p:nvGrpSpPr>
          <p:cNvPr id="10" name="Gruppe 9"/>
          <p:cNvGrpSpPr/>
          <p:nvPr/>
        </p:nvGrpSpPr>
        <p:grpSpPr>
          <a:xfrm>
            <a:off x="10073802" y="3494595"/>
            <a:ext cx="1354666" cy="1246330"/>
            <a:chOff x="9633160" y="4778904"/>
            <a:chExt cx="1354666" cy="1246330"/>
          </a:xfrm>
        </p:grpSpPr>
        <p:sp>
          <p:nvSpPr>
            <p:cNvPr id="5" name="TekstSylinder 4"/>
            <p:cNvSpPr txBox="1"/>
            <p:nvPr/>
          </p:nvSpPr>
          <p:spPr>
            <a:xfrm>
              <a:off x="9633160" y="4778904"/>
              <a:ext cx="135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Kompetanse</a:t>
              </a:r>
              <a:endParaRPr lang="nb-NO" dirty="0"/>
            </a:p>
          </p:txBody>
        </p:sp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85776" y="5148236"/>
              <a:ext cx="926250" cy="876998"/>
            </a:xfrm>
            <a:prstGeom prst="rect">
              <a:avLst/>
            </a:prstGeom>
          </p:spPr>
        </p:pic>
      </p:grpSp>
      <p:grpSp>
        <p:nvGrpSpPr>
          <p:cNvPr id="13" name="Gruppe 12"/>
          <p:cNvGrpSpPr/>
          <p:nvPr/>
        </p:nvGrpSpPr>
        <p:grpSpPr>
          <a:xfrm>
            <a:off x="10217237" y="5218033"/>
            <a:ext cx="1657890" cy="1210364"/>
            <a:chOff x="9945814" y="3703279"/>
            <a:chExt cx="1657890" cy="1210364"/>
          </a:xfrm>
        </p:grpSpPr>
        <p:sp>
          <p:nvSpPr>
            <p:cNvPr id="6" name="TekstSylinder 5"/>
            <p:cNvSpPr txBox="1"/>
            <p:nvPr/>
          </p:nvSpPr>
          <p:spPr>
            <a:xfrm>
              <a:off x="9945814" y="3703279"/>
              <a:ext cx="1657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Gode Kontakter</a:t>
              </a:r>
              <a:endParaRPr lang="nb-NO" dirty="0"/>
            </a:p>
          </p:txBody>
        </p:sp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7346" y="4076812"/>
              <a:ext cx="1038513" cy="836831"/>
            </a:xfrm>
            <a:prstGeom prst="rect">
              <a:avLst/>
            </a:prstGeom>
          </p:spPr>
        </p:pic>
      </p:grpSp>
      <p:grpSp>
        <p:nvGrpSpPr>
          <p:cNvPr id="15" name="Gruppe 14"/>
          <p:cNvGrpSpPr/>
          <p:nvPr/>
        </p:nvGrpSpPr>
        <p:grpSpPr>
          <a:xfrm>
            <a:off x="8544297" y="5200447"/>
            <a:ext cx="1159019" cy="1082299"/>
            <a:chOff x="8398205" y="3887945"/>
            <a:chExt cx="1159019" cy="1082299"/>
          </a:xfrm>
        </p:grpSpPr>
        <p:sp>
          <p:nvSpPr>
            <p:cNvPr id="7" name="TekstSylinder 6"/>
            <p:cNvSpPr txBox="1"/>
            <p:nvPr/>
          </p:nvSpPr>
          <p:spPr>
            <a:xfrm>
              <a:off x="8633613" y="3887945"/>
              <a:ext cx="688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Båter</a:t>
              </a:r>
              <a:endParaRPr lang="nb-NO" dirty="0"/>
            </a:p>
          </p:txBody>
        </p:sp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398205" y="4265917"/>
              <a:ext cx="1159019" cy="704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9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642" y="2061158"/>
            <a:ext cx="4286848" cy="339137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6256" y="371788"/>
            <a:ext cx="3101554" cy="29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3810" y="2158084"/>
            <a:ext cx="537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/>
              <a:t>Tilbakeblikk – hva har skjedd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86" y="1675419"/>
            <a:ext cx="4324954" cy="16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31991" y="302359"/>
            <a:ext cx="98425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Klekkeriet stenges  </a:t>
            </a: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Møte med Statsforvalter 23.5.2023  – klekkeriet «settes på pause».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r>
              <a:rPr lang="nb-NO" b="1" dirty="0" smtClean="0"/>
              <a:t>Begrunnelse</a:t>
            </a:r>
            <a:endParaRPr lang="nb-NO" b="1" dirty="0"/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Generelt fra Miljødepartementet at «naturen skal klare seg selv» (EU direktiv)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Mål om naturlig gyting, men åpning for hjelp «kun når helt nødvendig».</a:t>
            </a:r>
          </a:p>
          <a:p>
            <a:pPr marL="342900" indent="-342900">
              <a:buFont typeface="+mj-lt"/>
              <a:buAutoNum type="arabicPeriod"/>
            </a:pPr>
            <a:endParaRPr lang="nb-NO" dirty="0" smtClean="0"/>
          </a:p>
          <a:p>
            <a:pPr marL="342900" indent="-342900">
              <a:buFont typeface="+mj-lt"/>
              <a:buAutoNum type="arabicPeriod"/>
            </a:pPr>
            <a:r>
              <a:rPr lang="nb-NO" dirty="0" smtClean="0"/>
              <a:t>DNA undersøkelse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Det er tatt DNA prøve av </a:t>
            </a:r>
            <a:r>
              <a:rPr lang="nb-NO" dirty="0" err="1" smtClean="0"/>
              <a:t>ca</a:t>
            </a:r>
            <a:r>
              <a:rPr lang="nb-NO" dirty="0" smtClean="0"/>
              <a:t> 750 fisk over 2 år (mest fra skjellprøver)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err="1" smtClean="0"/>
              <a:t>Ca</a:t>
            </a:r>
            <a:r>
              <a:rPr lang="nb-NO" dirty="0" smtClean="0"/>
              <a:t> 10% er i slekt med fisk fra klekkeriet.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Konklusjon: «elven klarer seg selv», gjerne </a:t>
            </a:r>
            <a:r>
              <a:rPr lang="nb-NO" dirty="0" err="1" smtClean="0"/>
              <a:t>pga</a:t>
            </a:r>
            <a:r>
              <a:rPr lang="nb-NO" dirty="0" smtClean="0"/>
              <a:t> utvidet gyteområde (laksetrapp)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r>
              <a:rPr lang="nb-NO" b="1" dirty="0" smtClean="0"/>
              <a:t>Vår usikkerheter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Kun basert på 2 årsklasser (2013-2014).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År </a:t>
            </a:r>
            <a:r>
              <a:rPr lang="nb-NO" dirty="0"/>
              <a:t>etter «vossalaks</a:t>
            </a:r>
            <a:r>
              <a:rPr lang="nb-NO" dirty="0" smtClean="0"/>
              <a:t>», men lite </a:t>
            </a:r>
            <a:r>
              <a:rPr lang="nb-NO" dirty="0"/>
              <a:t>«slektninger fra </a:t>
            </a:r>
            <a:r>
              <a:rPr lang="nb-NO" dirty="0" err="1"/>
              <a:t>voss</a:t>
            </a:r>
            <a:r>
              <a:rPr lang="nb-NO" dirty="0" smtClean="0"/>
              <a:t>».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Hvor sikker er disse måle-metodene</a:t>
            </a:r>
            <a:endParaRPr lang="nb-NO" dirty="0"/>
          </a:p>
          <a:p>
            <a:pPr lvl="1"/>
            <a:endParaRPr lang="nb-NO" dirty="0" smtClean="0"/>
          </a:p>
          <a:p>
            <a:r>
              <a:rPr lang="nb-NO" b="1" dirty="0" smtClean="0"/>
              <a:t>Mot-tiltak: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Fikk beholde konsesjon i tilfelle bestanden synker vesentlig etter stenging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H</a:t>
            </a:r>
            <a:r>
              <a:rPr lang="nb-NO" dirty="0" smtClean="0"/>
              <a:t>ar også fått beholde klekkeri-lokalen</a:t>
            </a:r>
            <a:endParaRPr lang="nb-NO" dirty="0"/>
          </a:p>
        </p:txBody>
      </p:sp>
      <p:grpSp>
        <p:nvGrpSpPr>
          <p:cNvPr id="12" name="Gruppe 11"/>
          <p:cNvGrpSpPr/>
          <p:nvPr/>
        </p:nvGrpSpPr>
        <p:grpSpPr>
          <a:xfrm>
            <a:off x="7757327" y="302359"/>
            <a:ext cx="3924675" cy="1363257"/>
            <a:chOff x="7151349" y="-90435"/>
            <a:chExt cx="4718880" cy="1495641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1349" y="510743"/>
              <a:ext cx="1170294" cy="755028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694017" y="-90435"/>
              <a:ext cx="1176212" cy="1495641"/>
            </a:xfrm>
            <a:prstGeom prst="rect">
              <a:avLst/>
            </a:prstGeom>
          </p:spPr>
        </p:pic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643" y="510743"/>
              <a:ext cx="846179" cy="762564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6173" y="510744"/>
              <a:ext cx="1137709" cy="799152"/>
            </a:xfrm>
            <a:prstGeom prst="rect">
              <a:avLst/>
            </a:prstGeom>
          </p:spPr>
        </p:pic>
        <p:sp>
          <p:nvSpPr>
            <p:cNvPr id="11" name="Rektangel 10"/>
            <p:cNvSpPr/>
            <p:nvPr/>
          </p:nvSpPr>
          <p:spPr>
            <a:xfrm>
              <a:off x="8183291" y="222333"/>
              <a:ext cx="138352" cy="10509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 sz="900" dirty="0" smtClean="0"/>
            </a:p>
          </p:txBody>
        </p:sp>
      </p:grpSp>
      <p:pic>
        <p:nvPicPr>
          <p:cNvPr id="13" name="Bild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642" y="3949004"/>
            <a:ext cx="580606" cy="1349296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414" y="2202937"/>
            <a:ext cx="2816193" cy="18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579313" y="516803"/>
            <a:ext cx="791026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Etter stans i klekkeri?</a:t>
            </a:r>
          </a:p>
          <a:p>
            <a:endParaRPr lang="nb-NO" dirty="0"/>
          </a:p>
          <a:p>
            <a:r>
              <a:rPr lang="nb-NO" b="1" dirty="0" smtClean="0"/>
              <a:t>Endre kultiveringsplan til: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Å få mer yngel i elven - ved å forbedre gyteforhold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Å tidligst mulig oppdage om bestanden synker – ved å telle yngel </a:t>
            </a:r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b="1" dirty="0" smtClean="0"/>
              <a:t>Tiltak:</a:t>
            </a:r>
            <a:endParaRPr lang="nb-NO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Søkt Miljødepartementet om støtte til «bestand overvåking»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Basert på yngeltelling for tidligst mulig å oppdage.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Har fått kr 100.000. Et år om gangen med rapport.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Møter og diskusjoner med Rådgivende Biologer og </a:t>
            </a:r>
            <a:r>
              <a:rPr lang="nb-NO" dirty="0" err="1" smtClean="0"/>
              <a:t>Norce</a:t>
            </a:r>
            <a:r>
              <a:rPr lang="nb-NO" dirty="0" smtClean="0"/>
              <a:t> for: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hvordan tilrettelegg for bedre gyteforhold.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Hvordan best overvåke bestanden. </a:t>
            </a:r>
          </a:p>
          <a:p>
            <a:pPr lvl="1"/>
            <a:endParaRPr lang="nb-NO" dirty="0"/>
          </a:p>
          <a:p>
            <a:r>
              <a:rPr lang="nb-NO" b="1" dirty="0" smtClean="0"/>
              <a:t>Konklusjon: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Begrenset virkning av å forbedre gyteforhold.  Lite nye områder (Janus-</a:t>
            </a:r>
            <a:r>
              <a:rPr lang="nb-NO" dirty="0" err="1" smtClean="0"/>
              <a:t>Espelanshallen</a:t>
            </a:r>
            <a:r>
              <a:rPr lang="nb-NO" dirty="0" smtClean="0"/>
              <a:t>) og noen mindre enkelttiltak.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Telling av yngel er for usikker.  Målestasjonene vil bli fylt av yngel uavhengig av bestand. Telle smolt er beste løsning.</a:t>
            </a:r>
          </a:p>
          <a:p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grpSp>
        <p:nvGrpSpPr>
          <p:cNvPr id="8" name="Gruppe 7"/>
          <p:cNvGrpSpPr/>
          <p:nvPr/>
        </p:nvGrpSpPr>
        <p:grpSpPr>
          <a:xfrm>
            <a:off x="6685074" y="2595643"/>
            <a:ext cx="3653589" cy="1773197"/>
            <a:chOff x="6685074" y="2595643"/>
            <a:chExt cx="3653589" cy="1773197"/>
          </a:xfrm>
        </p:grpSpPr>
        <p:pic>
          <p:nvPicPr>
            <p:cNvPr id="2" name="Bild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32700">
              <a:off x="6941605" y="3731147"/>
              <a:ext cx="1660105" cy="550870"/>
            </a:xfrm>
            <a:prstGeom prst="rect">
              <a:avLst/>
            </a:prstGeom>
          </p:spPr>
        </p:pic>
        <p:pic>
          <p:nvPicPr>
            <p:cNvPr id="5" name="Bild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18647">
              <a:off x="8801115" y="3605226"/>
              <a:ext cx="1537548" cy="763614"/>
            </a:xfrm>
            <a:prstGeom prst="rect">
              <a:avLst/>
            </a:prstGeom>
          </p:spPr>
        </p:pic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5074" y="2595643"/>
              <a:ext cx="1162690" cy="952566"/>
            </a:xfrm>
            <a:prstGeom prst="rect">
              <a:avLst/>
            </a:prstGeom>
          </p:spPr>
        </p:pic>
      </p:grpSp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130" y="4788016"/>
            <a:ext cx="1537548" cy="19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508850" y="521930"/>
            <a:ext cx="94088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Behov for å ny </a:t>
            </a:r>
            <a:r>
              <a:rPr lang="nb-NO" sz="2400" b="1" dirty="0" smtClean="0"/>
              <a:t>kultiveringsplan (2024).</a:t>
            </a:r>
            <a:endParaRPr lang="nb-NO" sz="2400" b="1" dirty="0" smtClean="0"/>
          </a:p>
          <a:p>
            <a:endParaRPr lang="nb-NO" dirty="0" smtClean="0"/>
          </a:p>
          <a:p>
            <a:r>
              <a:rPr lang="nb-NO" b="1" dirty="0" smtClean="0"/>
              <a:t>Ny kultiveringsplan: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Fortsette med: Å få </a:t>
            </a:r>
            <a:r>
              <a:rPr lang="nb-NO" dirty="0"/>
              <a:t>mer yngel i elven - ved å forbedre gyteforhold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Fortsette med: Å tidligst </a:t>
            </a:r>
            <a:r>
              <a:rPr lang="nb-NO" dirty="0"/>
              <a:t>mulig oppdage om bestanden synker – </a:t>
            </a:r>
            <a:r>
              <a:rPr lang="nb-NO" dirty="0" smtClean="0"/>
              <a:t>men ved å </a:t>
            </a:r>
            <a:r>
              <a:rPr lang="nb-NO" u="sng" dirty="0" smtClean="0"/>
              <a:t>telle smolt</a:t>
            </a:r>
            <a:r>
              <a:rPr lang="nb-NO" dirty="0" smtClean="0"/>
              <a:t>, i stedet for yngel.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I tillegg (når vi først fanger smolt):  Øke antall fisk som vender tilbake – ved å slepe ut smolt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smtClean="0"/>
              <a:t>Inngått samarbeide med </a:t>
            </a:r>
            <a:r>
              <a:rPr lang="nb-NO" b="1" dirty="0" err="1" smtClean="0"/>
              <a:t>Norce</a:t>
            </a:r>
            <a:r>
              <a:rPr lang="nb-NO" dirty="0" smtClean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De har mye erfaring med å fange smolt i mange elver.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De fanger og merker smolt i </a:t>
            </a:r>
            <a:r>
              <a:rPr lang="nb-NO" dirty="0" err="1" smtClean="0"/>
              <a:t>Storelva</a:t>
            </a:r>
            <a:r>
              <a:rPr lang="nb-NO" dirty="0" smtClean="0"/>
              <a:t> hvert år (kan ikke brukes som smolt-telling).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De driver prøveprosjekt med </a:t>
            </a:r>
            <a:r>
              <a:rPr lang="nb-NO" dirty="0" smtClean="0"/>
              <a:t>smolt-sleping. Bra erfaring, Flere elver deltar og flere søker.</a:t>
            </a:r>
          </a:p>
          <a:p>
            <a:pPr lvl="1"/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smtClean="0"/>
              <a:t>Søkt om mer midler fra Miljødepartementet</a:t>
            </a:r>
            <a:r>
              <a:rPr lang="nb-NO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Søkt ut fra «ny kultiveringsplaner» og for deltagelse i </a:t>
            </a:r>
            <a:r>
              <a:rPr lang="nb-NO" dirty="0" err="1" smtClean="0"/>
              <a:t>Norce</a:t>
            </a:r>
            <a:r>
              <a:rPr lang="nb-NO" dirty="0" smtClean="0"/>
              <a:t> prosjekt (godkjenning pågår).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Rapport for mottatte midler 2024: beløpet inngår i finansiering </a:t>
            </a:r>
            <a:r>
              <a:rPr lang="nb-NO" dirty="0" err="1" smtClean="0"/>
              <a:t>Norce</a:t>
            </a:r>
            <a:r>
              <a:rPr lang="nb-NO" dirty="0" smtClean="0"/>
              <a:t> prosjekt.</a:t>
            </a:r>
            <a:endParaRPr lang="nb-NO" dirty="0"/>
          </a:p>
          <a:p>
            <a:pPr lvl="1"/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534" y="194752"/>
            <a:ext cx="2109714" cy="33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52" y="3459807"/>
            <a:ext cx="3403693" cy="225782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44" y="3409964"/>
            <a:ext cx="3061798" cy="2431942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58081" y="281665"/>
            <a:ext cx="832871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Hvordan skal vi fange smolt?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Første tanke var el-fiske (Slik </a:t>
            </a:r>
            <a:r>
              <a:rPr lang="nb-NO" dirty="0" err="1" smtClean="0"/>
              <a:t>Norec</a:t>
            </a:r>
            <a:r>
              <a:rPr lang="nb-NO" dirty="0" smtClean="0"/>
              <a:t> gjør).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Men usikkert om el-fiske skader smolten.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Det er mange typer smolt-feller. De fleste 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Kostbare, inngripende og omfattende. Billigste kr 250’ (for 10 år siden).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Begrensende på oppgang og fiske.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Området fredet for fiske</a:t>
            </a:r>
          </a:p>
          <a:p>
            <a:pPr lvl="1"/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346" y="3150417"/>
            <a:ext cx="3187183" cy="2570109"/>
          </a:xfrm>
          <a:prstGeom prst="rect">
            <a:avLst/>
          </a:prstGeom>
        </p:spPr>
      </p:pic>
      <p:grpSp>
        <p:nvGrpSpPr>
          <p:cNvPr id="13" name="Gruppe 12"/>
          <p:cNvGrpSpPr/>
          <p:nvPr/>
        </p:nvGrpSpPr>
        <p:grpSpPr>
          <a:xfrm>
            <a:off x="8830345" y="839096"/>
            <a:ext cx="3187183" cy="2194561"/>
            <a:chOff x="8310086" y="278431"/>
            <a:chExt cx="3874069" cy="2457562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47224" y="283423"/>
              <a:ext cx="2136931" cy="2450812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0086" y="283423"/>
              <a:ext cx="2113852" cy="2452570"/>
            </a:xfrm>
            <a:prstGeom prst="rect">
              <a:avLst/>
            </a:prstGeom>
          </p:spPr>
        </p:pic>
        <p:sp>
          <p:nvSpPr>
            <p:cNvPr id="12" name="Rektangel 11"/>
            <p:cNvSpPr/>
            <p:nvPr/>
          </p:nvSpPr>
          <p:spPr>
            <a:xfrm>
              <a:off x="10378219" y="278431"/>
              <a:ext cx="45719" cy="2455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5" name="Rektangel 14"/>
          <p:cNvSpPr/>
          <p:nvPr/>
        </p:nvSpPr>
        <p:spPr>
          <a:xfrm flipH="1">
            <a:off x="8785603" y="3456917"/>
            <a:ext cx="45719" cy="225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/>
          <p:cNvSpPr txBox="1"/>
          <p:nvPr/>
        </p:nvSpPr>
        <p:spPr>
          <a:xfrm>
            <a:off x="9063445" y="3257144"/>
            <a:ext cx="18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Wolf-felle på Dale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6441756" y="3650529"/>
            <a:ext cx="169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Wolf-felle i </a:t>
            </a:r>
            <a:r>
              <a:rPr lang="nb-NO" dirty="0" err="1" smtClean="0">
                <a:solidFill>
                  <a:schemeClr val="bg1"/>
                </a:solidFill>
              </a:rPr>
              <a:t>Imsa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2997245" y="3657478"/>
            <a:ext cx="226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</a:rPr>
              <a:t>Smoltskrue</a:t>
            </a:r>
            <a:r>
              <a:rPr lang="nb-NO" dirty="0" smtClean="0">
                <a:solidFill>
                  <a:schemeClr val="bg1"/>
                </a:solidFill>
              </a:rPr>
              <a:t> på Bolstad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21" name="Bild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13" y="4685606"/>
            <a:ext cx="2805684" cy="2082747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76" y="3483377"/>
            <a:ext cx="2824614" cy="1695926"/>
          </a:xfrm>
          <a:prstGeom prst="rect">
            <a:avLst/>
          </a:prstGeom>
        </p:spPr>
      </p:pic>
      <p:sp>
        <p:nvSpPr>
          <p:cNvPr id="23" name="Rektangel 22"/>
          <p:cNvSpPr/>
          <p:nvPr/>
        </p:nvSpPr>
        <p:spPr>
          <a:xfrm>
            <a:off x="36876" y="5175073"/>
            <a:ext cx="280568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/>
          <p:cNvSpPr txBox="1"/>
          <p:nvPr/>
        </p:nvSpPr>
        <p:spPr>
          <a:xfrm>
            <a:off x="653120" y="3650529"/>
            <a:ext cx="165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Elveruse i Vikja 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4" name="TekstSylinder 23"/>
          <p:cNvSpPr txBox="1"/>
          <p:nvPr/>
        </p:nvSpPr>
        <p:spPr>
          <a:xfrm>
            <a:off x="661961" y="5191402"/>
            <a:ext cx="174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Fish-lift i </a:t>
            </a:r>
            <a:r>
              <a:rPr lang="nb-NO" dirty="0" err="1" smtClean="0">
                <a:solidFill>
                  <a:schemeClr val="bg1"/>
                </a:solidFill>
              </a:rPr>
              <a:t>Nidelva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  <p:bldP spid="23" grpId="0" animBg="1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58082" y="281665"/>
            <a:ext cx="787205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Hvordan fange smolt – i </a:t>
            </a:r>
            <a:r>
              <a:rPr lang="nb-NO" sz="2400" b="1" dirty="0" err="1" smtClean="0"/>
              <a:t>Storelva</a:t>
            </a:r>
            <a:r>
              <a:rPr lang="nb-NO" sz="2400" b="1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Har arbeidet med mange alternativer: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Befaringer, laget skisser, og diskutert løsninger.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Avstemt/</a:t>
            </a:r>
            <a:r>
              <a:rPr lang="nb-NO" dirty="0" err="1" smtClean="0"/>
              <a:t>diskueter</a:t>
            </a:r>
            <a:r>
              <a:rPr lang="nb-NO" dirty="0" smtClean="0"/>
              <a:t> forslag med fagmiljøer.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Feller over «hele elven» ble forkastet først.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K</a:t>
            </a:r>
            <a:r>
              <a:rPr lang="nb-NO" dirty="0" smtClean="0"/>
              <a:t>ombinasjon </a:t>
            </a:r>
            <a:r>
              <a:rPr lang="nb-NO" dirty="0" err="1" smtClean="0"/>
              <a:t>wolf</a:t>
            </a:r>
            <a:r>
              <a:rPr lang="nb-NO" dirty="0" smtClean="0"/>
              <a:t>-felle og ruse/ledegarn mest aktuell.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None alternative arbeidet med: Kulvert, Skraphandler-hølen, Kirke-høl.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Vurderinger: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Disse alternativer blir for «komplisert» (kost, inngripen, risiko).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Ha realistiske ambisjoner: ikke fange alle, og ikke på alle vannstander.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Gjør grundig </a:t>
            </a:r>
            <a:r>
              <a:rPr lang="nb-NO" dirty="0"/>
              <a:t>kvalifisering før </a:t>
            </a:r>
            <a:r>
              <a:rPr lang="nb-NO" dirty="0" smtClean="0"/>
              <a:t>oppstart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Konklusjon: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Vi går videre med å prøve å fange smolt i laksetrappen.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Det er lav kost, lite inngripen, lett å tilpasse og justere, kontrollerbart. </a:t>
            </a:r>
          </a:p>
          <a:p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542" y="377066"/>
            <a:ext cx="2958053" cy="197339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928" y="2391615"/>
            <a:ext cx="2963704" cy="189109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928" y="4483404"/>
            <a:ext cx="2961667" cy="20522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 rot="21362733">
            <a:off x="9740201" y="1402514"/>
            <a:ext cx="1127504" cy="10930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dirty="0" smtClean="0"/>
              <a:t>Ruse?</a:t>
            </a:r>
            <a:endParaRPr lang="nb-NO" sz="1000" dirty="0"/>
          </a:p>
        </p:txBody>
      </p:sp>
      <p:sp>
        <p:nvSpPr>
          <p:cNvPr id="13" name="Ellipse 12"/>
          <p:cNvSpPr/>
          <p:nvPr/>
        </p:nvSpPr>
        <p:spPr>
          <a:xfrm rot="21273333">
            <a:off x="9054203" y="1568531"/>
            <a:ext cx="991858" cy="358584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smtClean="0"/>
              <a:t>Wolf-felle?</a:t>
            </a:r>
            <a:endParaRPr lang="nb-NO" sz="900" dirty="0"/>
          </a:p>
        </p:txBody>
      </p:sp>
      <p:sp>
        <p:nvSpPr>
          <p:cNvPr id="16" name="Ellipse 15"/>
          <p:cNvSpPr/>
          <p:nvPr/>
        </p:nvSpPr>
        <p:spPr>
          <a:xfrm rot="21273333">
            <a:off x="9297320" y="3618395"/>
            <a:ext cx="991858" cy="358584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smtClean="0"/>
              <a:t>Wolf-felle?</a:t>
            </a:r>
            <a:endParaRPr lang="nb-NO" sz="900" dirty="0"/>
          </a:p>
        </p:txBody>
      </p:sp>
      <p:sp>
        <p:nvSpPr>
          <p:cNvPr id="17" name="Ellipse 16"/>
          <p:cNvSpPr/>
          <p:nvPr/>
        </p:nvSpPr>
        <p:spPr>
          <a:xfrm rot="21273333">
            <a:off x="9241845" y="5024467"/>
            <a:ext cx="991858" cy="358584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smtClean="0"/>
              <a:t>Wolf-felle?</a:t>
            </a:r>
            <a:endParaRPr lang="nb-NO" sz="900" dirty="0"/>
          </a:p>
        </p:txBody>
      </p:sp>
      <p:sp>
        <p:nvSpPr>
          <p:cNvPr id="18" name="Ellipse 17"/>
          <p:cNvSpPr/>
          <p:nvPr/>
        </p:nvSpPr>
        <p:spPr>
          <a:xfrm rot="21273333">
            <a:off x="9839089" y="5803159"/>
            <a:ext cx="991858" cy="358584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dirty="0" smtClean="0"/>
              <a:t>Wolf-felle?</a:t>
            </a:r>
            <a:endParaRPr lang="nb-NO" sz="900" dirty="0"/>
          </a:p>
        </p:txBody>
      </p:sp>
      <p:cxnSp>
        <p:nvCxnSpPr>
          <p:cNvPr id="20" name="Rett linje 19"/>
          <p:cNvCxnSpPr>
            <a:stCxn id="18" idx="2"/>
          </p:cNvCxnSpPr>
          <p:nvPr/>
        </p:nvCxnSpPr>
        <p:spPr>
          <a:xfrm flipH="1" flipV="1">
            <a:off x="8824928" y="4978221"/>
            <a:ext cx="1016398" cy="105128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3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722066" y="601176"/>
            <a:ext cx="6899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Hvordan fange smolt i laksetrappen.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NORCE har prøv dette før uten hell – antagelig gikk alle i fossen.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Forslag som vi skal arbeide videre med:</a:t>
            </a:r>
          </a:p>
          <a:p>
            <a:endParaRPr lang="nb-NO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Vi vil prøve lede smolten inn i trappen.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Planen er et ledegarn nedover midt i elven(øst for renna</a:t>
            </a:r>
            <a:r>
              <a:rPr lang="nb-NO" dirty="0" smtClean="0"/>
              <a:t>) frem til  </a:t>
            </a:r>
            <a:r>
              <a:rPr lang="nb-NO" dirty="0" smtClean="0"/>
              <a:t>terskel/mur ved fossen.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 smtClean="0"/>
              <a:t>I trappen vil vi fanger smolt med en liten Wolf-felle», eller «kum» i hele trappen med nett i åpningen.  </a:t>
            </a:r>
            <a:r>
              <a:rPr lang="nb-NO" dirty="0" err="1" smtClean="0"/>
              <a:t>Norce</a:t>
            </a:r>
            <a:r>
              <a:rPr lang="nb-NO" dirty="0" smtClean="0"/>
              <a:t> anbefaler </a:t>
            </a:r>
            <a:r>
              <a:rPr lang="nb-NO" dirty="0" err="1" smtClean="0"/>
              <a:t>wolf</a:t>
            </a:r>
            <a:r>
              <a:rPr lang="nb-NO" dirty="0" smtClean="0"/>
              <a:t>-felle med rør inn til en oppsamlings-kum. </a:t>
            </a:r>
          </a:p>
          <a:p>
            <a:pPr lvl="1"/>
            <a:endParaRPr lang="nb-NO" dirty="0"/>
          </a:p>
        </p:txBody>
      </p:sp>
      <p:grpSp>
        <p:nvGrpSpPr>
          <p:cNvPr id="15" name="Gruppe 14"/>
          <p:cNvGrpSpPr/>
          <p:nvPr/>
        </p:nvGrpSpPr>
        <p:grpSpPr>
          <a:xfrm>
            <a:off x="7763515" y="0"/>
            <a:ext cx="4773309" cy="6934750"/>
            <a:chOff x="7763515" y="0"/>
            <a:chExt cx="4773309" cy="6934750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63515" y="0"/>
              <a:ext cx="4111588" cy="6858000"/>
            </a:xfrm>
            <a:prstGeom prst="rect">
              <a:avLst/>
            </a:prstGeom>
          </p:spPr>
        </p:pic>
        <p:sp>
          <p:nvSpPr>
            <p:cNvPr id="7" name="Frihåndsform 6"/>
            <p:cNvSpPr/>
            <p:nvPr/>
          </p:nvSpPr>
          <p:spPr>
            <a:xfrm rot="21243913">
              <a:off x="9771878" y="1332101"/>
              <a:ext cx="844935" cy="1784588"/>
            </a:xfrm>
            <a:custGeom>
              <a:avLst/>
              <a:gdLst>
                <a:gd name="connsiteX0" fmla="*/ 0 w 622998"/>
                <a:gd name="connsiteY0" fmla="*/ 0 h 2130251"/>
                <a:gd name="connsiteX1" fmla="*/ 622998 w 622998"/>
                <a:gd name="connsiteY1" fmla="*/ 994787 h 2130251"/>
                <a:gd name="connsiteX2" fmla="*/ 582805 w 622998"/>
                <a:gd name="connsiteY2" fmla="*/ 2130251 h 213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998" h="2130251">
                  <a:moveTo>
                    <a:pt x="0" y="0"/>
                  </a:moveTo>
                  <a:lnTo>
                    <a:pt x="622998" y="994787"/>
                  </a:lnTo>
                  <a:lnTo>
                    <a:pt x="582805" y="2130251"/>
                  </a:ln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10044345" y="2938302"/>
              <a:ext cx="571118" cy="214443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9434675" y="1848780"/>
              <a:ext cx="571118" cy="214443"/>
            </a:xfrm>
            <a:prstGeom prst="rect">
              <a:avLst/>
            </a:prstGeom>
          </p:spPr>
        </p:pic>
        <p:sp>
          <p:nvSpPr>
            <p:cNvPr id="9" name="Frihåndsform 8"/>
            <p:cNvSpPr/>
            <p:nvPr/>
          </p:nvSpPr>
          <p:spPr>
            <a:xfrm>
              <a:off x="9554344" y="1762005"/>
              <a:ext cx="874207" cy="1128609"/>
            </a:xfrm>
            <a:custGeom>
              <a:avLst/>
              <a:gdLst>
                <a:gd name="connsiteX0" fmla="*/ 874207 w 874207"/>
                <a:gd name="connsiteY0" fmla="*/ 1128609 h 1128609"/>
                <a:gd name="connsiteX1" fmla="*/ 763675 w 874207"/>
                <a:gd name="connsiteY1" fmla="*/ 224258 h 1128609"/>
                <a:gd name="connsiteX2" fmla="*/ 291402 w 874207"/>
                <a:gd name="connsiteY2" fmla="*/ 3194 h 1128609"/>
                <a:gd name="connsiteX3" fmla="*/ 0 w 874207"/>
                <a:gd name="connsiteY3" fmla="*/ 113726 h 11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4207" h="1128609">
                  <a:moveTo>
                    <a:pt x="874207" y="1128609"/>
                  </a:moveTo>
                  <a:cubicBezTo>
                    <a:pt x="867508" y="770218"/>
                    <a:pt x="860809" y="411827"/>
                    <a:pt x="763675" y="224258"/>
                  </a:cubicBezTo>
                  <a:cubicBezTo>
                    <a:pt x="666541" y="36689"/>
                    <a:pt x="418681" y="21616"/>
                    <a:pt x="291402" y="3194"/>
                  </a:cubicBezTo>
                  <a:cubicBezTo>
                    <a:pt x="164123" y="-15228"/>
                    <a:pt x="82061" y="49249"/>
                    <a:pt x="0" y="113726"/>
                  </a:cubicBezTo>
                </a:path>
              </a:pathLst>
            </a:custGeom>
            <a:noFill/>
            <a:ln w="25400">
              <a:solidFill>
                <a:srgbClr val="00B0F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Avrundet rektangel 11"/>
            <p:cNvSpPr/>
            <p:nvPr/>
          </p:nvSpPr>
          <p:spPr>
            <a:xfrm>
              <a:off x="8900548" y="1824458"/>
              <a:ext cx="511739" cy="47752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sz="1000" dirty="0" smtClean="0">
                  <a:solidFill>
                    <a:srgbClr val="FF0000"/>
                  </a:solidFill>
                </a:rPr>
                <a:t>Felle</a:t>
              </a:r>
              <a:endParaRPr lang="nb-NO" sz="10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kstSylinder 12"/>
            <p:cNvSpPr txBox="1"/>
            <p:nvPr/>
          </p:nvSpPr>
          <p:spPr>
            <a:xfrm rot="2910131">
              <a:off x="9910700" y="1482057"/>
              <a:ext cx="8358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>
                  <a:solidFill>
                    <a:srgbClr val="FF0000"/>
                  </a:solidFill>
                </a:rPr>
                <a:t>Ledegarne</a:t>
              </a:r>
              <a:endParaRPr lang="nb-NO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kstSylinder 13"/>
            <p:cNvSpPr txBox="1"/>
            <p:nvPr/>
          </p:nvSpPr>
          <p:spPr>
            <a:xfrm>
              <a:off x="10738169" y="6565418"/>
              <a:ext cx="1798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smtClean="0"/>
                <a:t>Liland-Bro</a:t>
              </a:r>
              <a:endParaRPr lang="nb-NO" dirty="0"/>
            </a:p>
          </p:txBody>
        </p:sp>
      </p:grpSp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3" y="4096198"/>
            <a:ext cx="3044927" cy="2283695"/>
          </a:xfrm>
          <a:prstGeom prst="rect">
            <a:avLst/>
          </a:prstGeom>
        </p:spPr>
      </p:pic>
      <p:pic>
        <p:nvPicPr>
          <p:cNvPr id="1026" name="Picture 5" descr="A picture containing dirty&#10;&#10;Description automatically generat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56970" y="3730333"/>
            <a:ext cx="2203244" cy="29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541334" y="6379893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Mulig felle i </a:t>
            </a:r>
            <a:r>
              <a:rPr lang="nb-NO" sz="1400" dirty="0" err="1" smtClean="0"/>
              <a:t>Storelva</a:t>
            </a:r>
            <a:endParaRPr lang="nb-NO" sz="1400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4439316" y="6379894"/>
            <a:ext cx="1564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Felle i Palmafossen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4133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733367" y="2204385"/>
            <a:ext cx="537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/>
              <a:t>Plan fremover</a:t>
            </a:r>
            <a:endParaRPr lang="nb-NO" sz="2400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368" y="1006568"/>
            <a:ext cx="4349858" cy="31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/>
      </a:spPr>
      <a:bodyPr rtlCol="0" anchor="ctr"/>
      <a:lstStyle>
        <a:defPPr algn="ctr">
          <a:defRPr sz="9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1269</Words>
  <Application>Microsoft Office PowerPoint</Application>
  <PresentationFormat>Widescreen</PresentationFormat>
  <Paragraphs>166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Kultivering av laks Arna Sportsfiskarlag – Årsmøte 19.2 2024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Microsoft-konto</dc:creator>
  <cp:lastModifiedBy>Microsoft-konto</cp:lastModifiedBy>
  <cp:revision>75</cp:revision>
  <dcterms:created xsi:type="dcterms:W3CDTF">2025-02-11T10:53:12Z</dcterms:created>
  <dcterms:modified xsi:type="dcterms:W3CDTF">2025-02-19T16:57:47Z</dcterms:modified>
</cp:coreProperties>
</file>