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8"/>
  </p:notesMasterIdLst>
  <p:handoutMasterIdLst>
    <p:handoutMasterId r:id="rId29"/>
  </p:handoutMasterIdLst>
  <p:sldIdLst>
    <p:sldId id="298" r:id="rId5"/>
    <p:sldId id="384" r:id="rId6"/>
    <p:sldId id="383" r:id="rId7"/>
    <p:sldId id="386" r:id="rId8"/>
    <p:sldId id="385" r:id="rId9"/>
    <p:sldId id="387" r:id="rId10"/>
    <p:sldId id="343" r:id="rId11"/>
    <p:sldId id="348" r:id="rId12"/>
    <p:sldId id="296" r:id="rId13"/>
    <p:sldId id="366" r:id="rId14"/>
    <p:sldId id="367" r:id="rId15"/>
    <p:sldId id="382" r:id="rId16"/>
    <p:sldId id="378" r:id="rId17"/>
    <p:sldId id="374" r:id="rId18"/>
    <p:sldId id="356" r:id="rId19"/>
    <p:sldId id="376" r:id="rId20"/>
    <p:sldId id="371" r:id="rId21"/>
    <p:sldId id="388" r:id="rId22"/>
    <p:sldId id="368" r:id="rId23"/>
    <p:sldId id="389" r:id="rId24"/>
    <p:sldId id="370" r:id="rId25"/>
    <p:sldId id="380" r:id="rId26"/>
    <p:sldId id="344"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E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78424" autoAdjust="0"/>
  </p:normalViewPr>
  <p:slideViewPr>
    <p:cSldViewPr snapToGrid="0" snapToObjects="1">
      <p:cViewPr varScale="1">
        <p:scale>
          <a:sx n="114" d="100"/>
          <a:sy n="114" d="100"/>
        </p:scale>
        <p:origin x="1038" y="102"/>
      </p:cViewPr>
      <p:guideLst>
        <p:guide orient="horz" pos="1620"/>
        <p:guide pos="2880"/>
      </p:guideLst>
    </p:cSldViewPr>
  </p:slideViewPr>
  <p:notesTextViewPr>
    <p:cViewPr>
      <p:scale>
        <a:sx n="150" d="100"/>
        <a:sy n="15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01E5F5-FE3E-8849-BC7F-689477491E6B}" type="datetime1">
              <a:rPr lang="en-US" smtClean="0"/>
              <a:t>6/19/2018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4B091C-C1C6-8041-A54D-BCE0DE1621D9}" type="slidenum">
              <a:rPr lang="en-US" smtClean="0"/>
              <a:t>‹#›</a:t>
            </a:fld>
            <a:endParaRPr lang="en-US" dirty="0"/>
          </a:p>
        </p:txBody>
      </p:sp>
    </p:spTree>
    <p:extLst>
      <p:ext uri="{BB962C8B-B14F-4D97-AF65-F5344CB8AC3E}">
        <p14:creationId xmlns:p14="http://schemas.microsoft.com/office/powerpoint/2010/main" val="3281287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E8383-D8FE-4B44-A983-AD51E7582611}" type="datetime1">
              <a:rPr lang="en-US" smtClean="0"/>
              <a:t>6/19/2018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8D890-AC45-1449-BB2E-704268552DB8}" type="slidenum">
              <a:rPr lang="en-US" smtClean="0"/>
              <a:t>‹#›</a:t>
            </a:fld>
            <a:endParaRPr lang="en-US" dirty="0"/>
          </a:p>
        </p:txBody>
      </p:sp>
    </p:spTree>
    <p:extLst>
      <p:ext uri="{BB962C8B-B14F-4D97-AF65-F5344CB8AC3E}">
        <p14:creationId xmlns:p14="http://schemas.microsoft.com/office/powerpoint/2010/main" val="7011804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1</a:t>
            </a:fld>
            <a:endParaRPr lang="en-US" dirty="0"/>
          </a:p>
        </p:txBody>
      </p:sp>
    </p:spTree>
    <p:extLst>
      <p:ext uri="{BB962C8B-B14F-4D97-AF65-F5344CB8AC3E}">
        <p14:creationId xmlns:p14="http://schemas.microsoft.com/office/powerpoint/2010/main" val="253783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R-ATP har bestemt at 80% av fremtidig utbygging skal foregå på Tangen. Derfor ikke ønskelig med noen stor utbygging. 12% BYA. Minste netto tomteareal er 1500 m2.</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Ikke mulig å oppnå tilfredsstillende stigningsforhold med dagens trasé.</a:t>
            </a:r>
          </a:p>
          <a:p>
            <a:endParaRPr lang="nb-NO"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12</a:t>
            </a:fld>
            <a:endParaRPr lang="en-US" dirty="0"/>
          </a:p>
        </p:txBody>
      </p:sp>
    </p:spTree>
    <p:extLst>
      <p:ext uri="{BB962C8B-B14F-4D97-AF65-F5344CB8AC3E}">
        <p14:creationId xmlns:p14="http://schemas.microsoft.com/office/powerpoint/2010/main" val="277804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Maks 12,5 % stigning er adkomstkrav for utrykningskjøretøy.</a:t>
            </a: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8% er kravet iht. </a:t>
            </a:r>
            <a:r>
              <a:rPr lang="nb-NO" dirty="0" err="1"/>
              <a:t>SVV`s</a:t>
            </a:r>
            <a:r>
              <a:rPr lang="nb-NO" dirty="0"/>
              <a:t> </a:t>
            </a:r>
            <a:r>
              <a:rPr lang="nb-NO" dirty="0" err="1"/>
              <a:t>vegnorm</a:t>
            </a:r>
            <a:r>
              <a:rPr lang="nb-NO" dirty="0"/>
              <a:t> som NK følger.</a:t>
            </a:r>
          </a:p>
          <a:p>
            <a:endParaRPr lang="nb-NO"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13</a:t>
            </a:fld>
            <a:endParaRPr lang="en-US" dirty="0"/>
          </a:p>
        </p:txBody>
      </p:sp>
    </p:spTree>
    <p:extLst>
      <p:ext uri="{BB962C8B-B14F-4D97-AF65-F5344CB8AC3E}">
        <p14:creationId xmlns:p14="http://schemas.microsoft.com/office/powerpoint/2010/main" val="331573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«Utsikten» adkomst til 10 eiendommer har to bratte partier med stigning på 17%.</a:t>
            </a:r>
          </a:p>
          <a:p>
            <a:endParaRPr lang="nb-NO" dirty="0"/>
          </a:p>
          <a:p>
            <a:r>
              <a:rPr lang="nb-NO" dirty="0"/>
              <a:t>I øst (B5) er deling ikke tillatt grunnen stigningsforholdene og fordi tiltak i området  kan utløse skred (snø/</a:t>
            </a:r>
            <a:r>
              <a:rPr lang="nb-NO" dirty="0" err="1"/>
              <a:t>løsmasse</a:t>
            </a:r>
            <a:r>
              <a:rPr lang="nb-NO" dirty="0"/>
              <a:t> jf. NGU). Krever derfor detaljregulering før evt. deling.</a:t>
            </a:r>
          </a:p>
        </p:txBody>
      </p:sp>
      <p:sp>
        <p:nvSpPr>
          <p:cNvPr id="4" name="Plassholder for lysbildenummer 3"/>
          <p:cNvSpPr>
            <a:spLocks noGrp="1"/>
          </p:cNvSpPr>
          <p:nvPr>
            <p:ph type="sldNum" sz="quarter" idx="10"/>
          </p:nvPr>
        </p:nvSpPr>
        <p:spPr/>
        <p:txBody>
          <a:bodyPr/>
          <a:lstStyle/>
          <a:p>
            <a:fld id="{DF48D890-AC45-1449-BB2E-704268552DB8}" type="slidenum">
              <a:rPr lang="en-US" smtClean="0"/>
              <a:t>14</a:t>
            </a:fld>
            <a:endParaRPr lang="en-US" dirty="0"/>
          </a:p>
        </p:txBody>
      </p:sp>
    </p:spTree>
    <p:extLst>
      <p:ext uri="{BB962C8B-B14F-4D97-AF65-F5344CB8AC3E}">
        <p14:creationId xmlns:p14="http://schemas.microsoft.com/office/powerpoint/2010/main" val="126482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15</a:t>
            </a:fld>
            <a:endParaRPr lang="en-US" dirty="0"/>
          </a:p>
        </p:txBody>
      </p:sp>
    </p:spTree>
    <p:extLst>
      <p:ext uri="{BB962C8B-B14F-4D97-AF65-F5344CB8AC3E}">
        <p14:creationId xmlns:p14="http://schemas.microsoft.com/office/powerpoint/2010/main" val="4029679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16</a:t>
            </a:fld>
            <a:endParaRPr lang="en-US" dirty="0"/>
          </a:p>
        </p:txBody>
      </p:sp>
    </p:spTree>
    <p:extLst>
      <p:ext uri="{BB962C8B-B14F-4D97-AF65-F5344CB8AC3E}">
        <p14:creationId xmlns:p14="http://schemas.microsoft.com/office/powerpoint/2010/main" val="370446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Godkjent privat avløpsløsning koster ca. 250 000,-</a:t>
            </a:r>
          </a:p>
          <a:p>
            <a:r>
              <a:rPr lang="nb-NO" dirty="0"/>
              <a:t>Kostnad veianlegg: ca. 30 mill.</a:t>
            </a:r>
          </a:p>
        </p:txBody>
      </p:sp>
      <p:sp>
        <p:nvSpPr>
          <p:cNvPr id="4" name="Plassholder for lysbildenummer 3"/>
          <p:cNvSpPr>
            <a:spLocks noGrp="1"/>
          </p:cNvSpPr>
          <p:nvPr>
            <p:ph type="sldNum" sz="quarter" idx="10"/>
          </p:nvPr>
        </p:nvSpPr>
        <p:spPr/>
        <p:txBody>
          <a:bodyPr/>
          <a:lstStyle/>
          <a:p>
            <a:fld id="{DF48D890-AC45-1449-BB2E-704268552DB8}" type="slidenum">
              <a:rPr lang="en-US" smtClean="0"/>
              <a:t>17</a:t>
            </a:fld>
            <a:endParaRPr lang="en-US" dirty="0"/>
          </a:p>
        </p:txBody>
      </p:sp>
    </p:spTree>
    <p:extLst>
      <p:ext uri="{BB962C8B-B14F-4D97-AF65-F5344CB8AC3E}">
        <p14:creationId xmlns:p14="http://schemas.microsoft.com/office/powerpoint/2010/main" val="403667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Kravet med denne type trafikkbelastning: Sa1-  kjørebanebredde 5 m, 8 % stigning. I dag er stigningen 18 og 19%.</a:t>
            </a:r>
          </a:p>
        </p:txBody>
      </p:sp>
      <p:sp>
        <p:nvSpPr>
          <p:cNvPr id="4" name="Plassholder for lysbildenummer 3"/>
          <p:cNvSpPr>
            <a:spLocks noGrp="1"/>
          </p:cNvSpPr>
          <p:nvPr>
            <p:ph type="sldNum" sz="quarter" idx="10"/>
          </p:nvPr>
        </p:nvSpPr>
        <p:spPr/>
        <p:txBody>
          <a:bodyPr/>
          <a:lstStyle/>
          <a:p>
            <a:fld id="{DF48D890-AC45-1449-BB2E-704268552DB8}" type="slidenum">
              <a:rPr lang="en-US" smtClean="0"/>
              <a:t>19</a:t>
            </a:fld>
            <a:endParaRPr lang="en-US" dirty="0"/>
          </a:p>
        </p:txBody>
      </p:sp>
    </p:spTree>
    <p:extLst>
      <p:ext uri="{BB962C8B-B14F-4D97-AF65-F5344CB8AC3E}">
        <p14:creationId xmlns:p14="http://schemas.microsoft.com/office/powerpoint/2010/main" val="424882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Vendehammer i hver ende. Kommunal vei avsluttes ved dagens Åsenveien. Ikke mulig å etablere vendehammer lenger øst pga. høyt fall.</a:t>
            </a:r>
          </a:p>
        </p:txBody>
      </p:sp>
      <p:sp>
        <p:nvSpPr>
          <p:cNvPr id="4" name="Plassholder for lysbildenummer 3"/>
          <p:cNvSpPr>
            <a:spLocks noGrp="1"/>
          </p:cNvSpPr>
          <p:nvPr>
            <p:ph type="sldNum" sz="quarter" idx="10"/>
          </p:nvPr>
        </p:nvSpPr>
        <p:spPr/>
        <p:txBody>
          <a:bodyPr/>
          <a:lstStyle/>
          <a:p>
            <a:fld id="{DF48D890-AC45-1449-BB2E-704268552DB8}" type="slidenum">
              <a:rPr lang="en-US" smtClean="0"/>
              <a:t>20</a:t>
            </a:fld>
            <a:endParaRPr lang="en-US" dirty="0"/>
          </a:p>
        </p:txBody>
      </p:sp>
    </p:spTree>
    <p:extLst>
      <p:ext uri="{BB962C8B-B14F-4D97-AF65-F5344CB8AC3E}">
        <p14:creationId xmlns:p14="http://schemas.microsoft.com/office/powerpoint/2010/main" val="89541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Strekningen er prioritert skolevei i </a:t>
            </a:r>
            <a:r>
              <a:rPr lang="nb-NO" dirty="0" err="1"/>
              <a:t>SVVs</a:t>
            </a:r>
            <a:r>
              <a:rPr lang="nb-NO" dirty="0"/>
              <a:t> rapport </a:t>
            </a:r>
            <a:r>
              <a:rPr lang="nb-NO" i="1" dirty="0"/>
              <a:t>«trygging av skoleveger i Oslo og Akershus» og vedtatt i fylkets handlingsprogram. </a:t>
            </a:r>
          </a:p>
          <a:p>
            <a:r>
              <a:rPr lang="nb-NO" i="1" dirty="0"/>
              <a:t>Ligger ikke inne budsjettmidler til bygging, men med regulert </a:t>
            </a:r>
            <a:r>
              <a:rPr lang="nb-NO" i="1" dirty="0" err="1"/>
              <a:t>gsv</a:t>
            </a:r>
            <a:r>
              <a:rPr lang="nb-NO" i="1" dirty="0"/>
              <a:t> kan vi søke fylket om forskuttering.</a:t>
            </a:r>
            <a:endParaRPr lang="nb-NO" dirty="0"/>
          </a:p>
          <a:p>
            <a:endParaRPr lang="nb-NO"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22</a:t>
            </a:fld>
            <a:endParaRPr lang="en-US" dirty="0"/>
          </a:p>
        </p:txBody>
      </p:sp>
    </p:spTree>
    <p:extLst>
      <p:ext uri="{BB962C8B-B14F-4D97-AF65-F5344CB8AC3E}">
        <p14:creationId xmlns:p14="http://schemas.microsoft.com/office/powerpoint/2010/main" val="1913825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Fastsetter hvordan områder kan brukes, og hva som kan bygges der.</a:t>
            </a:r>
          </a:p>
          <a:p>
            <a:endParaRPr lang="nb-NO" dirty="0"/>
          </a:p>
          <a:p>
            <a:r>
              <a:rPr lang="nb-NO" dirty="0"/>
              <a:t>Består i hovedsak av plankart og bestemmelser</a:t>
            </a:r>
          </a:p>
          <a:p>
            <a:r>
              <a:rPr lang="nb-NO" dirty="0"/>
              <a:t>Områdeplaner utarbeides av kommunen – styrer utviklingen for et større område.</a:t>
            </a:r>
          </a:p>
          <a:p>
            <a:endParaRPr lang="nb-NO" dirty="0"/>
          </a:p>
          <a:p>
            <a:r>
              <a:rPr lang="nb-NO" dirty="0"/>
              <a:t>Detaljregulering – mer detaljert; mindre områder eller en enkelt eiendom.</a:t>
            </a:r>
          </a:p>
        </p:txBody>
      </p:sp>
      <p:sp>
        <p:nvSpPr>
          <p:cNvPr id="4" name="Plassholder for lysbildenummer 3"/>
          <p:cNvSpPr>
            <a:spLocks noGrp="1"/>
          </p:cNvSpPr>
          <p:nvPr>
            <p:ph type="sldNum" sz="quarter" idx="10"/>
          </p:nvPr>
        </p:nvSpPr>
        <p:spPr/>
        <p:txBody>
          <a:bodyPr/>
          <a:lstStyle/>
          <a:p>
            <a:fld id="{DF48D890-AC45-1449-BB2E-704268552DB8}" type="slidenum">
              <a:rPr lang="en-US" smtClean="0"/>
              <a:t>2</a:t>
            </a:fld>
            <a:endParaRPr lang="en-US" dirty="0"/>
          </a:p>
        </p:txBody>
      </p:sp>
    </p:spTree>
    <p:extLst>
      <p:ext uri="{BB962C8B-B14F-4D97-AF65-F5344CB8AC3E}">
        <p14:creationId xmlns:p14="http://schemas.microsoft.com/office/powerpoint/2010/main" val="277215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4</a:t>
            </a:fld>
            <a:endParaRPr lang="en-US" dirty="0"/>
          </a:p>
        </p:txBody>
      </p:sp>
    </p:spTree>
    <p:extLst>
      <p:ext uri="{BB962C8B-B14F-4D97-AF65-F5344CB8AC3E}">
        <p14:creationId xmlns:p14="http://schemas.microsoft.com/office/powerpoint/2010/main" val="27910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5</a:t>
            </a:fld>
            <a:endParaRPr lang="en-US" dirty="0"/>
          </a:p>
        </p:txBody>
      </p:sp>
    </p:spTree>
    <p:extLst>
      <p:ext uri="{BB962C8B-B14F-4D97-AF65-F5344CB8AC3E}">
        <p14:creationId xmlns:p14="http://schemas.microsoft.com/office/powerpoint/2010/main" val="260896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6</a:t>
            </a:fld>
            <a:endParaRPr lang="en-US" dirty="0"/>
          </a:p>
        </p:txBody>
      </p:sp>
    </p:spTree>
    <p:extLst>
      <p:ext uri="{BB962C8B-B14F-4D97-AF65-F5344CB8AC3E}">
        <p14:creationId xmlns:p14="http://schemas.microsoft.com/office/powerpoint/2010/main" val="40809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7</a:t>
            </a:fld>
            <a:endParaRPr lang="en-US" dirty="0"/>
          </a:p>
        </p:txBody>
      </p:sp>
    </p:spTree>
    <p:extLst>
      <p:ext uri="{BB962C8B-B14F-4D97-AF65-F5344CB8AC3E}">
        <p14:creationId xmlns:p14="http://schemas.microsoft.com/office/powerpoint/2010/main" val="365733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Svart: sone A – Tilknyttes kommunalt anlegg</a:t>
            </a:r>
          </a:p>
          <a:p>
            <a:r>
              <a:rPr lang="nb-NO" baseline="0" dirty="0"/>
              <a:t>Rød: sone B – løses midlertidig med separate anlegg/mindre fellesanlegg inntil områdene fortettes. </a:t>
            </a:r>
            <a:r>
              <a:rPr lang="nb-NO" baseline="0" dirty="0" err="1"/>
              <a:t>Detlajplan</a:t>
            </a:r>
            <a:r>
              <a:rPr lang="nb-NO" baseline="0" dirty="0"/>
              <a:t>.</a:t>
            </a:r>
          </a:p>
          <a:p>
            <a:r>
              <a:rPr lang="nb-NO" baseline="0" dirty="0"/>
              <a:t>Blå: C – Separate anlegg/mindre fellesanlegg. Detaljplan.</a:t>
            </a:r>
          </a:p>
          <a:p>
            <a:pPr marL="0" marR="0" lvl="0" indent="0" algn="l" defTabSz="457200" rtl="0" eaLnBrk="1" fontAlgn="auto" latinLnBrk="0" hangingPunct="1">
              <a:lnSpc>
                <a:spcPct val="100000"/>
              </a:lnSpc>
              <a:spcBef>
                <a:spcPts val="0"/>
              </a:spcBef>
              <a:spcAft>
                <a:spcPts val="0"/>
              </a:spcAft>
              <a:buClrTx/>
              <a:buSzTx/>
              <a:buFontTx/>
              <a:buNone/>
              <a:tabLst/>
              <a:defRPr/>
            </a:pPr>
            <a:r>
              <a:rPr lang="nb-NO" baseline="0" dirty="0"/>
              <a:t>Ikke skravur: D - Separate anlegg/mindre fellesanlegg iht. forskrift</a:t>
            </a:r>
          </a:p>
          <a:p>
            <a:endParaRPr lang="nb-NO" baseline="0"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9</a:t>
            </a:fld>
            <a:endParaRPr lang="en-US" dirty="0"/>
          </a:p>
        </p:txBody>
      </p:sp>
    </p:spTree>
    <p:extLst>
      <p:ext uri="{BB962C8B-B14F-4D97-AF65-F5344CB8AC3E}">
        <p14:creationId xmlns:p14="http://schemas.microsoft.com/office/powerpoint/2010/main" val="307389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Dårlig drikkevannskvalitet, manglende </a:t>
            </a:r>
            <a:r>
              <a:rPr lang="nb-NO" dirty="0" err="1"/>
              <a:t>brannvannsdekning</a:t>
            </a:r>
            <a:r>
              <a:rPr lang="nb-NO" dirty="0"/>
              <a:t>. Mange brønner er dårlig sikret mot innlekking av overflatevann. Mange utslipp av urenset gråvann. </a:t>
            </a:r>
          </a:p>
          <a:p>
            <a:endParaRPr lang="nb-NO"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10</a:t>
            </a:fld>
            <a:endParaRPr lang="en-US" dirty="0"/>
          </a:p>
        </p:txBody>
      </p:sp>
    </p:spTree>
    <p:extLst>
      <p:ext uri="{BB962C8B-B14F-4D97-AF65-F5344CB8AC3E}">
        <p14:creationId xmlns:p14="http://schemas.microsoft.com/office/powerpoint/2010/main" val="230284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48D890-AC45-1449-BB2E-704268552DB8}" type="slidenum">
              <a:rPr lang="en-US" smtClean="0"/>
              <a:t>11</a:t>
            </a:fld>
            <a:endParaRPr lang="en-US" dirty="0"/>
          </a:p>
        </p:txBody>
      </p:sp>
    </p:spTree>
    <p:extLst>
      <p:ext uri="{BB962C8B-B14F-4D97-AF65-F5344CB8AC3E}">
        <p14:creationId xmlns:p14="http://schemas.microsoft.com/office/powerpoint/2010/main" val="3422393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ysbilde tittel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304" y="787900"/>
            <a:ext cx="7772400" cy="565766"/>
          </a:xfrm>
        </p:spPr>
        <p:txBody>
          <a:bodyPr lIns="0" tIns="0" rIns="0" bIns="0">
            <a:noAutofit/>
          </a:bodyPr>
          <a:lstStyle>
            <a:lvl1pPr algn="l">
              <a:defRPr sz="4000" b="1" i="0" cap="none" baseline="0">
                <a:solidFill>
                  <a:srgbClr val="303E48"/>
                </a:solidFill>
                <a:latin typeface="Roboto"/>
              </a:defRPr>
            </a:lvl1pPr>
          </a:lstStyle>
          <a:p>
            <a:r>
              <a:rPr lang="en-US" dirty="0"/>
              <a:t>Header </a:t>
            </a:r>
            <a:r>
              <a:rPr lang="en-US" dirty="0" err="1"/>
              <a:t>tittel</a:t>
            </a:r>
            <a:endParaRPr lang="en-US" dirty="0"/>
          </a:p>
        </p:txBody>
      </p:sp>
      <p:sp>
        <p:nvSpPr>
          <p:cNvPr id="3" name="Subtitle 2"/>
          <p:cNvSpPr>
            <a:spLocks noGrp="1"/>
          </p:cNvSpPr>
          <p:nvPr>
            <p:ph type="subTitle" idx="1" hasCustomPrompt="1"/>
          </p:nvPr>
        </p:nvSpPr>
        <p:spPr>
          <a:xfrm>
            <a:off x="424635" y="1618597"/>
            <a:ext cx="7772400" cy="2451915"/>
          </a:xfrm>
        </p:spPr>
        <p:txBody>
          <a:bodyPr tIns="0" bIns="0" numCol="2" spcCol="18000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400" b="0" i="0" baseline="0">
                <a:solidFill>
                  <a:srgbClr val="303E48"/>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Chillwave</a:t>
            </a:r>
            <a:r>
              <a:rPr lang="en-US" dirty="0"/>
              <a:t> Helvetica brunch </a:t>
            </a:r>
            <a:r>
              <a:rPr lang="en-US" dirty="0" err="1"/>
              <a:t>gastropub</a:t>
            </a:r>
            <a:r>
              <a:rPr lang="en-US" dirty="0"/>
              <a:t> semiotics, irony banjo VHS PBR&amp;B authentic mustache. Literally slow-carb </a:t>
            </a:r>
            <a:r>
              <a:rPr lang="en-US" dirty="0" err="1"/>
              <a:t>Thundercats</a:t>
            </a:r>
            <a:r>
              <a:rPr lang="en-US" dirty="0"/>
              <a:t> drinking vinegar, </a:t>
            </a:r>
            <a:r>
              <a:rPr lang="en-US" dirty="0" err="1"/>
              <a:t>locavore</a:t>
            </a:r>
            <a:r>
              <a:rPr lang="en-US" dirty="0"/>
              <a:t> bespoke chambray Brooklyn. Vice </a:t>
            </a:r>
            <a:r>
              <a:rPr lang="en-US" dirty="0" err="1"/>
              <a:t>cray</a:t>
            </a:r>
            <a:r>
              <a:rPr lang="en-US" dirty="0"/>
              <a:t> </a:t>
            </a:r>
            <a:r>
              <a:rPr lang="en-US" dirty="0" err="1"/>
              <a:t>meggings</a:t>
            </a:r>
            <a:r>
              <a:rPr lang="en-US" dirty="0"/>
              <a:t>, Intelligentsia messenger bag asymmetrical </a:t>
            </a:r>
            <a:r>
              <a:rPr lang="en-US" dirty="0" err="1"/>
              <a:t>banh</a:t>
            </a:r>
            <a:r>
              <a:rPr lang="en-US" dirty="0"/>
              <a:t> mi </a:t>
            </a:r>
            <a:r>
              <a:rPr lang="en-US" dirty="0" err="1"/>
              <a:t>mumblecore</a:t>
            </a:r>
            <a:r>
              <a:rPr lang="en-US" dirty="0"/>
              <a:t> trust fund letterpress readymade squid </a:t>
            </a:r>
            <a:r>
              <a:rPr lang="en-US" dirty="0" err="1"/>
              <a:t>Neutra</a:t>
            </a:r>
            <a:r>
              <a:rPr lang="en-US" dirty="0"/>
              <a:t> </a:t>
            </a:r>
            <a:r>
              <a:rPr lang="en-US" dirty="0" err="1"/>
              <a:t>Bushwick</a:t>
            </a:r>
            <a:r>
              <a:rPr lang="en-US" dirty="0"/>
              <a:t> tousled. Intelligentsia asymmetrical deep v, swag fashion axe leggings Cosby sweater sustainable YOLO </a:t>
            </a:r>
            <a:r>
              <a:rPr lang="en-US" dirty="0" err="1"/>
              <a:t>freegan</a:t>
            </a:r>
            <a:r>
              <a:rPr lang="en-US" dirty="0"/>
              <a:t> Williamsburg. Tofu </a:t>
            </a:r>
            <a:r>
              <a:rPr lang="en-US" dirty="0" err="1"/>
              <a:t>mlkshk</a:t>
            </a:r>
            <a:r>
              <a:rPr lang="en-US" dirty="0"/>
              <a:t> </a:t>
            </a:r>
            <a:r>
              <a:rPr lang="en-US" dirty="0" err="1"/>
              <a:t>Pinterest</a:t>
            </a:r>
            <a:r>
              <a:rPr lang="en-US" dirty="0"/>
              <a:t> letterpress </a:t>
            </a:r>
            <a:r>
              <a:rPr lang="en-US" dirty="0" err="1"/>
              <a:t>dreamcatcher</a:t>
            </a:r>
            <a:r>
              <a:rPr lang="en-US" dirty="0"/>
              <a:t>. Pork belly American Apparel High Life twee </a:t>
            </a:r>
            <a:r>
              <a:rPr lang="en-US" dirty="0" err="1"/>
              <a:t>fixie</a:t>
            </a:r>
            <a:r>
              <a:rPr lang="en-US" dirty="0"/>
              <a:t> skateboard. Pitchfork bitters </a:t>
            </a:r>
            <a:r>
              <a:rPr lang="en-US" dirty="0" err="1"/>
              <a:t>hashtag</a:t>
            </a:r>
            <a:r>
              <a:rPr lang="en-US" dirty="0"/>
              <a:t> shabby chic, beard </a:t>
            </a:r>
            <a:r>
              <a:rPr lang="en-US" dirty="0" err="1"/>
              <a:t>cliche</a:t>
            </a:r>
            <a:r>
              <a:rPr lang="en-US" dirty="0"/>
              <a:t> gluten-free </a:t>
            </a:r>
            <a:r>
              <a:rPr lang="en-US" dirty="0" err="1"/>
              <a:t>Tonx</a:t>
            </a:r>
            <a:r>
              <a:rPr lang="en-US" dirty="0"/>
              <a:t>.</a:t>
            </a:r>
          </a:p>
        </p:txBody>
      </p:sp>
      <p:pic>
        <p:nvPicPr>
          <p:cNvPr id="7" name="Picture 6" descr="divider-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1379718"/>
            <a:ext cx="8229600" cy="80404"/>
          </a:xfrm>
          <a:prstGeom prst="rect">
            <a:avLst/>
          </a:prstGeom>
        </p:spPr>
      </p:pic>
      <p:pic>
        <p:nvPicPr>
          <p:cNvPr id="10" name="Picture 9" descr="NK-verdiord-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993" y="4741335"/>
            <a:ext cx="1313450" cy="267534"/>
          </a:xfrm>
          <a:prstGeom prst="rect">
            <a:avLst/>
          </a:prstGeom>
        </p:spPr>
      </p:pic>
      <p:pic>
        <p:nvPicPr>
          <p:cNvPr id="11" name="Picture 10" descr="Profilelement-origin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0718" y="4715854"/>
            <a:ext cx="2683282" cy="434159"/>
          </a:xfrm>
          <a:prstGeom prst="rect">
            <a:avLst/>
          </a:prstGeom>
        </p:spPr>
      </p:pic>
      <p:sp>
        <p:nvSpPr>
          <p:cNvPr id="8" name="Date Placeholder 7"/>
          <p:cNvSpPr>
            <a:spLocks noGrp="1"/>
          </p:cNvSpPr>
          <p:nvPr>
            <p:ph type="dt" sz="half" idx="10"/>
          </p:nvPr>
        </p:nvSpPr>
        <p:spPr/>
        <p:txBody>
          <a:bodyPr/>
          <a:lstStyle/>
          <a:p>
            <a:fld id="{DE901329-95C0-EE45-80E1-BAC0CC213B80}" type="datetime1">
              <a:rPr lang="en-US" smtClean="0"/>
              <a:t>6/19/2018</a:t>
            </a:fld>
            <a:endParaRPr lang="en-US" dirty="0"/>
          </a:p>
        </p:txBody>
      </p:sp>
      <p:sp>
        <p:nvSpPr>
          <p:cNvPr id="9" name="Footer Placeholder 8"/>
          <p:cNvSpPr>
            <a:spLocks noGrp="1"/>
          </p:cNvSpPr>
          <p:nvPr>
            <p:ph type="ftr" sz="quarter" idx="11"/>
          </p:nvPr>
        </p:nvSpPr>
        <p:spPr/>
        <p:txBody>
          <a:bodyPr/>
          <a:lstStyle/>
          <a:p>
            <a:r>
              <a:rPr lang="en-US" dirty="0"/>
              <a:t>©Nesodden kommune</a:t>
            </a:r>
          </a:p>
        </p:txBody>
      </p:sp>
      <p:sp>
        <p:nvSpPr>
          <p:cNvPr id="12" name="Slide Number Placeholder 11"/>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2835148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ysbilde tekst og bil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9304" y="787900"/>
            <a:ext cx="7772400" cy="565766"/>
          </a:xfrm>
        </p:spPr>
        <p:txBody>
          <a:bodyPr lIns="0" tIns="0" rIns="0" bIns="0">
            <a:noAutofit/>
          </a:bodyPr>
          <a:lstStyle>
            <a:lvl1pPr algn="l">
              <a:defRPr sz="4000" b="1" i="0" cap="none" baseline="0">
                <a:solidFill>
                  <a:srgbClr val="303E48"/>
                </a:solidFill>
                <a:latin typeface="Roboto"/>
              </a:defRPr>
            </a:lvl1pPr>
          </a:lstStyle>
          <a:p>
            <a:r>
              <a:rPr lang="en-US" dirty="0"/>
              <a:t>Header </a:t>
            </a:r>
            <a:r>
              <a:rPr lang="en-US" dirty="0" err="1"/>
              <a:t>tittel</a:t>
            </a:r>
            <a:endParaRPr lang="en-US" dirty="0"/>
          </a:p>
        </p:txBody>
      </p:sp>
      <p:sp>
        <p:nvSpPr>
          <p:cNvPr id="8" name="Subtitle 2"/>
          <p:cNvSpPr>
            <a:spLocks noGrp="1"/>
          </p:cNvSpPr>
          <p:nvPr>
            <p:ph type="subTitle" idx="1" hasCustomPrompt="1"/>
          </p:nvPr>
        </p:nvSpPr>
        <p:spPr>
          <a:xfrm>
            <a:off x="509304" y="1618597"/>
            <a:ext cx="3847774" cy="2451915"/>
          </a:xfrm>
        </p:spPr>
        <p:txBody>
          <a:bodyPr lIns="0" tIns="0" rIns="0" bIns="0" numCol="1" spcCol="18000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400" b="0" i="0" baseline="0">
                <a:solidFill>
                  <a:srgbClr val="303E48"/>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Chillwave</a:t>
            </a:r>
            <a:r>
              <a:rPr lang="en-US" dirty="0"/>
              <a:t> Helvetica brunch </a:t>
            </a:r>
            <a:r>
              <a:rPr lang="en-US" dirty="0" err="1"/>
              <a:t>gastropub</a:t>
            </a:r>
            <a:r>
              <a:rPr lang="en-US" dirty="0"/>
              <a:t> semiotics, irony banjo VHS PBR&amp;B authentic mustache. Literally slow-carb </a:t>
            </a:r>
            <a:r>
              <a:rPr lang="en-US" dirty="0" err="1"/>
              <a:t>Thundercats</a:t>
            </a:r>
            <a:r>
              <a:rPr lang="en-US" dirty="0"/>
              <a:t> drinking vinegar, </a:t>
            </a:r>
            <a:r>
              <a:rPr lang="en-US" dirty="0" err="1"/>
              <a:t>locavore</a:t>
            </a:r>
            <a:r>
              <a:rPr lang="en-US" dirty="0"/>
              <a:t> bespoke chambray Brooklyn. Vice </a:t>
            </a:r>
            <a:r>
              <a:rPr lang="en-US" dirty="0" err="1"/>
              <a:t>cray</a:t>
            </a:r>
            <a:r>
              <a:rPr lang="en-US" dirty="0"/>
              <a:t> </a:t>
            </a:r>
            <a:r>
              <a:rPr lang="en-US" dirty="0" err="1"/>
              <a:t>meggings</a:t>
            </a:r>
            <a:r>
              <a:rPr lang="en-US" dirty="0"/>
              <a:t>, Intelligentsia messenger bag asymmetrical </a:t>
            </a:r>
            <a:r>
              <a:rPr lang="en-US" dirty="0" err="1"/>
              <a:t>banh</a:t>
            </a:r>
            <a:r>
              <a:rPr lang="en-US" dirty="0"/>
              <a:t> mi </a:t>
            </a:r>
            <a:r>
              <a:rPr lang="en-US" dirty="0" err="1"/>
              <a:t>mumblecore</a:t>
            </a:r>
            <a:r>
              <a:rPr lang="en-US" dirty="0"/>
              <a:t> trust fund letterpress readymade squid </a:t>
            </a:r>
            <a:r>
              <a:rPr lang="en-US" dirty="0" err="1"/>
              <a:t>Neutra</a:t>
            </a:r>
            <a:r>
              <a:rPr lang="en-US" dirty="0"/>
              <a:t> </a:t>
            </a:r>
            <a:r>
              <a:rPr lang="en-US" dirty="0" err="1"/>
              <a:t>Bushwick</a:t>
            </a:r>
            <a:r>
              <a:rPr lang="en-US" dirty="0"/>
              <a:t> tousled. Intelligentsia asymmetrical deep v, swag fashion axe leggings Cosby sweater sustainable YOLO freegan Williamsburg. </a:t>
            </a:r>
          </a:p>
        </p:txBody>
      </p:sp>
      <p:pic>
        <p:nvPicPr>
          <p:cNvPr id="9" name="Picture 8" descr="divider-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1379718"/>
            <a:ext cx="8229600" cy="80404"/>
          </a:xfrm>
          <a:prstGeom prst="rect">
            <a:avLst/>
          </a:prstGeom>
        </p:spPr>
      </p:pic>
      <p:pic>
        <p:nvPicPr>
          <p:cNvPr id="10" name="Picture 9" descr="NK-verdiord-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993" y="4741335"/>
            <a:ext cx="1313450" cy="267534"/>
          </a:xfrm>
          <a:prstGeom prst="rect">
            <a:avLst/>
          </a:prstGeom>
        </p:spPr>
      </p:pic>
      <p:pic>
        <p:nvPicPr>
          <p:cNvPr id="11" name="Picture 10" descr="Profilelement-origin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0718" y="4715854"/>
            <a:ext cx="2683282" cy="434159"/>
          </a:xfrm>
          <a:prstGeom prst="rect">
            <a:avLst/>
          </a:prstGeom>
        </p:spPr>
      </p:pic>
      <p:sp>
        <p:nvSpPr>
          <p:cNvPr id="18" name="Picture Placeholder 2"/>
          <p:cNvSpPr>
            <a:spLocks noGrp="1"/>
          </p:cNvSpPr>
          <p:nvPr>
            <p:ph type="pic" idx="10" hasCustomPrompt="1"/>
          </p:nvPr>
        </p:nvSpPr>
        <p:spPr>
          <a:xfrm>
            <a:off x="4591538" y="1618597"/>
            <a:ext cx="5357406" cy="2451915"/>
          </a:xfrm>
        </p:spPr>
        <p:txBody>
          <a:bodyPr>
            <a:normAutofit/>
          </a:bodyPr>
          <a:lstStyle>
            <a:lvl1pPr marL="0" indent="0" algn="ctr">
              <a:buNone/>
              <a:defRPr sz="1400" baseline="0">
                <a:solidFill>
                  <a:srgbClr val="303E48"/>
                </a:solidFill>
                <a:latin typeface="Roboto"/>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Sett inn bilde her</a:t>
            </a:r>
          </a:p>
        </p:txBody>
      </p:sp>
      <p:sp>
        <p:nvSpPr>
          <p:cNvPr id="5" name="Date Placeholder 4"/>
          <p:cNvSpPr>
            <a:spLocks noGrp="1"/>
          </p:cNvSpPr>
          <p:nvPr>
            <p:ph type="dt" sz="half" idx="11"/>
          </p:nvPr>
        </p:nvSpPr>
        <p:spPr/>
        <p:txBody>
          <a:bodyPr/>
          <a:lstStyle/>
          <a:p>
            <a:fld id="{3071F6F1-4824-2641-95E9-548726216DF5}" type="datetime1">
              <a:rPr lang="en-US" smtClean="0"/>
              <a:t>6/19/2018</a:t>
            </a:fld>
            <a:endParaRPr lang="en-US" dirty="0"/>
          </a:p>
        </p:txBody>
      </p:sp>
      <p:sp>
        <p:nvSpPr>
          <p:cNvPr id="6" name="Footer Placeholder 5"/>
          <p:cNvSpPr>
            <a:spLocks noGrp="1"/>
          </p:cNvSpPr>
          <p:nvPr>
            <p:ph type="ftr" sz="quarter" idx="12"/>
          </p:nvPr>
        </p:nvSpPr>
        <p:spPr/>
        <p:txBody>
          <a:bodyPr/>
          <a:lstStyle/>
          <a:p>
            <a:r>
              <a:rPr lang="en-US" dirty="0"/>
              <a:t>©Nesodden kommune</a:t>
            </a:r>
          </a:p>
        </p:txBody>
      </p:sp>
      <p:sp>
        <p:nvSpPr>
          <p:cNvPr id="12" name="Slide Number Placeholder 11"/>
          <p:cNvSpPr>
            <a:spLocks noGrp="1"/>
          </p:cNvSpPr>
          <p:nvPr>
            <p:ph type="sldNum" sz="quarter" idx="13"/>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ysbilde temaskifte">
    <p:spTree>
      <p:nvGrpSpPr>
        <p:cNvPr id="1" name=""/>
        <p:cNvGrpSpPr/>
        <p:nvPr/>
      </p:nvGrpSpPr>
      <p:grpSpPr>
        <a:xfrm>
          <a:off x="0" y="0"/>
          <a:ext cx="0" cy="0"/>
          <a:chOff x="0" y="0"/>
          <a:chExt cx="0" cy="0"/>
        </a:xfrm>
      </p:grpSpPr>
      <p:pic>
        <p:nvPicPr>
          <p:cNvPr id="7" name="Picture 6" descr="section-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22313" y="2700451"/>
            <a:ext cx="7772400" cy="604725"/>
          </a:xfrm>
        </p:spPr>
        <p:txBody>
          <a:bodyPr bIns="0" anchor="t"/>
          <a:lstStyle>
            <a:lvl1pPr algn="l">
              <a:defRPr sz="4000" b="1" cap="none">
                <a:solidFill>
                  <a:schemeClr val="bg1"/>
                </a:solidFill>
                <a:latin typeface="Roboto"/>
              </a:defRPr>
            </a:lvl1pPr>
          </a:lstStyle>
          <a:p>
            <a:r>
              <a:rPr lang="en-US" dirty="0"/>
              <a:t>Header </a:t>
            </a:r>
            <a:r>
              <a:rPr lang="en-US" dirty="0" err="1"/>
              <a:t>tittel</a:t>
            </a:r>
            <a:endParaRPr lang="en-US" dirty="0"/>
          </a:p>
        </p:txBody>
      </p:sp>
      <p:sp>
        <p:nvSpPr>
          <p:cNvPr id="3" name="Text Placeholder 2"/>
          <p:cNvSpPr>
            <a:spLocks noGrp="1"/>
          </p:cNvSpPr>
          <p:nvPr>
            <p:ph type="body" idx="1"/>
          </p:nvPr>
        </p:nvSpPr>
        <p:spPr>
          <a:xfrm>
            <a:off x="722313" y="3494458"/>
            <a:ext cx="3630891" cy="1125140"/>
          </a:xfrm>
        </p:spPr>
        <p:txBody>
          <a:bodyPr anchor="t" anchorCtr="0">
            <a:normAutofit/>
          </a:bodyPr>
          <a:lstStyle>
            <a:lvl1pPr marL="0" indent="0">
              <a:buNone/>
              <a:defRPr sz="1400" baseline="0">
                <a:solidFill>
                  <a:schemeClr val="bg1"/>
                </a:solidFill>
                <a:latin typeface="Robot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7" descr="Separator short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5176"/>
            <a:ext cx="4353204" cy="78561"/>
          </a:xfrm>
          <a:prstGeom prst="rect">
            <a:avLst/>
          </a:prstGeom>
        </p:spPr>
      </p:pic>
    </p:spTree>
    <p:extLst>
      <p:ext uri="{BB962C8B-B14F-4D97-AF65-F5344CB8AC3E}">
        <p14:creationId xmlns:p14="http://schemas.microsoft.com/office/powerpoint/2010/main" val="112239484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ysbilde punktlis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B858F1-F473-CB49-A00A-F2FA1F137DB0}" type="datetime1">
              <a:rPr lang="en-US" smtClean="0"/>
              <a:t>6/19/2018</a:t>
            </a:fld>
            <a:endParaRPr lang="en-US" dirty="0"/>
          </a:p>
        </p:txBody>
      </p:sp>
      <p:sp>
        <p:nvSpPr>
          <p:cNvPr id="4" name="Footer Placeholder 3"/>
          <p:cNvSpPr>
            <a:spLocks noGrp="1"/>
          </p:cNvSpPr>
          <p:nvPr>
            <p:ph type="ftr" sz="quarter" idx="11"/>
          </p:nvPr>
        </p:nvSpPr>
        <p:spPr/>
        <p:txBody>
          <a:bodyPr/>
          <a:lstStyle/>
          <a:p>
            <a:r>
              <a:rPr lang="en-US" dirty="0"/>
              <a:t>©Nesodden kommune</a:t>
            </a:r>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dirty="0"/>
          </a:p>
        </p:txBody>
      </p:sp>
      <p:sp>
        <p:nvSpPr>
          <p:cNvPr id="6" name="Text Placeholder 2"/>
          <p:cNvSpPr>
            <a:spLocks noGrp="1"/>
          </p:cNvSpPr>
          <p:nvPr>
            <p:ph idx="1"/>
          </p:nvPr>
        </p:nvSpPr>
        <p:spPr>
          <a:xfrm>
            <a:off x="457200" y="1621692"/>
            <a:ext cx="7824504" cy="2972929"/>
          </a:xfrm>
          <a:prstGeom prst="rect">
            <a:avLst/>
          </a:prstGeom>
        </p:spPr>
        <p:txBody>
          <a:bodyPr vert="horz" lIns="91440" tIns="45720" rIns="91440" bIns="45720" rtlCol="0">
            <a:normAutofit/>
          </a:bodyPr>
          <a:lstStyle>
            <a:lvl1pPr>
              <a:defRPr sz="1600">
                <a:solidFill>
                  <a:srgbClr val="303E48"/>
                </a:solidFill>
              </a:defRPr>
            </a:lvl1pPr>
            <a:lvl2pPr>
              <a:defRPr sz="1400">
                <a:solidFill>
                  <a:srgbClr val="303E48"/>
                </a:solidFill>
              </a:defRPr>
            </a:lvl2pPr>
            <a:lvl3pPr>
              <a:defRPr sz="1400">
                <a:solidFill>
                  <a:srgbClr val="303E48"/>
                </a:solidFill>
              </a:defRPr>
            </a:lvl3pPr>
            <a:lvl4pPr>
              <a:defRPr sz="1400">
                <a:solidFill>
                  <a:srgbClr val="303E48"/>
                </a:solidFill>
              </a:defRPr>
            </a:lvl4pPr>
            <a:lvl5pPr>
              <a:defRPr sz="1400">
                <a:solidFill>
                  <a:srgbClr val="30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hasCustomPrompt="1"/>
          </p:nvPr>
        </p:nvSpPr>
        <p:spPr>
          <a:xfrm>
            <a:off x="509304" y="787900"/>
            <a:ext cx="7772400" cy="565766"/>
          </a:xfrm>
        </p:spPr>
        <p:txBody>
          <a:bodyPr lIns="0" tIns="0" rIns="0" bIns="0">
            <a:noAutofit/>
          </a:bodyPr>
          <a:lstStyle>
            <a:lvl1pPr algn="l">
              <a:defRPr sz="4000" b="1" i="0" cap="none" baseline="0">
                <a:solidFill>
                  <a:srgbClr val="303E48"/>
                </a:solidFill>
                <a:latin typeface="Roboto"/>
              </a:defRPr>
            </a:lvl1pPr>
          </a:lstStyle>
          <a:p>
            <a:r>
              <a:rPr lang="en-US" dirty="0"/>
              <a:t>Header </a:t>
            </a:r>
            <a:r>
              <a:rPr lang="en-US" dirty="0" err="1"/>
              <a:t>tittel</a:t>
            </a:r>
            <a:endParaRPr lang="en-US" dirty="0"/>
          </a:p>
        </p:txBody>
      </p:sp>
      <p:pic>
        <p:nvPicPr>
          <p:cNvPr id="8" name="Picture 7" descr="divider-lo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1379718"/>
            <a:ext cx="8229600" cy="80404"/>
          </a:xfrm>
          <a:prstGeom prst="rect">
            <a:avLst/>
          </a:prstGeom>
        </p:spPr>
      </p:pic>
      <p:pic>
        <p:nvPicPr>
          <p:cNvPr id="9" name="Picture 8" descr="NK-verdiord-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993" y="4741335"/>
            <a:ext cx="1313450" cy="267534"/>
          </a:xfrm>
          <a:prstGeom prst="rect">
            <a:avLst/>
          </a:prstGeom>
        </p:spPr>
      </p:pic>
      <p:pic>
        <p:nvPicPr>
          <p:cNvPr id="10" name="Picture 9" descr="Profilelement-origin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60718" y="4715854"/>
            <a:ext cx="2683282" cy="434159"/>
          </a:xfrm>
          <a:prstGeom prst="rect">
            <a:avLst/>
          </a:prstGeom>
        </p:spPr>
      </p:pic>
    </p:spTree>
    <p:extLst>
      <p:ext uri="{BB962C8B-B14F-4D97-AF65-F5344CB8AC3E}">
        <p14:creationId xmlns:p14="http://schemas.microsoft.com/office/powerpoint/2010/main" val="250812806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7938" y="205979"/>
            <a:ext cx="590890" cy="273844"/>
          </a:xfrm>
          <a:prstGeom prst="rect">
            <a:avLst/>
          </a:prstGeom>
        </p:spPr>
        <p:txBody>
          <a:bodyPr vert="horz" lIns="91440" tIns="45720" rIns="91440" bIns="45720" rtlCol="0" anchor="ctr"/>
          <a:lstStyle>
            <a:lvl1pPr algn="l">
              <a:defRPr sz="800">
                <a:solidFill>
                  <a:schemeClr val="bg1">
                    <a:lumMod val="75000"/>
                  </a:schemeClr>
                </a:solidFill>
                <a:latin typeface=""/>
              </a:defRPr>
            </a:lvl1pPr>
          </a:lstStyle>
          <a:p>
            <a:fld id="{B668235D-4641-A94C-B2E3-253981D4601D}" type="datetime1">
              <a:rPr lang="en-US" smtClean="0"/>
              <a:t>6/19/2018</a:t>
            </a:fld>
            <a:endParaRPr lang="en-US" dirty="0"/>
          </a:p>
        </p:txBody>
      </p:sp>
      <p:sp>
        <p:nvSpPr>
          <p:cNvPr id="5" name="Footer Placeholder 4"/>
          <p:cNvSpPr>
            <a:spLocks noGrp="1"/>
          </p:cNvSpPr>
          <p:nvPr>
            <p:ph type="ftr" sz="quarter" idx="3"/>
          </p:nvPr>
        </p:nvSpPr>
        <p:spPr>
          <a:xfrm>
            <a:off x="7474773" y="205979"/>
            <a:ext cx="1278467" cy="273844"/>
          </a:xfrm>
          <a:prstGeom prst="rect">
            <a:avLst/>
          </a:prstGeom>
        </p:spPr>
        <p:txBody>
          <a:bodyPr vert="horz" lIns="91440" tIns="45720" rIns="91440" bIns="45720" rtlCol="0" anchor="ctr"/>
          <a:lstStyle>
            <a:lvl1pPr algn="l">
              <a:defRPr sz="800">
                <a:solidFill>
                  <a:schemeClr val="bg1">
                    <a:lumMod val="75000"/>
                  </a:schemeClr>
                </a:solidFill>
                <a:latin typeface=""/>
              </a:defRPr>
            </a:lvl1pPr>
          </a:lstStyle>
          <a:p>
            <a:r>
              <a:rPr lang="en-US" dirty="0"/>
              <a:t>©Nesodden kommune</a:t>
            </a:r>
          </a:p>
        </p:txBody>
      </p:sp>
      <p:sp>
        <p:nvSpPr>
          <p:cNvPr id="6" name="Slide Number Placeholder 5"/>
          <p:cNvSpPr>
            <a:spLocks noGrp="1"/>
          </p:cNvSpPr>
          <p:nvPr>
            <p:ph type="sldNum" sz="quarter" idx="4"/>
          </p:nvPr>
        </p:nvSpPr>
        <p:spPr>
          <a:xfrm>
            <a:off x="8595078" y="205979"/>
            <a:ext cx="321525" cy="273844"/>
          </a:xfrm>
          <a:prstGeom prst="rect">
            <a:avLst/>
          </a:prstGeom>
        </p:spPr>
        <p:txBody>
          <a:bodyPr vert="horz" lIns="91440" tIns="45720" rIns="91440" bIns="45720" rtlCol="0" anchor="ctr"/>
          <a:lstStyle>
            <a:lvl1pPr algn="r">
              <a:defRPr sz="800">
                <a:solidFill>
                  <a:schemeClr val="bg1">
                    <a:lumMod val="75000"/>
                  </a:schemeClr>
                </a:solidFill>
                <a:latin typeface=""/>
              </a:defRPr>
            </a:lvl1pPr>
          </a:lstStyle>
          <a:p>
            <a:fld id="{2066355A-084C-D24E-9AD2-7E4FC41EA627}" type="slidenum">
              <a:rPr lang="en-US" smtClean="0"/>
              <a:pPr/>
              <a:t>‹#›</a:t>
            </a:fld>
            <a:endParaRPr lang="en-US" dirty="0"/>
          </a:p>
        </p:txBody>
      </p:sp>
      <p:sp>
        <p:nvSpPr>
          <p:cNvPr id="10" name="TextBox 9"/>
          <p:cNvSpPr txBox="1"/>
          <p:nvPr/>
        </p:nvSpPr>
        <p:spPr>
          <a:xfrm>
            <a:off x="5112565" y="224952"/>
            <a:ext cx="1784513" cy="215444"/>
          </a:xfrm>
          <a:prstGeom prst="rect">
            <a:avLst/>
          </a:prstGeom>
          <a:noFill/>
        </p:spPr>
        <p:txBody>
          <a:bodyPr wrap="square" rtlCol="0">
            <a:spAutoFit/>
          </a:bodyPr>
          <a:lstStyle/>
          <a:p>
            <a:pPr algn="r"/>
            <a:r>
              <a:rPr lang="en-US" sz="800" dirty="0">
                <a:solidFill>
                  <a:srgbClr val="303E48"/>
                </a:solidFill>
                <a:latin typeface=""/>
              </a:rPr>
              <a:t>Navn Etternavn</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ransition spd="slow">
    <p:push dir="u"/>
  </p:transition>
  <p:hf hdr="0"/>
  <p:txStyles>
    <p:titleStyle>
      <a:lvl1pPr algn="ctr" defTabSz="457200" rtl="0" eaLnBrk="1" latinLnBrk="0" hangingPunct="1">
        <a:spcBef>
          <a:spcPct val="0"/>
        </a:spcBef>
        <a:buNone/>
        <a:defRPr sz="4400" kern="1200">
          <a:solidFill>
            <a:srgbClr val="303E48"/>
          </a:solidFill>
          <a:latin typeface="Roboto"/>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03E48"/>
          </a:solidFill>
          <a:latin typeface="Roboto"/>
          <a:ea typeface="+mn-ea"/>
          <a:cs typeface="+mn-cs"/>
        </a:defRPr>
      </a:lvl1pPr>
      <a:lvl2pPr marL="742950" indent="-285750" algn="l" defTabSz="457200" rtl="0" eaLnBrk="1" latinLnBrk="0" hangingPunct="1">
        <a:spcBef>
          <a:spcPct val="20000"/>
        </a:spcBef>
        <a:buFont typeface="Arial"/>
        <a:buChar char="–"/>
        <a:defRPr sz="2800" kern="1200">
          <a:solidFill>
            <a:srgbClr val="303E48"/>
          </a:solidFill>
          <a:latin typeface="Roboto"/>
          <a:ea typeface="+mn-ea"/>
          <a:cs typeface="+mn-cs"/>
        </a:defRPr>
      </a:lvl2pPr>
      <a:lvl3pPr marL="1143000" indent="-228600" algn="l" defTabSz="457200" rtl="0" eaLnBrk="1" latinLnBrk="0" hangingPunct="1">
        <a:spcBef>
          <a:spcPct val="20000"/>
        </a:spcBef>
        <a:buFont typeface="Arial"/>
        <a:buChar char="•"/>
        <a:defRPr sz="2400" kern="1200">
          <a:solidFill>
            <a:srgbClr val="303E48"/>
          </a:solidFill>
          <a:latin typeface="Roboto"/>
          <a:ea typeface="+mn-ea"/>
          <a:cs typeface="+mn-cs"/>
        </a:defRPr>
      </a:lvl3pPr>
      <a:lvl4pPr marL="1600200" indent="-228600" algn="l" defTabSz="457200" rtl="0" eaLnBrk="1" latinLnBrk="0" hangingPunct="1">
        <a:spcBef>
          <a:spcPct val="20000"/>
        </a:spcBef>
        <a:buFont typeface="Arial"/>
        <a:buChar char="–"/>
        <a:defRPr sz="2000" kern="1200">
          <a:solidFill>
            <a:srgbClr val="303E48"/>
          </a:solidFill>
          <a:latin typeface="Roboto"/>
          <a:ea typeface="+mn-ea"/>
          <a:cs typeface="+mn-cs"/>
        </a:defRPr>
      </a:lvl4pPr>
      <a:lvl5pPr marL="2057400" indent="-228600" algn="l" defTabSz="457200" rtl="0" eaLnBrk="1" latinLnBrk="0" hangingPunct="1">
        <a:spcBef>
          <a:spcPct val="20000"/>
        </a:spcBef>
        <a:buFont typeface="Arial"/>
        <a:buChar char="»"/>
        <a:defRPr sz="2000" kern="1200">
          <a:solidFill>
            <a:srgbClr val="303E48"/>
          </a:solidFill>
          <a:latin typeface="Robot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Helga.tromborg@nesodden.kommune.no"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hyperlink" Target="mailto:Mari.Berntsen@Nesodden.Kommune.N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p:cNvSpPr>
          <p:nvPr/>
        </p:nvSpPr>
        <p:spPr>
          <a:xfrm>
            <a:off x="-2772686" y="5655397"/>
            <a:ext cx="7772400" cy="604725"/>
          </a:xfrm>
          <a:prstGeom prst="rect">
            <a:avLst/>
          </a:prstGeom>
        </p:spPr>
        <p:txBody>
          <a:bodyPr vert="horz" lIns="0" tIns="0" rIns="0" bIns="0" rtlCol="0" anchor="ctr">
            <a:normAutofit fontScale="97500"/>
          </a:bodyPr>
          <a:lstStyle>
            <a:lvl1pPr algn="l" defTabSz="457200" rtl="0" eaLnBrk="1" latinLnBrk="0" hangingPunct="1">
              <a:spcBef>
                <a:spcPct val="0"/>
              </a:spcBef>
              <a:buNone/>
              <a:defRPr sz="4000" b="1" i="0" kern="1200" cap="none" baseline="0">
                <a:solidFill>
                  <a:srgbClr val="303E48"/>
                </a:solidFill>
                <a:latin typeface="Roboto"/>
                <a:ea typeface="+mj-ea"/>
                <a:cs typeface="+mj-cs"/>
              </a:defRPr>
            </a:lvl1pPr>
          </a:lstStyle>
          <a:p>
            <a:r>
              <a:rPr lang="nb-NO" dirty="0">
                <a:solidFill>
                  <a:schemeClr val="bg1"/>
                </a:solidFill>
              </a:rPr>
              <a:t>Områdeplan </a:t>
            </a:r>
            <a:r>
              <a:rPr lang="nb-NO" dirty="0" err="1">
                <a:solidFill>
                  <a:schemeClr val="bg1"/>
                </a:solidFill>
              </a:rPr>
              <a:t>Ellingstadåsen</a:t>
            </a:r>
            <a:endParaRPr lang="nb-NO" dirty="0">
              <a:solidFill>
                <a:schemeClr val="bg1"/>
              </a:solidFill>
            </a:endParaRPr>
          </a:p>
        </p:txBody>
      </p:sp>
      <p:sp>
        <p:nvSpPr>
          <p:cNvPr id="4" name="Plassholder for tekst 2"/>
          <p:cNvSpPr txBox="1">
            <a:spLocks/>
          </p:cNvSpPr>
          <p:nvPr/>
        </p:nvSpPr>
        <p:spPr>
          <a:xfrm>
            <a:off x="1756066" y="3494458"/>
            <a:ext cx="4459287" cy="1125140"/>
          </a:xfrm>
          <a:prstGeom prst="rect">
            <a:avLst/>
          </a:prstGeom>
        </p:spPr>
        <p:txBody>
          <a:bodyPr vert="horz" lIns="0" tIns="0" rIns="0" bIns="0" numCol="1" spcCol="180000" rtlCol="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400" b="0" i="0" kern="1200" baseline="0">
                <a:solidFill>
                  <a:srgbClr val="303E48"/>
                </a:solidFill>
                <a:latin typeface=""/>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dirty="0">
                <a:solidFill>
                  <a:schemeClr val="bg1"/>
                </a:solidFill>
              </a:rPr>
              <a:t> </a:t>
            </a:r>
          </a:p>
        </p:txBody>
      </p:sp>
      <p:sp>
        <p:nvSpPr>
          <p:cNvPr id="5" name="TekstSylinder 4"/>
          <p:cNvSpPr txBox="1"/>
          <p:nvPr/>
        </p:nvSpPr>
        <p:spPr>
          <a:xfrm>
            <a:off x="6377048" y="4281044"/>
            <a:ext cx="2671949" cy="677108"/>
          </a:xfrm>
          <a:prstGeom prst="rect">
            <a:avLst/>
          </a:prstGeom>
          <a:noFill/>
        </p:spPr>
        <p:txBody>
          <a:bodyPr wrap="square" rtlCol="0">
            <a:spAutoFit/>
          </a:bodyPr>
          <a:lstStyle/>
          <a:p>
            <a:pPr algn="r"/>
            <a:endParaRPr lang="nb-NO" sz="1000" dirty="0">
              <a:solidFill>
                <a:schemeClr val="bg1"/>
              </a:solidFill>
            </a:endParaRPr>
          </a:p>
          <a:p>
            <a:pPr algn="r"/>
            <a:r>
              <a:rPr lang="nb-NO" sz="1000" dirty="0">
                <a:solidFill>
                  <a:schemeClr val="bg1"/>
                </a:solidFill>
              </a:rPr>
              <a:t> 26.04.2018</a:t>
            </a:r>
          </a:p>
          <a:p>
            <a:pPr algn="r"/>
            <a:r>
              <a:rPr lang="nb-NO" sz="1000" dirty="0">
                <a:solidFill>
                  <a:schemeClr val="bg1"/>
                </a:solidFill>
              </a:rPr>
              <a:t>Helga Trømborg</a:t>
            </a:r>
          </a:p>
          <a:p>
            <a:pPr algn="r"/>
            <a:endParaRPr lang="nb-NO" sz="800" dirty="0">
              <a:solidFill>
                <a:schemeClr val="bg1"/>
              </a:solidFill>
              <a:latin typeface=""/>
            </a:endParaRPr>
          </a:p>
        </p:txBody>
      </p:sp>
      <p:pic>
        <p:nvPicPr>
          <p:cNvPr id="8" name="Bilde 7" descr="Et bilde som inneholder tre, utendørs, plante, himmel&#10;&#10;Beskrivelse som er generert med svært høy visshet">
            <a:extLst>
              <a:ext uri="{FF2B5EF4-FFF2-40B4-BE49-F238E27FC236}">
                <a16:creationId xmlns:a16="http://schemas.microsoft.com/office/drawing/2014/main" id="{23EC019B-0BD8-44F3-BE47-DBAA9B24711C}"/>
              </a:ext>
            </a:extLst>
          </p:cNvPr>
          <p:cNvPicPr>
            <a:picLocks noChangeAspect="1"/>
          </p:cNvPicPr>
          <p:nvPr/>
        </p:nvPicPr>
        <p:blipFill>
          <a:blip r:embed="rId3"/>
          <a:stretch>
            <a:fillRect/>
          </a:stretch>
        </p:blipFill>
        <p:spPr>
          <a:xfrm>
            <a:off x="-144024" y="0"/>
            <a:ext cx="9432048" cy="5143500"/>
          </a:xfrm>
          <a:prstGeom prst="rect">
            <a:avLst/>
          </a:prstGeom>
        </p:spPr>
      </p:pic>
      <p:sp>
        <p:nvSpPr>
          <p:cNvPr id="9" name="Tittel 8">
            <a:extLst>
              <a:ext uri="{FF2B5EF4-FFF2-40B4-BE49-F238E27FC236}">
                <a16:creationId xmlns:a16="http://schemas.microsoft.com/office/drawing/2014/main" id="{E838B10E-2A96-4134-98DD-BD644D96DF5B}"/>
              </a:ext>
            </a:extLst>
          </p:cNvPr>
          <p:cNvSpPr>
            <a:spLocks noGrp="1"/>
          </p:cNvSpPr>
          <p:nvPr>
            <p:ph type="ctrTitle"/>
          </p:nvPr>
        </p:nvSpPr>
        <p:spPr>
          <a:xfrm>
            <a:off x="-144024" y="3818467"/>
            <a:ext cx="8425728" cy="1325032"/>
          </a:xfrm>
        </p:spPr>
        <p:txBody>
          <a:bodyPr/>
          <a:lstStyle/>
          <a:p>
            <a:r>
              <a:rPr lang="nb-NO" dirty="0">
                <a:solidFill>
                  <a:schemeClr val="bg1"/>
                </a:solidFill>
              </a:rPr>
              <a:t>Områdeplan </a:t>
            </a:r>
            <a:r>
              <a:rPr lang="nb-NO" dirty="0" err="1">
                <a:solidFill>
                  <a:schemeClr val="bg1"/>
                </a:solidFill>
              </a:rPr>
              <a:t>Ellingstadåsen</a:t>
            </a:r>
            <a:br>
              <a:rPr lang="nb-NO" dirty="0">
                <a:solidFill>
                  <a:schemeClr val="bg1"/>
                </a:solidFill>
              </a:rPr>
            </a:br>
            <a:r>
              <a:rPr lang="nb-NO" sz="2400" dirty="0">
                <a:solidFill>
                  <a:schemeClr val="bg1"/>
                </a:solidFill>
              </a:rPr>
              <a:t>Innbyggermøte 14.06.18</a:t>
            </a:r>
            <a:br>
              <a:rPr lang="nb-NO" dirty="0">
                <a:solidFill>
                  <a:schemeClr val="bg1"/>
                </a:solidFill>
              </a:rPr>
            </a:br>
            <a:endParaRPr lang="nb-NO" dirty="0">
              <a:solidFill>
                <a:schemeClr val="bg1"/>
              </a:solidFill>
            </a:endParaRPr>
          </a:p>
        </p:txBody>
      </p:sp>
    </p:spTree>
    <p:extLst>
      <p:ext uri="{BB962C8B-B14F-4D97-AF65-F5344CB8AC3E}">
        <p14:creationId xmlns:p14="http://schemas.microsoft.com/office/powerpoint/2010/main" val="260664023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462299-CFA6-4E11-8BBF-D3D4B3346187}"/>
              </a:ext>
            </a:extLst>
          </p:cNvPr>
          <p:cNvSpPr>
            <a:spLocks noGrp="1"/>
          </p:cNvSpPr>
          <p:nvPr>
            <p:ph type="ctrTitle"/>
          </p:nvPr>
        </p:nvSpPr>
        <p:spPr/>
        <p:txBody>
          <a:bodyPr/>
          <a:lstStyle/>
          <a:p>
            <a:r>
              <a:rPr lang="nb-NO" sz="2400" dirty="0" err="1"/>
              <a:t>Ellingstadåsen</a:t>
            </a:r>
            <a:br>
              <a:rPr lang="nb-NO" sz="2400" dirty="0"/>
            </a:br>
            <a:r>
              <a:rPr lang="nb-NO" sz="2400" dirty="0"/>
              <a:t>Status separate VA-løsninger</a:t>
            </a:r>
          </a:p>
        </p:txBody>
      </p:sp>
      <p:sp>
        <p:nvSpPr>
          <p:cNvPr id="61" name="Undertittel 60">
            <a:extLst>
              <a:ext uri="{FF2B5EF4-FFF2-40B4-BE49-F238E27FC236}">
                <a16:creationId xmlns:a16="http://schemas.microsoft.com/office/drawing/2014/main" id="{C7C12121-BD46-464D-8685-783541481E39}"/>
              </a:ext>
            </a:extLst>
          </p:cNvPr>
          <p:cNvSpPr>
            <a:spLocks noGrp="1"/>
          </p:cNvSpPr>
          <p:nvPr>
            <p:ph type="subTitle" idx="1"/>
          </p:nvPr>
        </p:nvSpPr>
        <p:spPr>
          <a:xfrm>
            <a:off x="509304" y="1618597"/>
            <a:ext cx="3847774" cy="2975196"/>
          </a:xfrm>
        </p:spPr>
        <p:txBody>
          <a:bodyPr>
            <a:normAutofit lnSpcReduction="10000"/>
          </a:bodyPr>
          <a:lstStyle/>
          <a:p>
            <a:pPr marL="285750" indent="-285750">
              <a:buFont typeface="Arial" panose="020B0604020202020204" pitchFamily="34" charset="0"/>
              <a:buChar char="•"/>
            </a:pPr>
            <a:r>
              <a:rPr lang="nb-NO" dirty="0"/>
              <a:t>Av 29 prøvetatte brønner har en brønn tilfredsstillende vannkvalitet.</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Påvist tarmbakterier i 11 prøvetatte brønner.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Påvist høyt nitrogeninnhold i 3 brønner, hvilket indikerer påvirkning av avløpsvann.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23 brønner har høye verdier av jern/mangan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7 brønner har høyt innhold av organisk stoff.</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Påvist tilfredsstillende drikkevannskvalitet i en brønn.</a:t>
            </a:r>
          </a:p>
          <a:p>
            <a:endParaRPr lang="nb-NO" dirty="0"/>
          </a:p>
          <a:p>
            <a:endParaRPr lang="nb-NO" dirty="0"/>
          </a:p>
        </p:txBody>
      </p:sp>
      <p:sp>
        <p:nvSpPr>
          <p:cNvPr id="62" name="Plassholder for bilde 61">
            <a:extLst>
              <a:ext uri="{FF2B5EF4-FFF2-40B4-BE49-F238E27FC236}">
                <a16:creationId xmlns:a16="http://schemas.microsoft.com/office/drawing/2014/main" id="{10E44D4F-F23B-416A-B807-2C4A077A4162}"/>
              </a:ext>
            </a:extLst>
          </p:cNvPr>
          <p:cNvSpPr>
            <a:spLocks noGrp="1"/>
          </p:cNvSpPr>
          <p:nvPr>
            <p:ph type="pic" idx="10"/>
          </p:nvPr>
        </p:nvSpPr>
        <p:spPr>
          <a:xfrm>
            <a:off x="4591538" y="1618597"/>
            <a:ext cx="4230200" cy="2451915"/>
          </a:xfrm>
        </p:spPr>
      </p:sp>
      <p:sp>
        <p:nvSpPr>
          <p:cNvPr id="5" name="Plassholder for dato 4">
            <a:extLst>
              <a:ext uri="{FF2B5EF4-FFF2-40B4-BE49-F238E27FC236}">
                <a16:creationId xmlns:a16="http://schemas.microsoft.com/office/drawing/2014/main" id="{A8A43FFE-99A2-4069-9075-D93BE14344CA}"/>
              </a:ext>
            </a:extLst>
          </p:cNvPr>
          <p:cNvSpPr>
            <a:spLocks noGrp="1"/>
          </p:cNvSpPr>
          <p:nvPr>
            <p:ph type="dt" sz="half" idx="4294967295"/>
          </p:nvPr>
        </p:nvSpPr>
        <p:spPr>
          <a:xfrm>
            <a:off x="8553450" y="206375"/>
            <a:ext cx="590550" cy="273050"/>
          </a:xfrm>
        </p:spPr>
        <p:txBody>
          <a:bodyPr/>
          <a:lstStyle/>
          <a:p>
            <a:fld id="{3071F6F1-4824-2641-95E9-548726216DF5}" type="datetime1">
              <a:rPr lang="en-US" smtClean="0"/>
              <a:pPr/>
              <a:t>6/19/2018</a:t>
            </a:fld>
            <a:endParaRPr lang="en-US" dirty="0"/>
          </a:p>
        </p:txBody>
      </p:sp>
      <p:sp>
        <p:nvSpPr>
          <p:cNvPr id="6" name="Plassholder for bunntekst 5">
            <a:extLst>
              <a:ext uri="{FF2B5EF4-FFF2-40B4-BE49-F238E27FC236}">
                <a16:creationId xmlns:a16="http://schemas.microsoft.com/office/drawing/2014/main" id="{E89F16A3-5DCB-4BBD-88F7-B7030A09B359}"/>
              </a:ext>
            </a:extLst>
          </p:cNvPr>
          <p:cNvSpPr>
            <a:spLocks noGrp="1"/>
          </p:cNvSpPr>
          <p:nvPr>
            <p:ph type="ftr" sz="quarter" idx="4294967295"/>
          </p:nvPr>
        </p:nvSpPr>
        <p:spPr>
          <a:xfrm>
            <a:off x="7866063" y="206375"/>
            <a:ext cx="1277937" cy="273050"/>
          </a:xfrm>
        </p:spPr>
        <p:txBody>
          <a:bodyPr/>
          <a:lstStyle/>
          <a:p>
            <a:r>
              <a:rPr lang="en-US"/>
              <a:t>©Nesodden kommune</a:t>
            </a:r>
            <a:endParaRPr lang="en-US" dirty="0"/>
          </a:p>
        </p:txBody>
      </p:sp>
      <p:sp>
        <p:nvSpPr>
          <p:cNvPr id="7" name="Plassholder for lysbildenummer 6">
            <a:extLst>
              <a:ext uri="{FF2B5EF4-FFF2-40B4-BE49-F238E27FC236}">
                <a16:creationId xmlns:a16="http://schemas.microsoft.com/office/drawing/2014/main" id="{2A9F4E25-D7FE-4832-859E-CC96CEA110F6}"/>
              </a:ext>
            </a:extLst>
          </p:cNvPr>
          <p:cNvSpPr>
            <a:spLocks noGrp="1"/>
          </p:cNvSpPr>
          <p:nvPr>
            <p:ph type="sldNum" sz="quarter" idx="4294967295"/>
          </p:nvPr>
        </p:nvSpPr>
        <p:spPr>
          <a:xfrm>
            <a:off x="8821738" y="206375"/>
            <a:ext cx="322262" cy="273050"/>
          </a:xfrm>
        </p:spPr>
        <p:txBody>
          <a:bodyPr/>
          <a:lstStyle/>
          <a:p>
            <a:fld id="{2066355A-084C-D24E-9AD2-7E4FC41EA627}" type="slidenum">
              <a:rPr lang="en-US" smtClean="0"/>
              <a:pPr/>
              <a:t>10</a:t>
            </a:fld>
            <a:endParaRPr lang="en-US" dirty="0"/>
          </a:p>
        </p:txBody>
      </p:sp>
      <p:pic>
        <p:nvPicPr>
          <p:cNvPr id="58" name="Plassholder for innhold 57">
            <a:extLst>
              <a:ext uri="{FF2B5EF4-FFF2-40B4-BE49-F238E27FC236}">
                <a16:creationId xmlns:a16="http://schemas.microsoft.com/office/drawing/2014/main" id="{6078FEC2-D59B-4D24-8082-A0F848FBA3AE}"/>
              </a:ext>
            </a:extLst>
          </p:cNvPr>
          <p:cNvPicPr>
            <a:picLocks noGrp="1" noChangeAspect="1"/>
          </p:cNvPicPr>
          <p:nvPr>
            <p:ph idx="4294967295"/>
          </p:nvPr>
        </p:nvPicPr>
        <p:blipFill>
          <a:blip r:embed="rId3"/>
          <a:stretch>
            <a:fillRect/>
          </a:stretch>
        </p:blipFill>
        <p:spPr>
          <a:xfrm>
            <a:off x="4572001" y="2665280"/>
            <a:ext cx="4249738" cy="1928513"/>
          </a:xfrm>
        </p:spPr>
      </p:pic>
      <p:sp>
        <p:nvSpPr>
          <p:cNvPr id="8" name="Rectangle 16">
            <a:extLst>
              <a:ext uri="{FF2B5EF4-FFF2-40B4-BE49-F238E27FC236}">
                <a16:creationId xmlns:a16="http://schemas.microsoft.com/office/drawing/2014/main" id="{B614F7F2-8CBD-4613-BB6B-4F7F46A41E9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60" name="Bilde 59">
            <a:extLst>
              <a:ext uri="{FF2B5EF4-FFF2-40B4-BE49-F238E27FC236}">
                <a16:creationId xmlns:a16="http://schemas.microsoft.com/office/drawing/2014/main" id="{9AE9A685-3095-477E-8A13-34ED0519CC17}"/>
              </a:ext>
            </a:extLst>
          </p:cNvPr>
          <p:cNvPicPr>
            <a:picLocks noChangeAspect="1"/>
          </p:cNvPicPr>
          <p:nvPr/>
        </p:nvPicPr>
        <p:blipFill>
          <a:blip r:embed="rId4"/>
          <a:stretch>
            <a:fillRect/>
          </a:stretch>
        </p:blipFill>
        <p:spPr>
          <a:xfrm>
            <a:off x="4860324" y="993562"/>
            <a:ext cx="3328087" cy="1735701"/>
          </a:xfrm>
          <a:prstGeom prst="rect">
            <a:avLst/>
          </a:prstGeom>
        </p:spPr>
      </p:pic>
    </p:spTree>
    <p:extLst>
      <p:ext uri="{BB962C8B-B14F-4D97-AF65-F5344CB8AC3E}">
        <p14:creationId xmlns:p14="http://schemas.microsoft.com/office/powerpoint/2010/main" val="27356770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6AF377-52BF-40AD-A88C-AE43AA822898}"/>
              </a:ext>
            </a:extLst>
          </p:cNvPr>
          <p:cNvSpPr>
            <a:spLocks noGrp="1"/>
          </p:cNvSpPr>
          <p:nvPr>
            <p:ph type="ctrTitle"/>
          </p:nvPr>
        </p:nvSpPr>
        <p:spPr>
          <a:xfrm>
            <a:off x="980840" y="643273"/>
            <a:ext cx="7772400" cy="565766"/>
          </a:xfrm>
        </p:spPr>
        <p:txBody>
          <a:bodyPr/>
          <a:lstStyle/>
          <a:p>
            <a:r>
              <a:rPr lang="nb-NO" sz="2800" dirty="0"/>
              <a:t>Status separate VA-løsninger forts.</a:t>
            </a:r>
          </a:p>
        </p:txBody>
      </p:sp>
      <p:sp>
        <p:nvSpPr>
          <p:cNvPr id="3" name="Undertittel 2">
            <a:extLst>
              <a:ext uri="{FF2B5EF4-FFF2-40B4-BE49-F238E27FC236}">
                <a16:creationId xmlns:a16="http://schemas.microsoft.com/office/drawing/2014/main" id="{0CBF4852-5C56-4A85-B3CB-3E9AAF1B265B}"/>
              </a:ext>
            </a:extLst>
          </p:cNvPr>
          <p:cNvSpPr>
            <a:spLocks noGrp="1"/>
          </p:cNvSpPr>
          <p:nvPr>
            <p:ph type="subTitle" idx="1"/>
          </p:nvPr>
        </p:nvSpPr>
        <p:spPr>
          <a:xfrm>
            <a:off x="509304" y="1618597"/>
            <a:ext cx="3424521" cy="2451915"/>
          </a:xfrm>
        </p:spPr>
        <p:txBody>
          <a:bodyPr/>
          <a:lstStyle/>
          <a:p>
            <a:endParaRPr lang="nb-NO" dirty="0"/>
          </a:p>
          <a:p>
            <a:endParaRPr lang="nb-NO" dirty="0"/>
          </a:p>
          <a:p>
            <a:r>
              <a:rPr lang="nb-NO" dirty="0"/>
              <a:t>Det er behov for oppgradering eller sanering av samtlige avløpsanlegg for hytter og boliger med innlagt vann.</a:t>
            </a:r>
          </a:p>
        </p:txBody>
      </p:sp>
      <p:sp>
        <p:nvSpPr>
          <p:cNvPr id="5" name="Plassholder for dato 4">
            <a:extLst>
              <a:ext uri="{FF2B5EF4-FFF2-40B4-BE49-F238E27FC236}">
                <a16:creationId xmlns:a16="http://schemas.microsoft.com/office/drawing/2014/main" id="{138836C2-6CF3-41BE-9333-C472697DB3AF}"/>
              </a:ext>
            </a:extLst>
          </p:cNvPr>
          <p:cNvSpPr>
            <a:spLocks noGrp="1"/>
          </p:cNvSpPr>
          <p:nvPr>
            <p:ph type="dt" sz="half" idx="11"/>
          </p:nvPr>
        </p:nvSpPr>
        <p:spPr>
          <a:xfrm>
            <a:off x="6927938" y="205979"/>
            <a:ext cx="590890" cy="273844"/>
          </a:xfrm>
        </p:spPr>
        <p:txBody>
          <a:bodyPr/>
          <a:lstStyle/>
          <a:p>
            <a:fld id="{3071F6F1-4824-2641-95E9-548726216DF5}" type="datetime1">
              <a:rPr lang="en-US" smtClean="0"/>
              <a:t>6/19/2018</a:t>
            </a:fld>
            <a:endParaRPr lang="en-US" dirty="0"/>
          </a:p>
        </p:txBody>
      </p:sp>
      <p:sp>
        <p:nvSpPr>
          <p:cNvPr id="6" name="Plassholder for bunntekst 5">
            <a:extLst>
              <a:ext uri="{FF2B5EF4-FFF2-40B4-BE49-F238E27FC236}">
                <a16:creationId xmlns:a16="http://schemas.microsoft.com/office/drawing/2014/main" id="{F2F45764-85A0-4252-B924-19E0D5AC8C0E}"/>
              </a:ext>
            </a:extLst>
          </p:cNvPr>
          <p:cNvSpPr>
            <a:spLocks noGrp="1"/>
          </p:cNvSpPr>
          <p:nvPr>
            <p:ph type="ftr" sz="quarter" idx="12"/>
          </p:nvPr>
        </p:nvSpPr>
        <p:spPr>
          <a:xfrm>
            <a:off x="7474773" y="205979"/>
            <a:ext cx="1278467" cy="273844"/>
          </a:xfrm>
        </p:spPr>
        <p:txBody>
          <a:bodyPr/>
          <a:lstStyle/>
          <a:p>
            <a:r>
              <a:rPr lang="en-US"/>
              <a:t>©Nesodden kommune</a:t>
            </a:r>
            <a:endParaRPr lang="en-US" dirty="0"/>
          </a:p>
        </p:txBody>
      </p:sp>
      <p:sp>
        <p:nvSpPr>
          <p:cNvPr id="7" name="Plassholder for lysbildenummer 6">
            <a:extLst>
              <a:ext uri="{FF2B5EF4-FFF2-40B4-BE49-F238E27FC236}">
                <a16:creationId xmlns:a16="http://schemas.microsoft.com/office/drawing/2014/main" id="{736CC705-A417-451A-B8FB-E704D4049321}"/>
              </a:ext>
            </a:extLst>
          </p:cNvPr>
          <p:cNvSpPr>
            <a:spLocks noGrp="1"/>
          </p:cNvSpPr>
          <p:nvPr>
            <p:ph type="sldNum" sz="quarter" idx="13"/>
          </p:nvPr>
        </p:nvSpPr>
        <p:spPr>
          <a:xfrm>
            <a:off x="8595078" y="205979"/>
            <a:ext cx="321525" cy="273844"/>
          </a:xfrm>
        </p:spPr>
        <p:txBody>
          <a:bodyPr/>
          <a:lstStyle/>
          <a:p>
            <a:fld id="{2066355A-084C-D24E-9AD2-7E4FC41EA627}" type="slidenum">
              <a:rPr lang="en-US" smtClean="0"/>
              <a:pPr/>
              <a:t>11</a:t>
            </a:fld>
            <a:endParaRPr lang="en-US" dirty="0"/>
          </a:p>
        </p:txBody>
      </p:sp>
      <p:sp>
        <p:nvSpPr>
          <p:cNvPr id="12" name="Rectangle 19">
            <a:extLst>
              <a:ext uri="{FF2B5EF4-FFF2-40B4-BE49-F238E27FC236}">
                <a16:creationId xmlns:a16="http://schemas.microsoft.com/office/drawing/2014/main" id="{666E19D2-E9D7-48F4-808B-F701DED5B3B7}"/>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4" name="Bilde 3">
            <a:extLst>
              <a:ext uri="{FF2B5EF4-FFF2-40B4-BE49-F238E27FC236}">
                <a16:creationId xmlns:a16="http://schemas.microsoft.com/office/drawing/2014/main" id="{C9321716-929C-40D6-A794-413284BA794F}"/>
              </a:ext>
            </a:extLst>
          </p:cNvPr>
          <p:cNvPicPr>
            <a:picLocks noChangeAspect="1"/>
          </p:cNvPicPr>
          <p:nvPr/>
        </p:nvPicPr>
        <p:blipFill>
          <a:blip r:embed="rId3"/>
          <a:stretch>
            <a:fillRect/>
          </a:stretch>
        </p:blipFill>
        <p:spPr>
          <a:xfrm>
            <a:off x="3933825" y="1618597"/>
            <a:ext cx="5210175" cy="3038475"/>
          </a:xfrm>
          <a:prstGeom prst="rect">
            <a:avLst/>
          </a:prstGeom>
        </p:spPr>
      </p:pic>
    </p:spTree>
    <p:extLst>
      <p:ext uri="{BB962C8B-B14F-4D97-AF65-F5344CB8AC3E}">
        <p14:creationId xmlns:p14="http://schemas.microsoft.com/office/powerpoint/2010/main" val="107375096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F5A39CA0-AD86-4CBC-92BE-97B350193323}"/>
              </a:ext>
            </a:extLst>
          </p:cNvPr>
          <p:cNvPicPr>
            <a:picLocks noGrp="1" noChangeAspect="1"/>
          </p:cNvPicPr>
          <p:nvPr>
            <p:ph idx="1"/>
          </p:nvPr>
        </p:nvPicPr>
        <p:blipFill rotWithShape="1">
          <a:blip r:embed="rId3"/>
          <a:srcRect t="4582" b="2443"/>
          <a:stretch/>
        </p:blipFill>
        <p:spPr>
          <a:xfrm>
            <a:off x="2860886" y="1201781"/>
            <a:ext cx="6894635" cy="3985929"/>
          </a:xfrm>
          <a:prstGeom prst="rect">
            <a:avLst/>
          </a:prstGeom>
        </p:spPr>
      </p:pic>
      <p:sp>
        <p:nvSpPr>
          <p:cNvPr id="2" name="Plassholder for dato 1">
            <a:extLst>
              <a:ext uri="{FF2B5EF4-FFF2-40B4-BE49-F238E27FC236}">
                <a16:creationId xmlns:a16="http://schemas.microsoft.com/office/drawing/2014/main" id="{8EC69E54-7499-43EE-872A-2424CA5EA989}"/>
              </a:ext>
            </a:extLst>
          </p:cNvPr>
          <p:cNvSpPr>
            <a:spLocks noGrp="1"/>
          </p:cNvSpPr>
          <p:nvPr>
            <p:ph type="dt" sz="half" idx="10"/>
          </p:nvPr>
        </p:nvSpPr>
        <p:spPr>
          <a:xfrm>
            <a:off x="628650" y="4767262"/>
            <a:ext cx="2057400" cy="273844"/>
          </a:xfrm>
        </p:spPr>
        <p:txBody>
          <a:bodyPr vert="horz" lIns="91440" tIns="45720" rIns="91440" bIns="45720" rtlCol="0" anchor="ctr">
            <a:normAutofit/>
          </a:bodyPr>
          <a:lstStyle/>
          <a:p>
            <a:pPr defTabSz="914400">
              <a:lnSpc>
                <a:spcPct val="90000"/>
              </a:lnSpc>
              <a:spcAft>
                <a:spcPts val="600"/>
              </a:spcAft>
            </a:pPr>
            <a:fld id="{CAB858F1-F473-CB49-A00A-F2FA1F137DB0}" type="datetime1">
              <a:rPr lang="en-US" sz="1200" smtClean="0">
                <a:solidFill>
                  <a:srgbClr val="FFFFFF"/>
                </a:solidFill>
                <a:latin typeface="+mn-lt"/>
              </a:rPr>
              <a:pPr defTabSz="914400">
                <a:lnSpc>
                  <a:spcPct val="90000"/>
                </a:lnSpc>
                <a:spcAft>
                  <a:spcPts val="600"/>
                </a:spcAft>
              </a:pPr>
              <a:t>6/19/2018</a:t>
            </a:fld>
            <a:endParaRPr lang="en-US" sz="1200">
              <a:solidFill>
                <a:srgbClr val="FFFFFF"/>
              </a:solidFill>
              <a:latin typeface="+mn-lt"/>
            </a:endParaRPr>
          </a:p>
        </p:txBody>
      </p:sp>
      <p:sp>
        <p:nvSpPr>
          <p:cNvPr id="3" name="Plassholder for bunntekst 2">
            <a:extLst>
              <a:ext uri="{FF2B5EF4-FFF2-40B4-BE49-F238E27FC236}">
                <a16:creationId xmlns:a16="http://schemas.microsoft.com/office/drawing/2014/main" id="{C7BEAB68-140F-40E6-90A9-95A1BE02B2BF}"/>
              </a:ext>
            </a:extLst>
          </p:cNvPr>
          <p:cNvSpPr>
            <a:spLocks noGrp="1"/>
          </p:cNvSpPr>
          <p:nvPr>
            <p:ph type="ftr" sz="quarter" idx="11"/>
          </p:nvPr>
        </p:nvSpPr>
        <p:spPr>
          <a:xfrm>
            <a:off x="3028950" y="4767262"/>
            <a:ext cx="3086100" cy="273844"/>
          </a:xfrm>
        </p:spPr>
        <p:txBody>
          <a:bodyPr vert="horz" lIns="91440" tIns="45720" rIns="91440" bIns="45720" rtlCol="0" anchor="ctr">
            <a:normAutofit/>
          </a:bodyPr>
          <a:lstStyle/>
          <a:p>
            <a:pPr algn="ctr" defTabSz="914400">
              <a:lnSpc>
                <a:spcPct val="90000"/>
              </a:lnSpc>
              <a:spcAft>
                <a:spcPts val="600"/>
              </a:spcAft>
            </a:pPr>
            <a:r>
              <a:rPr lang="en-US" sz="1200" kern="1200">
                <a:solidFill>
                  <a:srgbClr val="FFFFFF"/>
                </a:solidFill>
                <a:latin typeface="+mn-lt"/>
                <a:ea typeface="+mn-ea"/>
                <a:cs typeface="+mn-cs"/>
              </a:rPr>
              <a:t>©Nesodden kommune</a:t>
            </a:r>
          </a:p>
        </p:txBody>
      </p:sp>
      <p:sp>
        <p:nvSpPr>
          <p:cNvPr id="4" name="Plassholder for lysbildenummer 3">
            <a:extLst>
              <a:ext uri="{FF2B5EF4-FFF2-40B4-BE49-F238E27FC236}">
                <a16:creationId xmlns:a16="http://schemas.microsoft.com/office/drawing/2014/main" id="{24064DE8-ACD4-4AA0-B859-1FA4E0EE679B}"/>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2066355A-084C-D24E-9AD2-7E4FC41EA627}" type="slidenum">
              <a:rPr lang="en-US" sz="1200" smtClean="0">
                <a:solidFill>
                  <a:srgbClr val="FFFFFF"/>
                </a:solidFill>
                <a:latin typeface="+mn-lt"/>
              </a:rPr>
              <a:pPr defTabSz="914400">
                <a:lnSpc>
                  <a:spcPct val="90000"/>
                </a:lnSpc>
                <a:spcAft>
                  <a:spcPts val="600"/>
                </a:spcAft>
              </a:pPr>
              <a:t>12</a:t>
            </a:fld>
            <a:endParaRPr lang="en-US" sz="1200">
              <a:solidFill>
                <a:srgbClr val="FFFFFF"/>
              </a:solidFill>
              <a:latin typeface="+mn-lt"/>
            </a:endParaRPr>
          </a:p>
        </p:txBody>
      </p:sp>
      <p:sp>
        <p:nvSpPr>
          <p:cNvPr id="8" name="TekstSylinder 7">
            <a:extLst>
              <a:ext uri="{FF2B5EF4-FFF2-40B4-BE49-F238E27FC236}">
                <a16:creationId xmlns:a16="http://schemas.microsoft.com/office/drawing/2014/main" id="{D437850C-34CF-4803-8029-C58580E011B4}"/>
              </a:ext>
            </a:extLst>
          </p:cNvPr>
          <p:cNvSpPr txBox="1"/>
          <p:nvPr/>
        </p:nvSpPr>
        <p:spPr>
          <a:xfrm>
            <a:off x="-37370" y="0"/>
            <a:ext cx="9181370" cy="1015663"/>
          </a:xfrm>
          <a:prstGeom prst="rect">
            <a:avLst/>
          </a:prstGeom>
          <a:solidFill>
            <a:schemeClr val="bg1"/>
          </a:solidFill>
          <a:ln>
            <a:noFill/>
          </a:ln>
        </p:spPr>
        <p:txBody>
          <a:bodyPr wrap="square" rtlCol="0">
            <a:spAutoFit/>
          </a:bodyPr>
          <a:lstStyle/>
          <a:p>
            <a:r>
              <a:rPr lang="nb-NO" sz="4400" dirty="0">
                <a:solidFill>
                  <a:srgbClr val="303E48"/>
                </a:solidFill>
                <a:latin typeface=""/>
              </a:rPr>
              <a:t>Planforslaget</a:t>
            </a:r>
          </a:p>
          <a:p>
            <a:endParaRPr lang="nb-NO" sz="800" dirty="0">
              <a:solidFill>
                <a:srgbClr val="303E48"/>
              </a:solidFill>
              <a:latin typeface=""/>
            </a:endParaRPr>
          </a:p>
          <a:p>
            <a:r>
              <a:rPr lang="nb-NO" sz="800" dirty="0">
                <a:solidFill>
                  <a:srgbClr val="303E48"/>
                </a:solidFill>
                <a:latin typeface=""/>
              </a:rPr>
              <a:t>.</a:t>
            </a:r>
            <a:endParaRPr lang="nb-NO" sz="900" dirty="0">
              <a:solidFill>
                <a:srgbClr val="303E48"/>
              </a:solidFill>
              <a:latin typeface=""/>
            </a:endParaRPr>
          </a:p>
        </p:txBody>
      </p:sp>
      <p:sp>
        <p:nvSpPr>
          <p:cNvPr id="5" name="TekstSylinder 4">
            <a:extLst>
              <a:ext uri="{FF2B5EF4-FFF2-40B4-BE49-F238E27FC236}">
                <a16:creationId xmlns:a16="http://schemas.microsoft.com/office/drawing/2014/main" id="{262AECCE-A4DA-4F58-9A34-5FB1B6365F07}"/>
              </a:ext>
            </a:extLst>
          </p:cNvPr>
          <p:cNvSpPr txBox="1"/>
          <p:nvPr/>
        </p:nvSpPr>
        <p:spPr>
          <a:xfrm>
            <a:off x="0" y="1015663"/>
            <a:ext cx="3921784" cy="637097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nb-NO" sz="1600" dirty="0"/>
              <a:t>Det åpnes for inntil 90 boliger i form av nybygg og bruksendring av eksisterende fritidsboliger. </a:t>
            </a:r>
          </a:p>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a:t>Ny adkomstvei til </a:t>
            </a:r>
            <a:r>
              <a:rPr lang="nb-NO" sz="1600" dirty="0" err="1"/>
              <a:t>Ellingstadåsen</a:t>
            </a:r>
            <a:r>
              <a:rPr lang="nb-NO" sz="1600" dirty="0"/>
              <a:t> vil gå fra krysset mellom Åsenveien/</a:t>
            </a:r>
            <a:r>
              <a:rPr lang="nb-NO" sz="1600" dirty="0" err="1"/>
              <a:t>fv</a:t>
            </a:r>
            <a:r>
              <a:rPr lang="nb-NO" sz="1600" dirty="0"/>
              <a:t> 157 til </a:t>
            </a:r>
            <a:r>
              <a:rPr lang="nb-NO" sz="1600" dirty="0" err="1"/>
              <a:t>Granåsveien</a:t>
            </a:r>
            <a:r>
              <a:rPr lang="nb-NO" sz="1600" dirty="0"/>
              <a:t> frem til Solveien.</a:t>
            </a:r>
          </a:p>
          <a:p>
            <a:pPr marL="285750" indent="-285750">
              <a:buFont typeface="Arial" panose="020B0604020202020204" pitchFamily="34" charset="0"/>
              <a:buChar char="•"/>
            </a:pPr>
            <a:endParaRPr lang="nb-NO" sz="1600" dirty="0"/>
          </a:p>
          <a:p>
            <a:pPr marL="285750" lvl="0" indent="-285750">
              <a:buFont typeface="Arial" panose="020B0604020202020204" pitchFamily="34" charset="0"/>
              <a:buChar char="•"/>
              <a:defRPr/>
            </a:pPr>
            <a:r>
              <a:rPr lang="nb-NO" sz="1600" dirty="0"/>
              <a:t>12% BYA. Minste netto tomteareal er 1500 m2.</a:t>
            </a:r>
          </a:p>
          <a:p>
            <a:pPr marL="285750" lvl="0" indent="-285750">
              <a:buFont typeface="Arial" panose="020B0604020202020204" pitchFamily="34" charset="0"/>
              <a:buChar char="•"/>
              <a:defRPr/>
            </a:pPr>
            <a:endParaRPr lang="nb-NO" sz="1600" dirty="0"/>
          </a:p>
          <a:p>
            <a:pPr marL="285750" indent="-285750">
              <a:buFont typeface="Arial" panose="020B0604020202020204" pitchFamily="34" charset="0"/>
              <a:buChar char="•"/>
              <a:defRPr/>
            </a:pPr>
            <a:r>
              <a:rPr lang="nb-NO" sz="1600" dirty="0"/>
              <a:t>Før det kan gis tillatelse til tiltak etter plan- og bygningslovens § 20-1 innenfor felt B og BFS9 skal det foreligge vedtatt detaljreguleringsplan for området.</a:t>
            </a:r>
          </a:p>
          <a:p>
            <a:pPr lvl="0">
              <a:defRPr/>
            </a:pPr>
            <a:endParaRPr lang="nb-NO" sz="1600" dirty="0"/>
          </a:p>
          <a:p>
            <a:pPr lvl="0">
              <a:defRPr/>
            </a:pPr>
            <a:endParaRPr lang="nb-NO" sz="1600" dirty="0"/>
          </a:p>
          <a:p>
            <a:pPr lvl="0">
              <a:defRPr/>
            </a:pPr>
            <a:endParaRPr lang="nb-NO" sz="1600" dirty="0">
              <a:solidFill>
                <a:srgbClr val="303E48"/>
              </a:solidFill>
              <a:latin typeface=""/>
            </a:endParaRPr>
          </a:p>
          <a:p>
            <a:pPr lvl="0">
              <a:defRPr/>
            </a:pPr>
            <a:endParaRPr lang="nb-NO" sz="1600" dirty="0">
              <a:solidFill>
                <a:srgbClr val="303E48"/>
              </a:solidFill>
              <a:latin typeface=""/>
            </a:endParaRPr>
          </a:p>
          <a:p>
            <a:pPr lvl="0">
              <a:defRPr/>
            </a:pPr>
            <a:endParaRPr lang="nb-NO" sz="1600" dirty="0">
              <a:solidFill>
                <a:srgbClr val="303E48"/>
              </a:solidFill>
              <a:latin typeface=""/>
            </a:endParaRPr>
          </a:p>
          <a:p>
            <a:pPr lvl="0">
              <a:defRPr/>
            </a:pPr>
            <a:endParaRPr lang="nb-NO" sz="1600" dirty="0">
              <a:solidFill>
                <a:srgbClr val="303E48"/>
              </a:solidFill>
              <a:latin typeface=""/>
            </a:endParaRPr>
          </a:p>
          <a:p>
            <a:pPr lvl="0">
              <a:defRPr/>
            </a:pPr>
            <a:endParaRPr lang="nb-NO" sz="1600" dirty="0">
              <a:solidFill>
                <a:srgbClr val="303E48"/>
              </a:solidFill>
              <a:latin typeface=""/>
            </a:endParaRPr>
          </a:p>
          <a:p>
            <a:pPr lvl="0">
              <a:defRPr/>
            </a:pPr>
            <a:endParaRPr lang="nb-NO" sz="1600" dirty="0">
              <a:solidFill>
                <a:srgbClr val="303E48"/>
              </a:solidFill>
              <a:latin typeface=""/>
            </a:endParaRPr>
          </a:p>
          <a:p>
            <a:pPr lvl="0">
              <a:defRPr/>
            </a:pPr>
            <a:endParaRPr lang="nb-NO" sz="1600" dirty="0">
              <a:solidFill>
                <a:srgbClr val="303E48"/>
              </a:solidFill>
              <a:latin typeface=""/>
            </a:endParaRPr>
          </a:p>
          <a:p>
            <a:pPr lvl="0">
              <a:defRPr/>
            </a:pPr>
            <a:endParaRPr lang="nb-NO" sz="1600" dirty="0">
              <a:solidFill>
                <a:srgbClr val="303E48"/>
              </a:solidFill>
              <a:latin typeface=""/>
            </a:endParaRPr>
          </a:p>
        </p:txBody>
      </p:sp>
    </p:spTree>
    <p:extLst>
      <p:ext uri="{BB962C8B-B14F-4D97-AF65-F5344CB8AC3E}">
        <p14:creationId xmlns:p14="http://schemas.microsoft.com/office/powerpoint/2010/main" val="30395187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innhold 9">
            <a:extLst>
              <a:ext uri="{FF2B5EF4-FFF2-40B4-BE49-F238E27FC236}">
                <a16:creationId xmlns:a16="http://schemas.microsoft.com/office/drawing/2014/main" id="{FC9AA7D5-C35B-4DC6-ADEC-9A901A42D70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497" b="13503"/>
          <a:stretch/>
        </p:blipFill>
        <p:spPr>
          <a:xfrm>
            <a:off x="-164737" y="10"/>
            <a:ext cx="9143980" cy="5143490"/>
          </a:xfrm>
          <a:prstGeom prst="rect">
            <a:avLst/>
          </a:prstGeom>
        </p:spPr>
      </p:pic>
      <p:sp>
        <p:nvSpPr>
          <p:cNvPr id="5" name="Plassholder for dato 4">
            <a:extLst>
              <a:ext uri="{FF2B5EF4-FFF2-40B4-BE49-F238E27FC236}">
                <a16:creationId xmlns:a16="http://schemas.microsoft.com/office/drawing/2014/main" id="{DE1156C3-63BD-49E4-AD37-1FE1E4E410B2}"/>
              </a:ext>
            </a:extLst>
          </p:cNvPr>
          <p:cNvSpPr>
            <a:spLocks noGrp="1"/>
          </p:cNvSpPr>
          <p:nvPr>
            <p:ph type="dt" sz="half" idx="4294967295"/>
          </p:nvPr>
        </p:nvSpPr>
        <p:spPr>
          <a:xfrm>
            <a:off x="628650" y="4767262"/>
            <a:ext cx="2057400" cy="273844"/>
          </a:xfrm>
        </p:spPr>
        <p:txBody>
          <a:bodyPr vert="horz" lIns="91440" tIns="45720" rIns="91440" bIns="45720" rtlCol="0" anchor="ctr">
            <a:normAutofit/>
          </a:bodyPr>
          <a:lstStyle/>
          <a:p>
            <a:pPr defTabSz="914400">
              <a:lnSpc>
                <a:spcPct val="90000"/>
              </a:lnSpc>
              <a:spcAft>
                <a:spcPts val="600"/>
              </a:spcAft>
            </a:pPr>
            <a:fld id="{3071F6F1-4824-2641-95E9-548726216DF5}" type="datetime1">
              <a:rPr lang="en-US" sz="1200">
                <a:solidFill>
                  <a:srgbClr val="FFFFFF"/>
                </a:solidFill>
                <a:latin typeface="+mn-lt"/>
              </a:rPr>
              <a:pPr defTabSz="914400">
                <a:lnSpc>
                  <a:spcPct val="90000"/>
                </a:lnSpc>
                <a:spcAft>
                  <a:spcPts val="600"/>
                </a:spcAft>
              </a:pPr>
              <a:t>6/19/2018</a:t>
            </a:fld>
            <a:endParaRPr lang="en-US" sz="1200">
              <a:solidFill>
                <a:srgbClr val="FFFFFF"/>
              </a:solidFill>
              <a:latin typeface="+mn-lt"/>
            </a:endParaRPr>
          </a:p>
        </p:txBody>
      </p:sp>
      <p:sp>
        <p:nvSpPr>
          <p:cNvPr id="6" name="Plassholder for bunntekst 5">
            <a:extLst>
              <a:ext uri="{FF2B5EF4-FFF2-40B4-BE49-F238E27FC236}">
                <a16:creationId xmlns:a16="http://schemas.microsoft.com/office/drawing/2014/main" id="{9BC94BF7-E500-4E6D-8EBD-507C2AE83CBA}"/>
              </a:ext>
            </a:extLst>
          </p:cNvPr>
          <p:cNvSpPr>
            <a:spLocks noGrp="1"/>
          </p:cNvSpPr>
          <p:nvPr>
            <p:ph type="ftr" sz="quarter" idx="4294967295"/>
          </p:nvPr>
        </p:nvSpPr>
        <p:spPr>
          <a:xfrm>
            <a:off x="3028950" y="4767262"/>
            <a:ext cx="3086100" cy="273844"/>
          </a:xfrm>
        </p:spPr>
        <p:txBody>
          <a:bodyPr vert="horz" lIns="91440" tIns="45720" rIns="91440" bIns="45720" rtlCol="0" anchor="ctr">
            <a:normAutofit/>
          </a:bodyPr>
          <a:lstStyle/>
          <a:p>
            <a:pPr algn="ctr" defTabSz="914400">
              <a:lnSpc>
                <a:spcPct val="90000"/>
              </a:lnSpc>
              <a:spcAft>
                <a:spcPts val="600"/>
              </a:spcAft>
            </a:pPr>
            <a:r>
              <a:rPr lang="en-US" sz="1200" kern="1200">
                <a:solidFill>
                  <a:srgbClr val="FFFFFF"/>
                </a:solidFill>
                <a:latin typeface="+mn-lt"/>
                <a:ea typeface="+mn-ea"/>
                <a:cs typeface="+mn-cs"/>
              </a:rPr>
              <a:t>©Nesodden kommune</a:t>
            </a:r>
          </a:p>
        </p:txBody>
      </p:sp>
      <p:sp>
        <p:nvSpPr>
          <p:cNvPr id="7" name="Plassholder for lysbildenummer 6">
            <a:extLst>
              <a:ext uri="{FF2B5EF4-FFF2-40B4-BE49-F238E27FC236}">
                <a16:creationId xmlns:a16="http://schemas.microsoft.com/office/drawing/2014/main" id="{9DABDB83-74F6-4363-9BA7-9F0404CF7D63}"/>
              </a:ext>
            </a:extLst>
          </p:cNvPr>
          <p:cNvSpPr>
            <a:spLocks noGrp="1"/>
          </p:cNvSpPr>
          <p:nvPr>
            <p:ph type="sldNum" sz="quarter" idx="4294967295"/>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2066355A-084C-D24E-9AD2-7E4FC41EA627}" type="slidenum">
              <a:rPr lang="en-US" sz="1200">
                <a:solidFill>
                  <a:srgbClr val="FFFFFF"/>
                </a:solidFill>
                <a:latin typeface="+mn-lt"/>
              </a:rPr>
              <a:pPr defTabSz="914400">
                <a:lnSpc>
                  <a:spcPct val="90000"/>
                </a:lnSpc>
                <a:spcAft>
                  <a:spcPts val="600"/>
                </a:spcAft>
              </a:pPr>
              <a:t>13</a:t>
            </a:fld>
            <a:endParaRPr lang="en-US" sz="1200">
              <a:solidFill>
                <a:srgbClr val="FFFFFF"/>
              </a:solidFill>
              <a:latin typeface="+mn-lt"/>
            </a:endParaRPr>
          </a:p>
        </p:txBody>
      </p:sp>
      <p:sp>
        <p:nvSpPr>
          <p:cNvPr id="12" name="Rektangel 11">
            <a:extLst>
              <a:ext uri="{FF2B5EF4-FFF2-40B4-BE49-F238E27FC236}">
                <a16:creationId xmlns:a16="http://schemas.microsoft.com/office/drawing/2014/main" id="{7CC39B27-B2D4-440A-8095-C2E4715DC173}"/>
              </a:ext>
            </a:extLst>
          </p:cNvPr>
          <p:cNvSpPr/>
          <p:nvPr/>
        </p:nvSpPr>
        <p:spPr>
          <a:xfrm>
            <a:off x="-164736" y="3608173"/>
            <a:ext cx="4398986" cy="1595309"/>
          </a:xfrm>
          <a:prstGeom prst="rect">
            <a:avLst/>
          </a:prstGeom>
          <a:solidFill>
            <a:schemeClr val="bg1"/>
          </a:solidFill>
          <a:ln>
            <a:solidFill>
              <a:schemeClr val="tx1"/>
            </a:solidFill>
          </a:ln>
        </p:spPr>
        <p:txBody>
          <a:bodyPr wrap="square">
            <a:spAutoFit/>
          </a:bodyPr>
          <a:lstStyle/>
          <a:p>
            <a:pPr algn="ctr" defTabSz="914400">
              <a:lnSpc>
                <a:spcPct val="90000"/>
              </a:lnSpc>
              <a:spcBef>
                <a:spcPts val="1000"/>
              </a:spcBef>
            </a:pPr>
            <a:r>
              <a:rPr lang="en-US" dirty="0" err="1"/>
              <a:t>Rød</a:t>
            </a:r>
            <a:r>
              <a:rPr lang="en-US" dirty="0"/>
              <a:t>: Interne </a:t>
            </a:r>
            <a:r>
              <a:rPr lang="en-US" dirty="0" err="1"/>
              <a:t>veier</a:t>
            </a:r>
            <a:r>
              <a:rPr lang="en-US" dirty="0"/>
              <a:t> med </a:t>
            </a:r>
            <a:r>
              <a:rPr lang="en-US" dirty="0" err="1"/>
              <a:t>stigning</a:t>
            </a:r>
            <a:r>
              <a:rPr lang="en-US" dirty="0"/>
              <a:t> </a:t>
            </a:r>
            <a:r>
              <a:rPr lang="en-US" dirty="0" err="1"/>
              <a:t>mellom</a:t>
            </a:r>
            <a:r>
              <a:rPr lang="en-US" dirty="0"/>
              <a:t> 17% </a:t>
            </a:r>
            <a:r>
              <a:rPr lang="en-US" dirty="0" err="1"/>
              <a:t>og</a:t>
            </a:r>
            <a:r>
              <a:rPr lang="en-US" dirty="0"/>
              <a:t> 12,5% (1:6 </a:t>
            </a:r>
            <a:r>
              <a:rPr lang="en-US" dirty="0" err="1"/>
              <a:t>og</a:t>
            </a:r>
            <a:r>
              <a:rPr lang="en-US" dirty="0"/>
              <a:t> 1:8).</a:t>
            </a:r>
          </a:p>
          <a:p>
            <a:pPr algn="ctr" defTabSz="914400">
              <a:lnSpc>
                <a:spcPct val="90000"/>
              </a:lnSpc>
              <a:spcBef>
                <a:spcPts val="1000"/>
              </a:spcBef>
            </a:pPr>
            <a:endParaRPr lang="en-US" dirty="0"/>
          </a:p>
          <a:p>
            <a:pPr algn="ctr" defTabSz="914400">
              <a:lnSpc>
                <a:spcPct val="90000"/>
              </a:lnSpc>
              <a:spcBef>
                <a:spcPts val="1000"/>
              </a:spcBef>
            </a:pPr>
            <a:r>
              <a:rPr lang="en-US" dirty="0"/>
              <a:t>Gul: </a:t>
            </a:r>
            <a:r>
              <a:rPr lang="en-US" dirty="0" err="1"/>
              <a:t>Stigning</a:t>
            </a:r>
            <a:r>
              <a:rPr lang="en-US" dirty="0"/>
              <a:t> </a:t>
            </a:r>
            <a:r>
              <a:rPr lang="en-US" dirty="0" err="1"/>
              <a:t>mellom</a:t>
            </a:r>
            <a:r>
              <a:rPr lang="en-US" dirty="0"/>
              <a:t> 12,5 % </a:t>
            </a:r>
            <a:r>
              <a:rPr lang="en-US" dirty="0" err="1"/>
              <a:t>og</a:t>
            </a:r>
            <a:r>
              <a:rPr lang="en-US" dirty="0"/>
              <a:t> 10% (1:8 </a:t>
            </a:r>
            <a:r>
              <a:rPr lang="en-US" dirty="0" err="1"/>
              <a:t>til</a:t>
            </a:r>
            <a:r>
              <a:rPr lang="en-US" dirty="0"/>
              <a:t> 1:10) .</a:t>
            </a:r>
          </a:p>
        </p:txBody>
      </p:sp>
    </p:spTree>
    <p:extLst>
      <p:ext uri="{BB962C8B-B14F-4D97-AF65-F5344CB8AC3E}">
        <p14:creationId xmlns:p14="http://schemas.microsoft.com/office/powerpoint/2010/main" val="394834477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C8B0EE20-A3CE-4E77-A17E-E0CD06711A2A}"/>
              </a:ext>
            </a:extLst>
          </p:cNvPr>
          <p:cNvSpPr>
            <a:spLocks noGrp="1"/>
          </p:cNvSpPr>
          <p:nvPr>
            <p:ph type="dt" sz="half" idx="4294967295"/>
          </p:nvPr>
        </p:nvSpPr>
        <p:spPr>
          <a:xfrm>
            <a:off x="8553450" y="206375"/>
            <a:ext cx="590550" cy="273050"/>
          </a:xfrm>
        </p:spPr>
        <p:txBody>
          <a:bodyPr/>
          <a:lstStyle/>
          <a:p>
            <a:fld id="{3071F6F1-4824-2641-95E9-548726216DF5}" type="datetime1">
              <a:rPr lang="en-US" smtClean="0"/>
              <a:t>6/19/2018</a:t>
            </a:fld>
            <a:endParaRPr lang="en-US" dirty="0"/>
          </a:p>
        </p:txBody>
      </p:sp>
      <p:sp>
        <p:nvSpPr>
          <p:cNvPr id="6" name="Plassholder for bunntekst 5">
            <a:extLst>
              <a:ext uri="{FF2B5EF4-FFF2-40B4-BE49-F238E27FC236}">
                <a16:creationId xmlns:a16="http://schemas.microsoft.com/office/drawing/2014/main" id="{3B435161-73D8-4CF9-AF7B-7D9661EE4CB1}"/>
              </a:ext>
            </a:extLst>
          </p:cNvPr>
          <p:cNvSpPr>
            <a:spLocks noGrp="1"/>
          </p:cNvSpPr>
          <p:nvPr>
            <p:ph type="ftr" sz="quarter" idx="4294967295"/>
          </p:nvPr>
        </p:nvSpPr>
        <p:spPr>
          <a:xfrm>
            <a:off x="7866063" y="206375"/>
            <a:ext cx="1277937" cy="273050"/>
          </a:xfrm>
        </p:spPr>
        <p:txBody>
          <a:bodyPr/>
          <a:lstStyle/>
          <a:p>
            <a:r>
              <a:rPr lang="en-US"/>
              <a:t>©Nesodden kommune</a:t>
            </a:r>
            <a:endParaRPr lang="en-US" dirty="0"/>
          </a:p>
        </p:txBody>
      </p:sp>
      <p:sp>
        <p:nvSpPr>
          <p:cNvPr id="7" name="Plassholder for lysbildenummer 6">
            <a:extLst>
              <a:ext uri="{FF2B5EF4-FFF2-40B4-BE49-F238E27FC236}">
                <a16:creationId xmlns:a16="http://schemas.microsoft.com/office/drawing/2014/main" id="{348813C5-BE93-4964-936A-1EEA1FB04212}"/>
              </a:ext>
            </a:extLst>
          </p:cNvPr>
          <p:cNvSpPr>
            <a:spLocks noGrp="1"/>
          </p:cNvSpPr>
          <p:nvPr>
            <p:ph type="sldNum" sz="quarter" idx="4294967295"/>
          </p:nvPr>
        </p:nvSpPr>
        <p:spPr>
          <a:xfrm>
            <a:off x="8821738" y="206375"/>
            <a:ext cx="322262" cy="273050"/>
          </a:xfrm>
        </p:spPr>
        <p:txBody>
          <a:bodyPr/>
          <a:lstStyle/>
          <a:p>
            <a:fld id="{2066355A-084C-D24E-9AD2-7E4FC41EA627}" type="slidenum">
              <a:rPr lang="en-US" smtClean="0"/>
              <a:pPr/>
              <a:t>14</a:t>
            </a:fld>
            <a:endParaRPr lang="en-US" dirty="0"/>
          </a:p>
        </p:txBody>
      </p:sp>
      <p:pic>
        <p:nvPicPr>
          <p:cNvPr id="10" name="Bilde 9">
            <a:extLst>
              <a:ext uri="{FF2B5EF4-FFF2-40B4-BE49-F238E27FC236}">
                <a16:creationId xmlns:a16="http://schemas.microsoft.com/office/drawing/2014/main" id="{EDD77F2D-B404-4A6F-9A2F-28B25A02D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332" y="1"/>
            <a:ext cx="6859668" cy="5143500"/>
          </a:xfrm>
          <a:prstGeom prst="rect">
            <a:avLst/>
          </a:prstGeom>
        </p:spPr>
      </p:pic>
      <p:sp>
        <p:nvSpPr>
          <p:cNvPr id="13" name="TekstSylinder 12">
            <a:extLst>
              <a:ext uri="{FF2B5EF4-FFF2-40B4-BE49-F238E27FC236}">
                <a16:creationId xmlns:a16="http://schemas.microsoft.com/office/drawing/2014/main" id="{41790285-031D-49B8-9061-930BBCDC9DFC}"/>
              </a:ext>
            </a:extLst>
          </p:cNvPr>
          <p:cNvSpPr txBox="1"/>
          <p:nvPr/>
        </p:nvSpPr>
        <p:spPr>
          <a:xfrm>
            <a:off x="0" y="206375"/>
            <a:ext cx="2398143" cy="4401205"/>
          </a:xfrm>
          <a:prstGeom prst="rect">
            <a:avLst/>
          </a:prstGeom>
          <a:solidFill>
            <a:schemeClr val="bg1"/>
          </a:solidFill>
        </p:spPr>
        <p:txBody>
          <a:bodyPr wrap="square" rtlCol="0">
            <a:spAutoFit/>
          </a:bodyPr>
          <a:lstStyle/>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r>
              <a:rPr lang="nb-NO" sz="1400" dirty="0">
                <a:solidFill>
                  <a:srgbClr val="303E48"/>
                </a:solidFill>
                <a:latin typeface=""/>
              </a:rPr>
              <a:t>	</a:t>
            </a:r>
            <a:r>
              <a:rPr lang="nb-NO" sz="1400" b="1" dirty="0">
                <a:solidFill>
                  <a:srgbClr val="303E48"/>
                </a:solidFill>
                <a:latin typeface=""/>
              </a:rPr>
              <a:t>Adkomst for 13 	eiendommer</a:t>
            </a:r>
          </a:p>
          <a:p>
            <a:endParaRPr lang="nb-NO" sz="1400" b="1" dirty="0">
              <a:solidFill>
                <a:srgbClr val="303E48"/>
              </a:solidFill>
              <a:latin typeface=""/>
            </a:endParaRPr>
          </a:p>
          <a:p>
            <a:r>
              <a:rPr lang="nb-NO" sz="1400" b="1" dirty="0">
                <a:solidFill>
                  <a:srgbClr val="303E48"/>
                </a:solidFill>
                <a:latin typeface=""/>
              </a:rPr>
              <a:t>	10 bebygde</a:t>
            </a:r>
          </a:p>
          <a:p>
            <a:endParaRPr lang="nb-NO" sz="1400" b="1" dirty="0">
              <a:solidFill>
                <a:srgbClr val="303E48"/>
              </a:solidFill>
              <a:latin typeface=""/>
            </a:endParaRPr>
          </a:p>
          <a:p>
            <a:r>
              <a:rPr lang="nb-NO" sz="1400" b="1" dirty="0">
                <a:solidFill>
                  <a:srgbClr val="303E48"/>
                </a:solidFill>
                <a:latin typeface=""/>
              </a:rPr>
              <a:t>	3 ubebygde</a:t>
            </a: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a:p>
            <a:endParaRPr lang="nb-NO" sz="1400" dirty="0">
              <a:solidFill>
                <a:srgbClr val="303E48"/>
              </a:solidFill>
              <a:latin typeface=""/>
            </a:endParaRPr>
          </a:p>
        </p:txBody>
      </p:sp>
    </p:spTree>
    <p:extLst>
      <p:ext uri="{BB962C8B-B14F-4D97-AF65-F5344CB8AC3E}">
        <p14:creationId xmlns:p14="http://schemas.microsoft.com/office/powerpoint/2010/main" val="389955851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2B5C91-C61B-4E53-85B2-C49837F8C0B0}"/>
              </a:ext>
            </a:extLst>
          </p:cNvPr>
          <p:cNvSpPr>
            <a:spLocks noGrp="1"/>
          </p:cNvSpPr>
          <p:nvPr>
            <p:ph type="ctrTitle"/>
          </p:nvPr>
        </p:nvSpPr>
        <p:spPr>
          <a:xfrm>
            <a:off x="5650993" y="480060"/>
            <a:ext cx="3012946" cy="2781672"/>
          </a:xfrm>
          <a:solidFill>
            <a:schemeClr val="bg1"/>
          </a:solidFill>
        </p:spPr>
        <p:txBody>
          <a:bodyPr vert="horz" lIns="91440" tIns="45720" rIns="91440" bIns="45720" rtlCol="0" anchor="t">
            <a:normAutofit/>
          </a:bodyPr>
          <a:lstStyle/>
          <a:p>
            <a:pPr defTabSz="914400">
              <a:lnSpc>
                <a:spcPct val="90000"/>
              </a:lnSpc>
            </a:pPr>
            <a:r>
              <a:rPr lang="en-US" sz="3300" dirty="0">
                <a:solidFill>
                  <a:schemeClr val="tx1"/>
                </a:solidFill>
                <a:latin typeface="+mj-lt"/>
              </a:rPr>
              <a:t>Vann </a:t>
            </a:r>
            <a:r>
              <a:rPr lang="en-US" sz="3300" dirty="0" err="1">
                <a:solidFill>
                  <a:schemeClr val="tx1"/>
                </a:solidFill>
                <a:latin typeface="+mj-lt"/>
              </a:rPr>
              <a:t>og</a:t>
            </a:r>
            <a:r>
              <a:rPr lang="en-US" sz="3300" dirty="0">
                <a:solidFill>
                  <a:schemeClr val="tx1"/>
                </a:solidFill>
                <a:latin typeface="+mj-lt"/>
              </a:rPr>
              <a:t> </a:t>
            </a:r>
            <a:r>
              <a:rPr lang="en-US" sz="3300" dirty="0" err="1">
                <a:solidFill>
                  <a:schemeClr val="tx1"/>
                </a:solidFill>
                <a:latin typeface="+mj-lt"/>
              </a:rPr>
              <a:t>avløp</a:t>
            </a:r>
            <a:endParaRPr lang="en-US" sz="3300" dirty="0">
              <a:solidFill>
                <a:schemeClr val="tx1"/>
              </a:solidFill>
              <a:latin typeface="+mj-lt"/>
            </a:endParaRPr>
          </a:p>
        </p:txBody>
      </p:sp>
      <p:sp>
        <p:nvSpPr>
          <p:cNvPr id="3" name="Undertittel 2">
            <a:extLst>
              <a:ext uri="{FF2B5EF4-FFF2-40B4-BE49-F238E27FC236}">
                <a16:creationId xmlns:a16="http://schemas.microsoft.com/office/drawing/2014/main" id="{5D7BD981-D20B-4EB6-854A-8FA32C2CFFAB}"/>
              </a:ext>
            </a:extLst>
          </p:cNvPr>
          <p:cNvSpPr>
            <a:spLocks noGrp="1"/>
          </p:cNvSpPr>
          <p:nvPr>
            <p:ph type="subTitle" idx="1"/>
          </p:nvPr>
        </p:nvSpPr>
        <p:spPr>
          <a:xfrm>
            <a:off x="5264748" y="1126157"/>
            <a:ext cx="3399191" cy="3537284"/>
          </a:xfrm>
          <a:solidFill>
            <a:schemeClr val="bg1"/>
          </a:solidFill>
        </p:spPr>
        <p:txBody>
          <a:bodyPr vert="horz" lIns="91440" tIns="45720" rIns="91440" bIns="45720" rtlCol="0">
            <a:normAutofit/>
          </a:bodyPr>
          <a:lstStyle/>
          <a:p>
            <a:pPr defTabSz="914400">
              <a:lnSpc>
                <a:spcPct val="90000"/>
              </a:lnSpc>
              <a:spcBef>
                <a:spcPts val="1000"/>
              </a:spcBef>
            </a:pPr>
            <a:r>
              <a:rPr lang="en-US" sz="1600" dirty="0" err="1">
                <a:solidFill>
                  <a:schemeClr val="tx1"/>
                </a:solidFill>
                <a:latin typeface="+mn-lt"/>
              </a:rPr>
              <a:t>Kommunen</a:t>
            </a:r>
            <a:r>
              <a:rPr lang="en-US" sz="1600" dirty="0">
                <a:solidFill>
                  <a:schemeClr val="tx1"/>
                </a:solidFill>
                <a:latin typeface="+mn-lt"/>
              </a:rPr>
              <a:t> har </a:t>
            </a:r>
            <a:r>
              <a:rPr lang="en-US" sz="1600" dirty="0" err="1">
                <a:solidFill>
                  <a:schemeClr val="tx1"/>
                </a:solidFill>
                <a:latin typeface="+mn-lt"/>
              </a:rPr>
              <a:t>i</a:t>
            </a:r>
            <a:r>
              <a:rPr lang="en-US" sz="1600" dirty="0">
                <a:solidFill>
                  <a:schemeClr val="tx1"/>
                </a:solidFill>
                <a:latin typeface="+mn-lt"/>
              </a:rPr>
              <a:t> </a:t>
            </a:r>
            <a:r>
              <a:rPr lang="en-US" sz="1600" dirty="0" err="1">
                <a:solidFill>
                  <a:schemeClr val="tx1"/>
                </a:solidFill>
                <a:latin typeface="+mn-lt"/>
              </a:rPr>
              <a:t>forbindelse</a:t>
            </a:r>
            <a:r>
              <a:rPr lang="en-US" sz="1600" dirty="0">
                <a:solidFill>
                  <a:schemeClr val="tx1"/>
                </a:solidFill>
                <a:latin typeface="+mn-lt"/>
              </a:rPr>
              <a:t> med </a:t>
            </a:r>
            <a:r>
              <a:rPr lang="en-US" sz="1600" dirty="0" err="1">
                <a:solidFill>
                  <a:schemeClr val="tx1"/>
                </a:solidFill>
                <a:latin typeface="+mn-lt"/>
              </a:rPr>
              <a:t>planarbeidet</a:t>
            </a:r>
            <a:r>
              <a:rPr lang="en-US" sz="1600" dirty="0">
                <a:solidFill>
                  <a:schemeClr val="tx1"/>
                </a:solidFill>
                <a:latin typeface="+mn-lt"/>
              </a:rPr>
              <a:t> </a:t>
            </a:r>
            <a:r>
              <a:rPr lang="en-US" sz="1600" dirty="0" err="1">
                <a:solidFill>
                  <a:schemeClr val="tx1"/>
                </a:solidFill>
                <a:latin typeface="+mn-lt"/>
              </a:rPr>
              <a:t>utarbeidet</a:t>
            </a:r>
            <a:r>
              <a:rPr lang="en-US" sz="1600" dirty="0">
                <a:solidFill>
                  <a:schemeClr val="tx1"/>
                </a:solidFill>
                <a:latin typeface="+mn-lt"/>
              </a:rPr>
              <a:t> </a:t>
            </a:r>
            <a:r>
              <a:rPr lang="en-US" sz="1600" dirty="0" err="1">
                <a:solidFill>
                  <a:schemeClr val="tx1"/>
                </a:solidFill>
                <a:latin typeface="+mn-lt"/>
              </a:rPr>
              <a:t>en</a:t>
            </a:r>
            <a:r>
              <a:rPr lang="en-US" sz="1600" dirty="0">
                <a:solidFill>
                  <a:schemeClr val="tx1"/>
                </a:solidFill>
                <a:latin typeface="+mn-lt"/>
              </a:rPr>
              <a:t> VA-plan </a:t>
            </a:r>
            <a:r>
              <a:rPr lang="en-US" sz="1600" dirty="0" err="1">
                <a:solidFill>
                  <a:schemeClr val="tx1"/>
                </a:solidFill>
                <a:latin typeface="+mn-lt"/>
              </a:rPr>
              <a:t>som</a:t>
            </a:r>
            <a:r>
              <a:rPr lang="en-US" sz="1600" dirty="0">
                <a:solidFill>
                  <a:schemeClr val="tx1"/>
                </a:solidFill>
                <a:latin typeface="+mn-lt"/>
              </a:rPr>
              <a:t> </a:t>
            </a:r>
            <a:r>
              <a:rPr lang="en-US" sz="1600" dirty="0" err="1">
                <a:solidFill>
                  <a:schemeClr val="tx1"/>
                </a:solidFill>
                <a:latin typeface="+mn-lt"/>
              </a:rPr>
              <a:t>gir</a:t>
            </a:r>
            <a:r>
              <a:rPr lang="en-US" sz="1600" dirty="0">
                <a:solidFill>
                  <a:schemeClr val="tx1"/>
                </a:solidFill>
                <a:latin typeface="+mn-lt"/>
              </a:rPr>
              <a:t> </a:t>
            </a:r>
            <a:r>
              <a:rPr lang="en-US" sz="1600" dirty="0" err="1">
                <a:solidFill>
                  <a:schemeClr val="tx1"/>
                </a:solidFill>
                <a:latin typeface="+mn-lt"/>
              </a:rPr>
              <a:t>alle</a:t>
            </a:r>
            <a:r>
              <a:rPr lang="en-US" sz="1600" dirty="0">
                <a:solidFill>
                  <a:schemeClr val="tx1"/>
                </a:solidFill>
                <a:latin typeface="+mn-lt"/>
              </a:rPr>
              <a:t> </a:t>
            </a:r>
            <a:r>
              <a:rPr lang="en-US" sz="1600" dirty="0" err="1">
                <a:solidFill>
                  <a:schemeClr val="tx1"/>
                </a:solidFill>
                <a:latin typeface="+mn-lt"/>
              </a:rPr>
              <a:t>innbyggerne</a:t>
            </a:r>
            <a:r>
              <a:rPr lang="en-US" sz="1600" dirty="0">
                <a:solidFill>
                  <a:schemeClr val="tx1"/>
                </a:solidFill>
                <a:latin typeface="+mn-lt"/>
              </a:rPr>
              <a:t> </a:t>
            </a:r>
            <a:r>
              <a:rPr lang="en-US" sz="1600" dirty="0" err="1">
                <a:solidFill>
                  <a:schemeClr val="tx1"/>
                </a:solidFill>
                <a:latin typeface="+mn-lt"/>
              </a:rPr>
              <a:t>i</a:t>
            </a:r>
            <a:r>
              <a:rPr lang="en-US" sz="1600" dirty="0">
                <a:solidFill>
                  <a:schemeClr val="tx1"/>
                </a:solidFill>
                <a:latin typeface="+mn-lt"/>
              </a:rPr>
              <a:t> </a:t>
            </a:r>
            <a:r>
              <a:rPr lang="en-US" sz="1600" dirty="0" err="1">
                <a:solidFill>
                  <a:schemeClr val="tx1"/>
                </a:solidFill>
                <a:latin typeface="+mn-lt"/>
              </a:rPr>
              <a:t>planområdet</a:t>
            </a:r>
            <a:r>
              <a:rPr lang="en-US" sz="1600" dirty="0">
                <a:solidFill>
                  <a:schemeClr val="tx1"/>
                </a:solidFill>
                <a:latin typeface="+mn-lt"/>
              </a:rPr>
              <a:t> </a:t>
            </a:r>
            <a:r>
              <a:rPr lang="en-US" sz="1600" dirty="0" err="1">
                <a:solidFill>
                  <a:schemeClr val="tx1"/>
                </a:solidFill>
                <a:latin typeface="+mn-lt"/>
              </a:rPr>
              <a:t>tilgang</a:t>
            </a:r>
            <a:r>
              <a:rPr lang="en-US" sz="1600" dirty="0">
                <a:solidFill>
                  <a:schemeClr val="tx1"/>
                </a:solidFill>
                <a:latin typeface="+mn-lt"/>
              </a:rPr>
              <a:t> </a:t>
            </a:r>
            <a:r>
              <a:rPr lang="en-US" sz="1600" dirty="0" err="1">
                <a:solidFill>
                  <a:schemeClr val="tx1"/>
                </a:solidFill>
                <a:latin typeface="+mn-lt"/>
              </a:rPr>
              <a:t>til</a:t>
            </a:r>
            <a:r>
              <a:rPr lang="en-US" sz="1600" dirty="0">
                <a:solidFill>
                  <a:schemeClr val="tx1"/>
                </a:solidFill>
                <a:latin typeface="+mn-lt"/>
              </a:rPr>
              <a:t> </a:t>
            </a:r>
            <a:r>
              <a:rPr lang="en-US" sz="1600" dirty="0" err="1">
                <a:solidFill>
                  <a:schemeClr val="tx1"/>
                </a:solidFill>
                <a:latin typeface="+mn-lt"/>
              </a:rPr>
              <a:t>kommunalt</a:t>
            </a:r>
            <a:r>
              <a:rPr lang="en-US" sz="1600" dirty="0">
                <a:solidFill>
                  <a:schemeClr val="tx1"/>
                </a:solidFill>
                <a:latin typeface="+mn-lt"/>
              </a:rPr>
              <a:t> </a:t>
            </a:r>
            <a:r>
              <a:rPr lang="en-US" sz="1600" dirty="0" err="1">
                <a:solidFill>
                  <a:schemeClr val="tx1"/>
                </a:solidFill>
                <a:latin typeface="+mn-lt"/>
              </a:rPr>
              <a:t>nett</a:t>
            </a:r>
            <a:r>
              <a:rPr lang="en-US" sz="1600" dirty="0">
                <a:solidFill>
                  <a:schemeClr val="tx1"/>
                </a:solidFill>
                <a:latin typeface="+mn-lt"/>
              </a:rPr>
              <a:t>.</a:t>
            </a:r>
          </a:p>
          <a:p>
            <a:pPr defTabSz="914400">
              <a:lnSpc>
                <a:spcPct val="90000"/>
              </a:lnSpc>
              <a:spcBef>
                <a:spcPts val="1000"/>
              </a:spcBef>
            </a:pPr>
            <a:endParaRPr lang="en-US" sz="1600" dirty="0">
              <a:solidFill>
                <a:schemeClr val="tx1"/>
              </a:solidFill>
              <a:latin typeface="+mn-lt"/>
            </a:endParaRPr>
          </a:p>
          <a:p>
            <a:pPr defTabSz="914400">
              <a:lnSpc>
                <a:spcPct val="90000"/>
              </a:lnSpc>
              <a:spcBef>
                <a:spcPts val="1000"/>
              </a:spcBef>
            </a:pPr>
            <a:r>
              <a:rPr lang="en-US" sz="1600" dirty="0" err="1">
                <a:solidFill>
                  <a:schemeClr val="tx1"/>
                </a:solidFill>
                <a:latin typeface="+mn-lt"/>
              </a:rPr>
              <a:t>Konvensjonelt</a:t>
            </a:r>
            <a:r>
              <a:rPr lang="en-US" sz="1600" dirty="0">
                <a:solidFill>
                  <a:schemeClr val="tx1"/>
                </a:solidFill>
                <a:latin typeface="+mn-lt"/>
              </a:rPr>
              <a:t> </a:t>
            </a:r>
            <a:r>
              <a:rPr lang="en-US" sz="1600" dirty="0" err="1">
                <a:solidFill>
                  <a:schemeClr val="tx1"/>
                </a:solidFill>
                <a:latin typeface="+mn-lt"/>
              </a:rPr>
              <a:t>selvfallsystem</a:t>
            </a:r>
            <a:r>
              <a:rPr lang="en-US" sz="1600" dirty="0">
                <a:solidFill>
                  <a:schemeClr val="tx1"/>
                </a:solidFill>
                <a:latin typeface="+mn-lt"/>
              </a:rPr>
              <a:t> </a:t>
            </a:r>
            <a:r>
              <a:rPr lang="en-US" sz="1600" dirty="0" err="1">
                <a:solidFill>
                  <a:schemeClr val="tx1"/>
                </a:solidFill>
                <a:latin typeface="+mn-lt"/>
              </a:rPr>
              <a:t>i</a:t>
            </a:r>
            <a:r>
              <a:rPr lang="en-US" sz="1600" dirty="0">
                <a:solidFill>
                  <a:schemeClr val="tx1"/>
                </a:solidFill>
                <a:latin typeface="+mn-lt"/>
              </a:rPr>
              <a:t> </a:t>
            </a:r>
            <a:r>
              <a:rPr lang="en-US" sz="1600" dirty="0" err="1">
                <a:solidFill>
                  <a:schemeClr val="tx1"/>
                </a:solidFill>
                <a:latin typeface="+mn-lt"/>
              </a:rPr>
              <a:t>veiene</a:t>
            </a:r>
            <a:r>
              <a:rPr lang="en-US" sz="1600" dirty="0">
                <a:solidFill>
                  <a:schemeClr val="tx1"/>
                </a:solidFill>
                <a:latin typeface="+mn-lt"/>
              </a:rPr>
              <a:t> </a:t>
            </a:r>
            <a:r>
              <a:rPr lang="en-US" sz="1600" dirty="0" err="1">
                <a:solidFill>
                  <a:schemeClr val="tx1"/>
                </a:solidFill>
                <a:latin typeface="+mn-lt"/>
              </a:rPr>
              <a:t>etableres</a:t>
            </a:r>
            <a:r>
              <a:rPr lang="en-US" sz="1600" dirty="0">
                <a:solidFill>
                  <a:schemeClr val="tx1"/>
                </a:solidFill>
                <a:latin typeface="+mn-lt"/>
              </a:rPr>
              <a:t>, </a:t>
            </a:r>
            <a:r>
              <a:rPr lang="en-US" sz="1600" dirty="0" err="1">
                <a:solidFill>
                  <a:schemeClr val="tx1"/>
                </a:solidFill>
                <a:latin typeface="+mn-lt"/>
              </a:rPr>
              <a:t>driftes</a:t>
            </a:r>
            <a:r>
              <a:rPr lang="en-US" sz="1600" dirty="0">
                <a:solidFill>
                  <a:schemeClr val="tx1"/>
                </a:solidFill>
                <a:latin typeface="+mn-lt"/>
              </a:rPr>
              <a:t> </a:t>
            </a:r>
            <a:r>
              <a:rPr lang="en-US" sz="1600" dirty="0" err="1">
                <a:solidFill>
                  <a:schemeClr val="tx1"/>
                </a:solidFill>
                <a:latin typeface="+mn-lt"/>
              </a:rPr>
              <a:t>og</a:t>
            </a:r>
            <a:r>
              <a:rPr lang="en-US" sz="1600" dirty="0">
                <a:solidFill>
                  <a:schemeClr val="tx1"/>
                </a:solidFill>
                <a:latin typeface="+mn-lt"/>
              </a:rPr>
              <a:t> </a:t>
            </a:r>
            <a:r>
              <a:rPr lang="en-US" sz="1600" dirty="0" err="1">
                <a:solidFill>
                  <a:schemeClr val="tx1"/>
                </a:solidFill>
                <a:latin typeface="+mn-lt"/>
              </a:rPr>
              <a:t>vedlikeholdes</a:t>
            </a:r>
            <a:r>
              <a:rPr lang="en-US" sz="1600" dirty="0">
                <a:solidFill>
                  <a:schemeClr val="tx1"/>
                </a:solidFill>
                <a:latin typeface="+mn-lt"/>
              </a:rPr>
              <a:t> av </a:t>
            </a:r>
            <a:r>
              <a:rPr lang="en-US" sz="1600" dirty="0" err="1">
                <a:solidFill>
                  <a:schemeClr val="tx1"/>
                </a:solidFill>
                <a:latin typeface="+mn-lt"/>
              </a:rPr>
              <a:t>kommunen</a:t>
            </a:r>
            <a:r>
              <a:rPr lang="en-US" sz="1600" dirty="0">
                <a:solidFill>
                  <a:schemeClr val="tx1"/>
                </a:solidFill>
                <a:latin typeface="+mn-lt"/>
              </a:rPr>
              <a:t>.</a:t>
            </a:r>
          </a:p>
          <a:p>
            <a:pPr defTabSz="914400">
              <a:lnSpc>
                <a:spcPct val="90000"/>
              </a:lnSpc>
              <a:spcBef>
                <a:spcPts val="1000"/>
              </a:spcBef>
            </a:pPr>
            <a:endParaRPr lang="en-US" sz="1600" dirty="0">
              <a:solidFill>
                <a:schemeClr val="tx1"/>
              </a:solidFill>
              <a:latin typeface="+mn-lt"/>
            </a:endParaRPr>
          </a:p>
          <a:p>
            <a:pPr defTabSz="914400">
              <a:lnSpc>
                <a:spcPct val="90000"/>
              </a:lnSpc>
              <a:spcBef>
                <a:spcPts val="1000"/>
              </a:spcBef>
            </a:pPr>
            <a:r>
              <a:rPr lang="en-US" sz="1600" dirty="0" err="1">
                <a:solidFill>
                  <a:schemeClr val="tx1"/>
                </a:solidFill>
                <a:latin typeface="+mn-lt"/>
              </a:rPr>
              <a:t>Pumpeledninger</a:t>
            </a:r>
            <a:r>
              <a:rPr lang="en-US" sz="1600" dirty="0">
                <a:solidFill>
                  <a:schemeClr val="tx1"/>
                </a:solidFill>
                <a:latin typeface="+mn-lt"/>
              </a:rPr>
              <a:t> </a:t>
            </a:r>
            <a:r>
              <a:rPr lang="en-US" sz="1600" dirty="0" err="1">
                <a:solidFill>
                  <a:schemeClr val="tx1"/>
                </a:solidFill>
                <a:latin typeface="+mn-lt"/>
              </a:rPr>
              <a:t>og</a:t>
            </a:r>
            <a:r>
              <a:rPr lang="en-US" sz="1600" dirty="0">
                <a:solidFill>
                  <a:schemeClr val="tx1"/>
                </a:solidFill>
                <a:latin typeface="+mn-lt"/>
              </a:rPr>
              <a:t> pumper </a:t>
            </a:r>
            <a:r>
              <a:rPr lang="en-US" sz="1600" dirty="0" err="1">
                <a:solidFill>
                  <a:schemeClr val="tx1"/>
                </a:solidFill>
                <a:latin typeface="+mn-lt"/>
              </a:rPr>
              <a:t>tilknyttet</a:t>
            </a:r>
            <a:r>
              <a:rPr lang="en-US" sz="1600" dirty="0">
                <a:solidFill>
                  <a:schemeClr val="tx1"/>
                </a:solidFill>
                <a:latin typeface="+mn-lt"/>
              </a:rPr>
              <a:t> </a:t>
            </a:r>
            <a:r>
              <a:rPr lang="en-US" sz="1600" dirty="0" err="1">
                <a:solidFill>
                  <a:schemeClr val="tx1"/>
                </a:solidFill>
                <a:latin typeface="+mn-lt"/>
              </a:rPr>
              <a:t>dette</a:t>
            </a:r>
            <a:r>
              <a:rPr lang="en-US" sz="1600" dirty="0">
                <a:solidFill>
                  <a:schemeClr val="tx1"/>
                </a:solidFill>
                <a:latin typeface="+mn-lt"/>
              </a:rPr>
              <a:t> </a:t>
            </a:r>
            <a:r>
              <a:rPr lang="en-US" sz="1600" dirty="0" err="1">
                <a:solidFill>
                  <a:schemeClr val="tx1"/>
                </a:solidFill>
                <a:latin typeface="+mn-lt"/>
              </a:rPr>
              <a:t>vil</a:t>
            </a:r>
            <a:r>
              <a:rPr lang="en-US" sz="1600" dirty="0">
                <a:solidFill>
                  <a:schemeClr val="tx1"/>
                </a:solidFill>
                <a:latin typeface="+mn-lt"/>
              </a:rPr>
              <a:t> </a:t>
            </a:r>
            <a:r>
              <a:rPr lang="en-US" sz="1600" dirty="0" err="1">
                <a:solidFill>
                  <a:schemeClr val="tx1"/>
                </a:solidFill>
                <a:latin typeface="+mn-lt"/>
              </a:rPr>
              <a:t>være</a:t>
            </a:r>
            <a:r>
              <a:rPr lang="en-US" sz="1600" dirty="0">
                <a:solidFill>
                  <a:schemeClr val="tx1"/>
                </a:solidFill>
                <a:latin typeface="+mn-lt"/>
              </a:rPr>
              <a:t> </a:t>
            </a:r>
            <a:r>
              <a:rPr lang="en-US" sz="1600" dirty="0" err="1">
                <a:solidFill>
                  <a:schemeClr val="tx1"/>
                </a:solidFill>
                <a:latin typeface="+mn-lt"/>
              </a:rPr>
              <a:t>privat</a:t>
            </a:r>
            <a:r>
              <a:rPr lang="en-US" sz="1600" dirty="0">
                <a:solidFill>
                  <a:schemeClr val="tx1"/>
                </a:solidFill>
                <a:latin typeface="+mn-lt"/>
              </a:rPr>
              <a:t>.</a:t>
            </a:r>
          </a:p>
          <a:p>
            <a:pPr defTabSz="914400">
              <a:lnSpc>
                <a:spcPct val="90000"/>
              </a:lnSpc>
              <a:spcBef>
                <a:spcPts val="1000"/>
              </a:spcBef>
            </a:pPr>
            <a:endParaRPr lang="en-US" sz="1300" dirty="0">
              <a:solidFill>
                <a:schemeClr val="tx1"/>
              </a:solidFill>
              <a:latin typeface="+mn-lt"/>
            </a:endParaRPr>
          </a:p>
        </p:txBody>
      </p:sp>
      <p:pic>
        <p:nvPicPr>
          <p:cNvPr id="10" name="Plassholder for bilde 9" descr="Et bilde som inneholder tekst, kart&#10;&#10;Beskrivelse som er generert med svært høy visshet">
            <a:extLst>
              <a:ext uri="{FF2B5EF4-FFF2-40B4-BE49-F238E27FC236}">
                <a16:creationId xmlns:a16="http://schemas.microsoft.com/office/drawing/2014/main" id="{C74E7305-2B6D-4ED0-80B2-EF0C5D2662DB}"/>
              </a:ext>
            </a:extLst>
          </p:cNvPr>
          <p:cNvPicPr>
            <a:picLocks noGrp="1" noChangeAspect="1"/>
          </p:cNvPicPr>
          <p:nvPr>
            <p:ph type="pic" idx="10"/>
          </p:nvPr>
        </p:nvPicPr>
        <p:blipFill rotWithShape="1">
          <a:blip r:embed="rId3"/>
          <a:srcRect l="544" r="7993" b="1"/>
          <a:stretch/>
        </p:blipFill>
        <p:spPr>
          <a:xfrm>
            <a:off x="-472615" y="10"/>
            <a:ext cx="5737363" cy="5143490"/>
          </a:xfrm>
          <a:prstGeom prst="rect">
            <a:avLst/>
          </a:prstGeom>
        </p:spPr>
      </p:pic>
      <p:sp>
        <p:nvSpPr>
          <p:cNvPr id="6" name="Plassholder for bunntekst 5">
            <a:extLst>
              <a:ext uri="{FF2B5EF4-FFF2-40B4-BE49-F238E27FC236}">
                <a16:creationId xmlns:a16="http://schemas.microsoft.com/office/drawing/2014/main" id="{C0B068B4-0D91-4C88-93CE-0094DA56EB3C}"/>
              </a:ext>
            </a:extLst>
          </p:cNvPr>
          <p:cNvSpPr>
            <a:spLocks noGrp="1"/>
          </p:cNvSpPr>
          <p:nvPr>
            <p:ph type="ftr" sz="quarter" idx="12"/>
          </p:nvPr>
        </p:nvSpPr>
        <p:spPr>
          <a:xfrm>
            <a:off x="452953" y="4767262"/>
            <a:ext cx="4646410" cy="273844"/>
          </a:xfrm>
          <a:noFill/>
        </p:spPr>
        <p:txBody>
          <a:bodyPr vert="horz" lIns="91440" tIns="45720" rIns="91440" bIns="45720" rtlCol="0" anchor="ctr">
            <a:normAutofit/>
          </a:bodyPr>
          <a:lstStyle/>
          <a:p>
            <a:pPr defTabSz="914400">
              <a:lnSpc>
                <a:spcPct val="90000"/>
              </a:lnSpc>
              <a:spcAft>
                <a:spcPts val="600"/>
              </a:spcAft>
              <a:defRPr/>
            </a:pPr>
            <a:r>
              <a:rPr lang="en-US" sz="1200" kern="1200">
                <a:solidFill>
                  <a:srgbClr val="FFFFFF"/>
                </a:solidFill>
                <a:latin typeface="Calibri" panose="020F0502020204030204"/>
                <a:ea typeface="+mn-ea"/>
                <a:cs typeface="+mn-cs"/>
              </a:rPr>
              <a:t>©Nesodden kommune</a:t>
            </a:r>
          </a:p>
        </p:txBody>
      </p:sp>
      <p:sp>
        <p:nvSpPr>
          <p:cNvPr id="5" name="Plassholder for dato 4">
            <a:extLst>
              <a:ext uri="{FF2B5EF4-FFF2-40B4-BE49-F238E27FC236}">
                <a16:creationId xmlns:a16="http://schemas.microsoft.com/office/drawing/2014/main" id="{3A22C6A0-EA66-4CAB-80A9-8D109BDEFA8D}"/>
              </a:ext>
            </a:extLst>
          </p:cNvPr>
          <p:cNvSpPr>
            <a:spLocks noGrp="1"/>
          </p:cNvSpPr>
          <p:nvPr>
            <p:ph type="dt" sz="half" idx="11"/>
          </p:nvPr>
        </p:nvSpPr>
        <p:spPr>
          <a:xfrm>
            <a:off x="6123627" y="4767262"/>
            <a:ext cx="1684986" cy="273844"/>
          </a:xfrm>
          <a:noFill/>
        </p:spPr>
        <p:txBody>
          <a:bodyPr vert="horz" lIns="91440" tIns="45720" rIns="91440" bIns="45720" rtlCol="0" anchor="ctr">
            <a:normAutofit/>
          </a:bodyPr>
          <a:lstStyle/>
          <a:p>
            <a:pPr defTabSz="914400">
              <a:lnSpc>
                <a:spcPct val="90000"/>
              </a:lnSpc>
              <a:spcAft>
                <a:spcPts val="600"/>
              </a:spcAft>
              <a:defRPr/>
            </a:pPr>
            <a:fld id="{3071F6F1-4824-2641-95E9-548726216DF5}" type="datetime1">
              <a:rPr lang="en-US" sz="1200" smtClean="0">
                <a:solidFill>
                  <a:prstClr val="black">
                    <a:tint val="75000"/>
                  </a:prstClr>
                </a:solidFill>
                <a:latin typeface="Calibri" panose="020F0502020204030204"/>
              </a:rPr>
              <a:pPr defTabSz="914400">
                <a:lnSpc>
                  <a:spcPct val="90000"/>
                </a:lnSpc>
                <a:spcAft>
                  <a:spcPts val="600"/>
                </a:spcAft>
                <a:defRPr/>
              </a:pPr>
              <a:t>6/19/2018</a:t>
            </a:fld>
            <a:endParaRPr lang="en-US" sz="1200">
              <a:solidFill>
                <a:prstClr val="black">
                  <a:tint val="75000"/>
                </a:prstClr>
              </a:solidFill>
              <a:latin typeface="Calibri" panose="020F0502020204030204"/>
            </a:endParaRPr>
          </a:p>
        </p:txBody>
      </p:sp>
      <p:sp>
        <p:nvSpPr>
          <p:cNvPr id="7" name="Plassholder for lysbildenummer 6">
            <a:extLst>
              <a:ext uri="{FF2B5EF4-FFF2-40B4-BE49-F238E27FC236}">
                <a16:creationId xmlns:a16="http://schemas.microsoft.com/office/drawing/2014/main" id="{C07E542E-F87F-4811-8520-CEC202F6178B}"/>
              </a:ext>
            </a:extLst>
          </p:cNvPr>
          <p:cNvSpPr>
            <a:spLocks noGrp="1"/>
          </p:cNvSpPr>
          <p:nvPr>
            <p:ph type="sldNum" sz="quarter" idx="13"/>
          </p:nvPr>
        </p:nvSpPr>
        <p:spPr>
          <a:xfrm>
            <a:off x="8194857" y="4767262"/>
            <a:ext cx="469082" cy="273844"/>
          </a:xfrm>
          <a:noFill/>
        </p:spPr>
        <p:txBody>
          <a:bodyPr vert="horz" lIns="91440" tIns="45720" rIns="91440" bIns="45720" rtlCol="0" anchor="ctr">
            <a:normAutofit/>
          </a:bodyPr>
          <a:lstStyle/>
          <a:p>
            <a:pPr defTabSz="914400">
              <a:lnSpc>
                <a:spcPct val="90000"/>
              </a:lnSpc>
              <a:spcAft>
                <a:spcPts val="600"/>
              </a:spcAft>
              <a:defRPr/>
            </a:pPr>
            <a:fld id="{2066355A-084C-D24E-9AD2-7E4FC41EA627}" type="slidenum">
              <a:rPr lang="en-US" sz="1200" smtClean="0">
                <a:solidFill>
                  <a:prstClr val="black">
                    <a:tint val="75000"/>
                  </a:prstClr>
                </a:solidFill>
                <a:latin typeface="Calibri" panose="020F0502020204030204"/>
              </a:rPr>
              <a:pPr defTabSz="914400">
                <a:lnSpc>
                  <a:spcPct val="90000"/>
                </a:lnSpc>
                <a:spcAft>
                  <a:spcPts val="600"/>
                </a:spcAft>
                <a:defRPr/>
              </a:pPr>
              <a:t>15</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6999057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50E88B-66F4-4B23-990F-77EF0F871192}"/>
              </a:ext>
            </a:extLst>
          </p:cNvPr>
          <p:cNvSpPr>
            <a:spLocks noGrp="1"/>
          </p:cNvSpPr>
          <p:nvPr>
            <p:ph type="ctrTitle"/>
          </p:nvPr>
        </p:nvSpPr>
        <p:spPr>
          <a:xfrm>
            <a:off x="509304" y="205979"/>
            <a:ext cx="7772400" cy="1147687"/>
          </a:xfrm>
        </p:spPr>
        <p:txBody>
          <a:bodyPr/>
          <a:lstStyle/>
          <a:p>
            <a:r>
              <a:rPr lang="nb-NO" sz="3200" dirty="0"/>
              <a:t>Kommunens myndighet</a:t>
            </a:r>
            <a:br>
              <a:rPr lang="nb-NO" sz="3200" dirty="0"/>
            </a:br>
            <a:r>
              <a:rPr lang="nb-NO" sz="2400" dirty="0"/>
              <a:t>Krav om tilknytning</a:t>
            </a:r>
            <a:endParaRPr lang="nb-NO" sz="3200" dirty="0"/>
          </a:p>
        </p:txBody>
      </p:sp>
      <p:sp>
        <p:nvSpPr>
          <p:cNvPr id="3" name="Undertittel 2">
            <a:extLst>
              <a:ext uri="{FF2B5EF4-FFF2-40B4-BE49-F238E27FC236}">
                <a16:creationId xmlns:a16="http://schemas.microsoft.com/office/drawing/2014/main" id="{00E37937-B873-4F4C-847E-A0E01D669A92}"/>
              </a:ext>
            </a:extLst>
          </p:cNvPr>
          <p:cNvSpPr>
            <a:spLocks noGrp="1"/>
          </p:cNvSpPr>
          <p:nvPr>
            <p:ph type="subTitle" idx="1"/>
          </p:nvPr>
        </p:nvSpPr>
        <p:spPr/>
        <p:txBody>
          <a:bodyPr/>
          <a:lstStyle/>
          <a:p>
            <a:r>
              <a:rPr lang="nb-NO" dirty="0"/>
              <a:t>Kommunen har myndighet og plikt til å kreve tiltak mot forurensning av avløpsvann iht. Forurensningsloven (</a:t>
            </a:r>
            <a:r>
              <a:rPr lang="nb-NO" dirty="0" err="1"/>
              <a:t>kap</a:t>
            </a:r>
            <a:r>
              <a:rPr lang="nb-NO" dirty="0"/>
              <a:t> 12, 13 og 15).</a:t>
            </a:r>
          </a:p>
          <a:p>
            <a:endParaRPr lang="nb-NO" dirty="0"/>
          </a:p>
          <a:p>
            <a:r>
              <a:rPr lang="nb-NO" dirty="0"/>
              <a:t>Kommunen krever at innbyggere knytter seg til kommunalt VA-anlegg iht. Plan og bygningsloven §§ 27-1 og 27-2 (gjelder helårs- og fritidsbolig):</a:t>
            </a:r>
          </a:p>
          <a:p>
            <a:endParaRPr lang="nb-NO" i="1" dirty="0"/>
          </a:p>
          <a:p>
            <a:r>
              <a:rPr lang="nb-NO" i="1" dirty="0"/>
              <a:t>Når offentlig vannledning/avløpsledning går over eiendommen eller i veg som støter til den, eller over nærliggende areal, skal bygning som ligger på eiendommen knyttes til vannledningen. Vil dette etter kommunens skjønn være forbundet med uforholdsmessig stor kostnad, eller særlige hensyn tilsier det, kan kommunen godkjenne en annen ordning</a:t>
            </a:r>
            <a:r>
              <a:rPr lang="nb-NO" dirty="0"/>
              <a:t>.</a:t>
            </a:r>
          </a:p>
        </p:txBody>
      </p:sp>
      <p:sp>
        <p:nvSpPr>
          <p:cNvPr id="4" name="Plassholder for dato 3">
            <a:extLst>
              <a:ext uri="{FF2B5EF4-FFF2-40B4-BE49-F238E27FC236}">
                <a16:creationId xmlns:a16="http://schemas.microsoft.com/office/drawing/2014/main" id="{CF940039-4ECB-4547-B187-833D4354D518}"/>
              </a:ext>
            </a:extLst>
          </p:cNvPr>
          <p:cNvSpPr>
            <a:spLocks noGrp="1"/>
          </p:cNvSpPr>
          <p:nvPr>
            <p:ph type="dt" sz="half" idx="10"/>
          </p:nvPr>
        </p:nvSpPr>
        <p:spPr/>
        <p:txBody>
          <a:bodyPr/>
          <a:lstStyle/>
          <a:p>
            <a:fld id="{DE901329-95C0-EE45-80E1-BAC0CC213B80}" type="datetime1">
              <a:rPr lang="en-US" smtClean="0"/>
              <a:t>6/19/2018</a:t>
            </a:fld>
            <a:endParaRPr lang="en-US" dirty="0"/>
          </a:p>
        </p:txBody>
      </p:sp>
      <p:sp>
        <p:nvSpPr>
          <p:cNvPr id="5" name="Plassholder for bunntekst 4">
            <a:extLst>
              <a:ext uri="{FF2B5EF4-FFF2-40B4-BE49-F238E27FC236}">
                <a16:creationId xmlns:a16="http://schemas.microsoft.com/office/drawing/2014/main" id="{869CDF1F-776A-440A-9E0B-C933E3691D76}"/>
              </a:ext>
            </a:extLst>
          </p:cNvPr>
          <p:cNvSpPr>
            <a:spLocks noGrp="1"/>
          </p:cNvSpPr>
          <p:nvPr>
            <p:ph type="ftr" sz="quarter" idx="11"/>
          </p:nvPr>
        </p:nvSpPr>
        <p:spPr/>
        <p:txBody>
          <a:bodyPr/>
          <a:lstStyle/>
          <a:p>
            <a:r>
              <a:rPr lang="en-US"/>
              <a:t>©Nesodden kommune</a:t>
            </a:r>
            <a:endParaRPr lang="en-US" dirty="0"/>
          </a:p>
        </p:txBody>
      </p:sp>
      <p:sp>
        <p:nvSpPr>
          <p:cNvPr id="6" name="Plassholder for lysbildenummer 5">
            <a:extLst>
              <a:ext uri="{FF2B5EF4-FFF2-40B4-BE49-F238E27FC236}">
                <a16:creationId xmlns:a16="http://schemas.microsoft.com/office/drawing/2014/main" id="{1BF651B8-371D-4084-8504-73E08AFD425D}"/>
              </a:ext>
            </a:extLst>
          </p:cNvPr>
          <p:cNvSpPr>
            <a:spLocks noGrp="1"/>
          </p:cNvSpPr>
          <p:nvPr>
            <p:ph type="sldNum" sz="quarter" idx="12"/>
          </p:nvPr>
        </p:nvSpPr>
        <p:spPr/>
        <p:txBody>
          <a:bodyPr/>
          <a:lstStyle/>
          <a:p>
            <a:fld id="{2066355A-084C-D24E-9AD2-7E4FC41EA627}" type="slidenum">
              <a:rPr lang="en-US" smtClean="0"/>
              <a:pPr/>
              <a:t>16</a:t>
            </a:fld>
            <a:endParaRPr lang="en-US" dirty="0"/>
          </a:p>
        </p:txBody>
      </p:sp>
    </p:spTree>
    <p:extLst>
      <p:ext uri="{BB962C8B-B14F-4D97-AF65-F5344CB8AC3E}">
        <p14:creationId xmlns:p14="http://schemas.microsoft.com/office/powerpoint/2010/main" val="8868557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086BE0-4107-474A-A1CE-DA7C84EDAA22}"/>
              </a:ext>
            </a:extLst>
          </p:cNvPr>
          <p:cNvSpPr>
            <a:spLocks noGrp="1"/>
          </p:cNvSpPr>
          <p:nvPr>
            <p:ph type="ctrTitle"/>
          </p:nvPr>
        </p:nvSpPr>
        <p:spPr>
          <a:xfrm>
            <a:off x="679508" y="787900"/>
            <a:ext cx="7602196" cy="565766"/>
          </a:xfrm>
        </p:spPr>
        <p:txBody>
          <a:bodyPr/>
          <a:lstStyle/>
          <a:p>
            <a:r>
              <a:rPr lang="nb-NO" sz="3200" dirty="0"/>
              <a:t>Kostnader eks. mva.</a:t>
            </a:r>
          </a:p>
        </p:txBody>
      </p:sp>
      <p:sp>
        <p:nvSpPr>
          <p:cNvPr id="3" name="Undertittel 2">
            <a:extLst>
              <a:ext uri="{FF2B5EF4-FFF2-40B4-BE49-F238E27FC236}">
                <a16:creationId xmlns:a16="http://schemas.microsoft.com/office/drawing/2014/main" id="{5B729A5E-E417-4314-9335-48931F524487}"/>
              </a:ext>
            </a:extLst>
          </p:cNvPr>
          <p:cNvSpPr>
            <a:spLocks noGrp="1"/>
          </p:cNvSpPr>
          <p:nvPr>
            <p:ph type="subTitle" idx="1"/>
          </p:nvPr>
        </p:nvSpPr>
        <p:spPr>
          <a:xfrm>
            <a:off x="0" y="1353666"/>
            <a:ext cx="9057373" cy="3583459"/>
          </a:xfrm>
        </p:spPr>
        <p:txBody>
          <a:bodyPr>
            <a:normAutofit lnSpcReduction="10000"/>
          </a:bodyPr>
          <a:lstStyle/>
          <a:p>
            <a:endParaRPr lang="nb-NO" sz="1500" b="1" dirty="0"/>
          </a:p>
          <a:p>
            <a:endParaRPr lang="nb-NO" sz="1500" b="1" dirty="0"/>
          </a:p>
          <a:p>
            <a:r>
              <a:rPr lang="nb-NO" sz="1500" b="1" dirty="0"/>
              <a:t>Kostnader til arbeid på egen grunn:</a:t>
            </a:r>
            <a:br>
              <a:rPr lang="nb-NO" dirty="0"/>
            </a:br>
            <a:r>
              <a:rPr lang="nb-NO" sz="1500" dirty="0"/>
              <a:t>Stikkledninger inkl. graving, trykkavløp ca. 600,-/m</a:t>
            </a:r>
          </a:p>
          <a:p>
            <a:r>
              <a:rPr lang="nb-NO" sz="1500" dirty="0"/>
              <a:t>Stikkledning inkl. graving, selvfall ca. 1050,-/m</a:t>
            </a:r>
          </a:p>
          <a:p>
            <a:r>
              <a:rPr lang="nb-NO" sz="1500" dirty="0"/>
              <a:t>Stoppekran ca. 1700,-/stk.</a:t>
            </a:r>
          </a:p>
          <a:p>
            <a:r>
              <a:rPr lang="nb-NO" sz="1500" dirty="0"/>
              <a:t>Villa pumpestasjon ca. 30 000,-</a:t>
            </a:r>
          </a:p>
          <a:p>
            <a:r>
              <a:rPr lang="nb-NO" sz="1500" dirty="0"/>
              <a:t>Tilsyn- og driftsavtale, trykkavløp.</a:t>
            </a:r>
            <a:endParaRPr lang="nb-NO" altLang="nb-NO" sz="1700" b="1" dirty="0"/>
          </a:p>
          <a:p>
            <a:endParaRPr lang="nb-NO" altLang="nb-NO" sz="1700" b="1" dirty="0"/>
          </a:p>
          <a:p>
            <a:endParaRPr lang="nb-NO" altLang="nb-NO" sz="1700" b="1" dirty="0"/>
          </a:p>
          <a:p>
            <a:endParaRPr lang="nb-NO" altLang="nb-NO" sz="1700" b="1" dirty="0"/>
          </a:p>
          <a:p>
            <a:endParaRPr lang="nb-NO" altLang="nb-NO" sz="1700" b="1" dirty="0"/>
          </a:p>
          <a:p>
            <a:endParaRPr lang="nb-NO" altLang="nb-NO" sz="1700" b="1" dirty="0"/>
          </a:p>
          <a:p>
            <a:endParaRPr lang="nb-NO" altLang="nb-NO" sz="1700" b="1" dirty="0"/>
          </a:p>
          <a:p>
            <a:endParaRPr lang="nb-NO" altLang="nb-NO" sz="1700" b="1" dirty="0"/>
          </a:p>
          <a:p>
            <a:endParaRPr lang="nb-NO" altLang="nb-NO" sz="1700" b="1" dirty="0"/>
          </a:p>
          <a:p>
            <a:endParaRPr lang="nb-NO" altLang="nb-NO" sz="1700" b="1" dirty="0"/>
          </a:p>
          <a:p>
            <a:pPr>
              <a:lnSpc>
                <a:spcPct val="80000"/>
              </a:lnSpc>
              <a:defRPr/>
            </a:pPr>
            <a:endParaRPr lang="nb-NO" altLang="nb-NO" sz="1500" b="1" dirty="0"/>
          </a:p>
          <a:p>
            <a:pPr>
              <a:lnSpc>
                <a:spcPct val="80000"/>
              </a:lnSpc>
              <a:defRPr/>
            </a:pPr>
            <a:endParaRPr lang="nb-NO" altLang="nb-NO" sz="1500" b="1" dirty="0"/>
          </a:p>
          <a:p>
            <a:pPr>
              <a:lnSpc>
                <a:spcPct val="80000"/>
              </a:lnSpc>
              <a:defRPr/>
            </a:pPr>
            <a:r>
              <a:rPr lang="nb-NO" altLang="nb-NO" sz="1500" b="1" dirty="0"/>
              <a:t>Tilknytningsavgift:</a:t>
            </a:r>
          </a:p>
          <a:p>
            <a:pPr>
              <a:lnSpc>
                <a:spcPct val="80000"/>
              </a:lnSpc>
              <a:defRPr/>
            </a:pPr>
            <a:endParaRPr lang="nb-NO" altLang="nb-NO" sz="1500" dirty="0"/>
          </a:p>
          <a:p>
            <a:pPr marL="285750" indent="-285750">
              <a:lnSpc>
                <a:spcPct val="80000"/>
              </a:lnSpc>
              <a:buFont typeface="Wingdings" panose="05000000000000000000" pitchFamily="2" charset="2"/>
              <a:buChar char="Ø"/>
              <a:defRPr/>
            </a:pPr>
            <a:r>
              <a:rPr lang="nb-NO" altLang="nb-NO" dirty="0"/>
              <a:t>Vann:  kr 9 375,- + 30,-x Areal eiendom (m2)  </a:t>
            </a:r>
          </a:p>
          <a:p>
            <a:pPr marL="285750" indent="-285750">
              <a:lnSpc>
                <a:spcPct val="80000"/>
              </a:lnSpc>
              <a:buFont typeface="Wingdings" panose="05000000000000000000" pitchFamily="2" charset="2"/>
              <a:buChar char="Ø"/>
              <a:defRPr/>
            </a:pPr>
            <a:r>
              <a:rPr lang="nb-NO" altLang="nb-NO" dirty="0"/>
              <a:t>Avløp: kr 13 125,- + 45,-x Areal eiendom (m2)</a:t>
            </a:r>
          </a:p>
          <a:p>
            <a:pPr>
              <a:lnSpc>
                <a:spcPct val="80000"/>
              </a:lnSpc>
              <a:buFont typeface="Wingdings" panose="05000000000000000000" pitchFamily="2" charset="2"/>
              <a:buChar char="§"/>
              <a:defRPr/>
            </a:pPr>
            <a:endParaRPr lang="nb-NO" altLang="nb-NO" dirty="0"/>
          </a:p>
          <a:p>
            <a:pPr>
              <a:lnSpc>
                <a:spcPct val="80000"/>
              </a:lnSpc>
              <a:defRPr/>
            </a:pPr>
            <a:r>
              <a:rPr lang="nb-NO" altLang="nb-NO" sz="1600" dirty="0"/>
              <a:t>Tomtearealet som skal benyttes begrenses oppad til 2 da pr. tilknyttet enhet.</a:t>
            </a:r>
          </a:p>
          <a:p>
            <a:pPr>
              <a:lnSpc>
                <a:spcPct val="80000"/>
              </a:lnSpc>
              <a:defRPr/>
            </a:pPr>
            <a:endParaRPr lang="nb-NO" altLang="nb-NO" sz="1600" dirty="0"/>
          </a:p>
          <a:p>
            <a:pPr>
              <a:lnSpc>
                <a:spcPct val="80000"/>
              </a:lnSpc>
              <a:defRPr/>
            </a:pPr>
            <a:r>
              <a:rPr lang="nb-NO" altLang="nb-NO" sz="1600" dirty="0"/>
              <a:t>Tilknytningsavgift 2 da.: 172 500,-</a:t>
            </a:r>
            <a:endParaRPr lang="nb-NO" dirty="0"/>
          </a:p>
          <a:p>
            <a:endParaRPr lang="nb-NO" dirty="0"/>
          </a:p>
          <a:p>
            <a:r>
              <a:rPr lang="nb-NO" b="1" dirty="0"/>
              <a:t>Anleggsbidrag til vei. </a:t>
            </a:r>
          </a:p>
          <a:p>
            <a:r>
              <a:rPr lang="nb-NO" dirty="0"/>
              <a:t>Sum ikke fastsatt. Kravet utløses ved deling/bygging/bruksendring.</a:t>
            </a:r>
          </a:p>
          <a:p>
            <a:endParaRPr lang="nb-NO" dirty="0"/>
          </a:p>
          <a:p>
            <a:endParaRPr lang="nb-NO" dirty="0"/>
          </a:p>
          <a:p>
            <a:r>
              <a:rPr lang="nb-NO" dirty="0"/>
              <a:t>Prosjektet vil trenge politisk bevilgning.</a:t>
            </a:r>
          </a:p>
        </p:txBody>
      </p:sp>
      <p:sp>
        <p:nvSpPr>
          <p:cNvPr id="5" name="Plassholder for dato 4">
            <a:extLst>
              <a:ext uri="{FF2B5EF4-FFF2-40B4-BE49-F238E27FC236}">
                <a16:creationId xmlns:a16="http://schemas.microsoft.com/office/drawing/2014/main" id="{40C8F341-DBF7-4D8C-901B-57FE5BDEA4CE}"/>
              </a:ext>
            </a:extLst>
          </p:cNvPr>
          <p:cNvSpPr>
            <a:spLocks noGrp="1"/>
          </p:cNvSpPr>
          <p:nvPr>
            <p:ph type="dt" sz="half" idx="4294967295"/>
          </p:nvPr>
        </p:nvSpPr>
        <p:spPr>
          <a:xfrm>
            <a:off x="8553450" y="206375"/>
            <a:ext cx="590550" cy="273050"/>
          </a:xfrm>
        </p:spPr>
        <p:txBody>
          <a:bodyPr/>
          <a:lstStyle/>
          <a:p>
            <a:fld id="{3071F6F1-4824-2641-95E9-548726216DF5}" type="datetime1">
              <a:rPr lang="en-US" smtClean="0"/>
              <a:t>6/19/2018</a:t>
            </a:fld>
            <a:endParaRPr lang="en-US" dirty="0"/>
          </a:p>
        </p:txBody>
      </p:sp>
      <p:sp>
        <p:nvSpPr>
          <p:cNvPr id="6" name="Plassholder for bunntekst 5">
            <a:extLst>
              <a:ext uri="{FF2B5EF4-FFF2-40B4-BE49-F238E27FC236}">
                <a16:creationId xmlns:a16="http://schemas.microsoft.com/office/drawing/2014/main" id="{041453E7-B12B-4BC0-A638-D878D1B517E6}"/>
              </a:ext>
            </a:extLst>
          </p:cNvPr>
          <p:cNvSpPr>
            <a:spLocks noGrp="1"/>
          </p:cNvSpPr>
          <p:nvPr>
            <p:ph type="ftr" sz="quarter" idx="4294967295"/>
          </p:nvPr>
        </p:nvSpPr>
        <p:spPr>
          <a:xfrm>
            <a:off x="7866063" y="206375"/>
            <a:ext cx="1277937" cy="273050"/>
          </a:xfrm>
        </p:spPr>
        <p:txBody>
          <a:bodyPr/>
          <a:lstStyle/>
          <a:p>
            <a:r>
              <a:rPr lang="en-US"/>
              <a:t>©Nesodden kommune</a:t>
            </a:r>
            <a:endParaRPr lang="en-US" dirty="0"/>
          </a:p>
        </p:txBody>
      </p:sp>
      <p:sp>
        <p:nvSpPr>
          <p:cNvPr id="7" name="Plassholder for lysbildenummer 6">
            <a:extLst>
              <a:ext uri="{FF2B5EF4-FFF2-40B4-BE49-F238E27FC236}">
                <a16:creationId xmlns:a16="http://schemas.microsoft.com/office/drawing/2014/main" id="{041353F9-43C5-4970-99CD-265BCB57D9FB}"/>
              </a:ext>
            </a:extLst>
          </p:cNvPr>
          <p:cNvSpPr>
            <a:spLocks noGrp="1"/>
          </p:cNvSpPr>
          <p:nvPr>
            <p:ph type="sldNum" sz="quarter" idx="4294967295"/>
          </p:nvPr>
        </p:nvSpPr>
        <p:spPr>
          <a:xfrm>
            <a:off x="8821738" y="206375"/>
            <a:ext cx="322262" cy="273050"/>
          </a:xfrm>
        </p:spPr>
        <p:txBody>
          <a:bodyPr/>
          <a:lstStyle/>
          <a:p>
            <a:fld id="{2066355A-084C-D24E-9AD2-7E4FC41EA627}" type="slidenum">
              <a:rPr lang="en-US" smtClean="0"/>
              <a:pPr/>
              <a:t>17</a:t>
            </a:fld>
            <a:endParaRPr lang="en-US" dirty="0"/>
          </a:p>
        </p:txBody>
      </p:sp>
    </p:spTree>
    <p:extLst>
      <p:ext uri="{BB962C8B-B14F-4D97-AF65-F5344CB8AC3E}">
        <p14:creationId xmlns:p14="http://schemas.microsoft.com/office/powerpoint/2010/main" val="81520308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BAAB789-E457-4D9C-A30C-AADA7D594D42}"/>
              </a:ext>
            </a:extLst>
          </p:cNvPr>
          <p:cNvSpPr>
            <a:spLocks noGrp="1"/>
          </p:cNvSpPr>
          <p:nvPr>
            <p:ph type="dt" sz="half" idx="10"/>
          </p:nvPr>
        </p:nvSpPr>
        <p:spPr/>
        <p:txBody>
          <a:bodyPr/>
          <a:lstStyle/>
          <a:p>
            <a:fld id="{CAB858F1-F473-CB49-A00A-F2FA1F137DB0}" type="datetime1">
              <a:rPr lang="en-US" smtClean="0"/>
              <a:t>6/19/2018</a:t>
            </a:fld>
            <a:endParaRPr lang="en-US" dirty="0"/>
          </a:p>
        </p:txBody>
      </p:sp>
      <p:sp>
        <p:nvSpPr>
          <p:cNvPr id="3" name="Plassholder for bunntekst 2">
            <a:extLst>
              <a:ext uri="{FF2B5EF4-FFF2-40B4-BE49-F238E27FC236}">
                <a16:creationId xmlns:a16="http://schemas.microsoft.com/office/drawing/2014/main" id="{9046C824-A58E-406F-A26B-F97886D88BC8}"/>
              </a:ext>
            </a:extLst>
          </p:cNvPr>
          <p:cNvSpPr>
            <a:spLocks noGrp="1"/>
          </p:cNvSpPr>
          <p:nvPr>
            <p:ph type="ftr" sz="quarter" idx="11"/>
          </p:nvPr>
        </p:nvSpPr>
        <p:spPr/>
        <p:txBody>
          <a:bodyPr/>
          <a:lstStyle/>
          <a:p>
            <a:r>
              <a:rPr lang="en-US"/>
              <a:t>©Nesodden kommune</a:t>
            </a:r>
            <a:endParaRPr lang="en-US" dirty="0"/>
          </a:p>
        </p:txBody>
      </p:sp>
      <p:sp>
        <p:nvSpPr>
          <p:cNvPr id="4" name="Plassholder for lysbildenummer 3">
            <a:extLst>
              <a:ext uri="{FF2B5EF4-FFF2-40B4-BE49-F238E27FC236}">
                <a16:creationId xmlns:a16="http://schemas.microsoft.com/office/drawing/2014/main" id="{D993B63A-A935-411D-ABDB-DFCBFBCBC968}"/>
              </a:ext>
            </a:extLst>
          </p:cNvPr>
          <p:cNvSpPr>
            <a:spLocks noGrp="1"/>
          </p:cNvSpPr>
          <p:nvPr>
            <p:ph type="sldNum" sz="quarter" idx="12"/>
          </p:nvPr>
        </p:nvSpPr>
        <p:spPr/>
        <p:txBody>
          <a:bodyPr/>
          <a:lstStyle/>
          <a:p>
            <a:fld id="{2066355A-084C-D24E-9AD2-7E4FC41EA627}" type="slidenum">
              <a:rPr lang="en-US" smtClean="0"/>
              <a:pPr/>
              <a:t>18</a:t>
            </a:fld>
            <a:endParaRPr lang="en-US" dirty="0"/>
          </a:p>
        </p:txBody>
      </p:sp>
      <p:sp>
        <p:nvSpPr>
          <p:cNvPr id="5" name="Plassholder for innhold 4">
            <a:extLst>
              <a:ext uri="{FF2B5EF4-FFF2-40B4-BE49-F238E27FC236}">
                <a16:creationId xmlns:a16="http://schemas.microsoft.com/office/drawing/2014/main" id="{508E39CB-233D-4CB7-A0FC-8E160471FE6B}"/>
              </a:ext>
            </a:extLst>
          </p:cNvPr>
          <p:cNvSpPr>
            <a:spLocks noGrp="1"/>
          </p:cNvSpPr>
          <p:nvPr>
            <p:ph idx="1"/>
          </p:nvPr>
        </p:nvSpPr>
        <p:spPr/>
        <p:txBody>
          <a:bodyPr/>
          <a:lstStyle/>
          <a:p>
            <a:r>
              <a:rPr lang="nb-NO" dirty="0"/>
              <a:t>Ny adkomstvei fra fylkesveien via </a:t>
            </a:r>
            <a:r>
              <a:rPr lang="nb-NO" dirty="0" err="1"/>
              <a:t>Granåsveien</a:t>
            </a:r>
            <a:r>
              <a:rPr lang="nb-NO" dirty="0"/>
              <a:t> frem til krysset med Solveien.</a:t>
            </a:r>
          </a:p>
          <a:p>
            <a:endParaRPr lang="nb-NO" dirty="0"/>
          </a:p>
          <a:p>
            <a:r>
              <a:rPr lang="nb-NO" dirty="0"/>
              <a:t>Fortau langs østsiden av veien.</a:t>
            </a:r>
          </a:p>
          <a:p>
            <a:endParaRPr lang="nb-NO" dirty="0"/>
          </a:p>
          <a:p>
            <a:r>
              <a:rPr lang="nb-NO" dirty="0"/>
              <a:t>Ny adkomstvei og Solveien blir kommunale. Øvrige veier forblir private.</a:t>
            </a:r>
          </a:p>
        </p:txBody>
      </p:sp>
      <p:sp>
        <p:nvSpPr>
          <p:cNvPr id="6" name="Tittel 5">
            <a:extLst>
              <a:ext uri="{FF2B5EF4-FFF2-40B4-BE49-F238E27FC236}">
                <a16:creationId xmlns:a16="http://schemas.microsoft.com/office/drawing/2014/main" id="{DE297A00-EFF6-4073-8791-665EE753507A}"/>
              </a:ext>
            </a:extLst>
          </p:cNvPr>
          <p:cNvSpPr>
            <a:spLocks noGrp="1"/>
          </p:cNvSpPr>
          <p:nvPr>
            <p:ph type="ctrTitle"/>
          </p:nvPr>
        </p:nvSpPr>
        <p:spPr/>
        <p:txBody>
          <a:bodyPr/>
          <a:lstStyle/>
          <a:p>
            <a:r>
              <a:rPr lang="nb-NO" dirty="0"/>
              <a:t>Veianlegg</a:t>
            </a:r>
          </a:p>
        </p:txBody>
      </p:sp>
    </p:spTree>
    <p:extLst>
      <p:ext uri="{BB962C8B-B14F-4D97-AF65-F5344CB8AC3E}">
        <p14:creationId xmlns:p14="http://schemas.microsoft.com/office/powerpoint/2010/main" val="283063723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tekst, kart&#10;&#10;Beskrivelse som er generert med svært høy visshet">
            <a:extLst>
              <a:ext uri="{FF2B5EF4-FFF2-40B4-BE49-F238E27FC236}">
                <a16:creationId xmlns:a16="http://schemas.microsoft.com/office/drawing/2014/main" id="{E56F22A2-15BA-4F9B-AA29-238EDF458DA5}"/>
              </a:ext>
            </a:extLst>
          </p:cNvPr>
          <p:cNvPicPr>
            <a:picLocks noGrp="1" noChangeAspect="1"/>
          </p:cNvPicPr>
          <p:nvPr>
            <p:ph type="pic" idx="10"/>
          </p:nvPr>
        </p:nvPicPr>
        <p:blipFill>
          <a:blip r:embed="rId3"/>
          <a:srcRect l="10327" r="10327"/>
          <a:stretch>
            <a:fillRect/>
          </a:stretch>
        </p:blipFill>
        <p:spPr>
          <a:xfrm>
            <a:off x="0" y="32718"/>
            <a:ext cx="9085799" cy="4065091"/>
          </a:xfrm>
        </p:spPr>
      </p:pic>
      <p:sp>
        <p:nvSpPr>
          <p:cNvPr id="5" name="Plassholder for dato 4">
            <a:extLst>
              <a:ext uri="{FF2B5EF4-FFF2-40B4-BE49-F238E27FC236}">
                <a16:creationId xmlns:a16="http://schemas.microsoft.com/office/drawing/2014/main" id="{0225299C-31BE-46B1-A58A-36E2CA5AA603}"/>
              </a:ext>
            </a:extLst>
          </p:cNvPr>
          <p:cNvSpPr>
            <a:spLocks noGrp="1"/>
          </p:cNvSpPr>
          <p:nvPr>
            <p:ph type="dt" sz="half" idx="11"/>
          </p:nvPr>
        </p:nvSpPr>
        <p:spPr>
          <a:xfrm>
            <a:off x="6927938" y="205979"/>
            <a:ext cx="590890" cy="273844"/>
          </a:xfrm>
        </p:spPr>
        <p:txBody>
          <a:bodyPr/>
          <a:lstStyle/>
          <a:p>
            <a:fld id="{3071F6F1-4824-2641-95E9-548726216DF5}" type="datetime1">
              <a:rPr lang="en-US" smtClean="0"/>
              <a:t>6/19/2018</a:t>
            </a:fld>
            <a:endParaRPr lang="en-US" dirty="0"/>
          </a:p>
        </p:txBody>
      </p:sp>
      <p:sp>
        <p:nvSpPr>
          <p:cNvPr id="6" name="Plassholder for bunntekst 5">
            <a:extLst>
              <a:ext uri="{FF2B5EF4-FFF2-40B4-BE49-F238E27FC236}">
                <a16:creationId xmlns:a16="http://schemas.microsoft.com/office/drawing/2014/main" id="{53792DF2-FDE7-4E34-A0A0-F68C8EA94117}"/>
              </a:ext>
            </a:extLst>
          </p:cNvPr>
          <p:cNvSpPr>
            <a:spLocks noGrp="1"/>
          </p:cNvSpPr>
          <p:nvPr>
            <p:ph type="ftr" sz="quarter" idx="12"/>
          </p:nvPr>
        </p:nvSpPr>
        <p:spPr>
          <a:xfrm>
            <a:off x="7474773" y="205979"/>
            <a:ext cx="1278467" cy="273844"/>
          </a:xfrm>
        </p:spPr>
        <p:txBody>
          <a:bodyPr/>
          <a:lstStyle/>
          <a:p>
            <a:r>
              <a:rPr lang="en-US"/>
              <a:t>©Nesodden kommune</a:t>
            </a:r>
            <a:endParaRPr lang="en-US" dirty="0"/>
          </a:p>
        </p:txBody>
      </p:sp>
      <p:sp>
        <p:nvSpPr>
          <p:cNvPr id="7" name="Plassholder for lysbildenummer 6">
            <a:extLst>
              <a:ext uri="{FF2B5EF4-FFF2-40B4-BE49-F238E27FC236}">
                <a16:creationId xmlns:a16="http://schemas.microsoft.com/office/drawing/2014/main" id="{3919F2A3-1DE9-4BCD-8DED-CC8BB2A6F075}"/>
              </a:ext>
            </a:extLst>
          </p:cNvPr>
          <p:cNvSpPr>
            <a:spLocks noGrp="1"/>
          </p:cNvSpPr>
          <p:nvPr>
            <p:ph type="sldNum" sz="quarter" idx="13"/>
          </p:nvPr>
        </p:nvSpPr>
        <p:spPr>
          <a:xfrm>
            <a:off x="8595078" y="205979"/>
            <a:ext cx="321525" cy="273844"/>
          </a:xfrm>
        </p:spPr>
        <p:txBody>
          <a:bodyPr/>
          <a:lstStyle/>
          <a:p>
            <a:fld id="{2066355A-084C-D24E-9AD2-7E4FC41EA627}" type="slidenum">
              <a:rPr lang="en-US" smtClean="0"/>
              <a:pPr/>
              <a:t>19</a:t>
            </a:fld>
            <a:endParaRPr lang="en-US" dirty="0"/>
          </a:p>
        </p:txBody>
      </p:sp>
    </p:spTree>
    <p:extLst>
      <p:ext uri="{BB962C8B-B14F-4D97-AF65-F5344CB8AC3E}">
        <p14:creationId xmlns:p14="http://schemas.microsoft.com/office/powerpoint/2010/main" val="11257734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F14F5E4F-880E-4F93-BF39-D292DE0EE1E2}"/>
              </a:ext>
            </a:extLst>
          </p:cNvPr>
          <p:cNvSpPr>
            <a:spLocks noGrp="1"/>
          </p:cNvSpPr>
          <p:nvPr>
            <p:ph type="dt" sz="half" idx="10"/>
          </p:nvPr>
        </p:nvSpPr>
        <p:spPr/>
        <p:txBody>
          <a:bodyPr vert="horz" lIns="91440" tIns="45720" rIns="91440" bIns="45720" rtlCol="0" anchor="ctr">
            <a:normAutofit fontScale="70000" lnSpcReduction="20000"/>
          </a:bodyPr>
          <a:lstStyle/>
          <a:p>
            <a:pPr defTabSz="914400">
              <a:lnSpc>
                <a:spcPct val="90000"/>
              </a:lnSpc>
              <a:spcAft>
                <a:spcPts val="600"/>
              </a:spcAft>
              <a:defRPr/>
            </a:pPr>
            <a:fld id="{3071F6F1-4824-2641-95E9-548726216DF5}" type="datetime1">
              <a:rPr lang="en-US" sz="1200" smtClean="0">
                <a:solidFill>
                  <a:srgbClr val="FFFFFF"/>
                </a:solidFill>
                <a:latin typeface="Calibri" panose="020F0502020204030204"/>
              </a:rPr>
              <a:pPr defTabSz="914400">
                <a:lnSpc>
                  <a:spcPct val="90000"/>
                </a:lnSpc>
                <a:spcAft>
                  <a:spcPts val="600"/>
                </a:spcAft>
                <a:defRPr/>
              </a:pPr>
              <a:t>6/19/2018</a:t>
            </a:fld>
            <a:endParaRPr lang="en-US" sz="1200">
              <a:solidFill>
                <a:srgbClr val="FFFFFF"/>
              </a:solidFill>
              <a:latin typeface="Calibri" panose="020F0502020204030204"/>
            </a:endParaRPr>
          </a:p>
        </p:txBody>
      </p:sp>
      <p:sp>
        <p:nvSpPr>
          <p:cNvPr id="6" name="Plassholder for bunntekst 5">
            <a:extLst>
              <a:ext uri="{FF2B5EF4-FFF2-40B4-BE49-F238E27FC236}">
                <a16:creationId xmlns:a16="http://schemas.microsoft.com/office/drawing/2014/main" id="{CDD56F9C-7512-4288-BC81-07F8AFB645FA}"/>
              </a:ext>
            </a:extLst>
          </p:cNvPr>
          <p:cNvSpPr>
            <a:spLocks noGrp="1"/>
          </p:cNvSpPr>
          <p:nvPr>
            <p:ph type="ftr" sz="quarter" idx="11"/>
          </p:nvPr>
        </p:nvSpPr>
        <p:spPr/>
        <p:txBody>
          <a:bodyPr vert="horz" lIns="91440" tIns="45720" rIns="91440" bIns="45720" rtlCol="0" anchor="ctr">
            <a:normAutofit fontScale="77500" lnSpcReduction="20000"/>
          </a:bodyPr>
          <a:lstStyle/>
          <a:p>
            <a:pPr defTabSz="914400">
              <a:lnSpc>
                <a:spcPct val="90000"/>
              </a:lnSpc>
              <a:spcAft>
                <a:spcPts val="600"/>
              </a:spcAft>
              <a:defRPr/>
            </a:pPr>
            <a:r>
              <a:rPr lang="en-US" sz="1200" kern="1200">
                <a:solidFill>
                  <a:prstClr val="black">
                    <a:tint val="75000"/>
                  </a:prstClr>
                </a:solidFill>
                <a:latin typeface="Calibri" panose="020F0502020204030204"/>
                <a:ea typeface="+mn-ea"/>
                <a:cs typeface="+mn-cs"/>
              </a:rPr>
              <a:t>©Nesodden kommune</a:t>
            </a:r>
          </a:p>
        </p:txBody>
      </p:sp>
      <p:sp>
        <p:nvSpPr>
          <p:cNvPr id="7" name="Plassholder for lysbildenummer 6">
            <a:extLst>
              <a:ext uri="{FF2B5EF4-FFF2-40B4-BE49-F238E27FC236}">
                <a16:creationId xmlns:a16="http://schemas.microsoft.com/office/drawing/2014/main" id="{AA18FB42-FC9D-4CCE-9298-623A4EFC5B54}"/>
              </a:ext>
            </a:extLst>
          </p:cNvPr>
          <p:cNvSpPr>
            <a:spLocks noGrp="1"/>
          </p:cNvSpPr>
          <p:nvPr>
            <p:ph type="sldNum" sz="quarter" idx="12"/>
          </p:nvPr>
        </p:nvSpPr>
        <p:spPr/>
        <p:txBody>
          <a:bodyPr vert="horz" lIns="91440" tIns="45720" rIns="91440" bIns="45720" rtlCol="0" anchor="ctr">
            <a:normAutofit/>
          </a:bodyPr>
          <a:lstStyle/>
          <a:p>
            <a:pPr defTabSz="914400">
              <a:lnSpc>
                <a:spcPct val="90000"/>
              </a:lnSpc>
              <a:spcAft>
                <a:spcPts val="600"/>
              </a:spcAft>
              <a:defRPr/>
            </a:pPr>
            <a:fld id="{2066355A-084C-D24E-9AD2-7E4FC41EA627}" type="slidenum">
              <a:rPr lang="en-US" sz="1200" smtClean="0">
                <a:solidFill>
                  <a:prstClr val="black">
                    <a:tint val="75000"/>
                  </a:prstClr>
                </a:solidFill>
                <a:latin typeface="Calibri" panose="020F0502020204030204"/>
              </a:rPr>
              <a:pPr defTabSz="914400">
                <a:lnSpc>
                  <a:spcPct val="90000"/>
                </a:lnSpc>
                <a:spcAft>
                  <a:spcPts val="600"/>
                </a:spcAft>
                <a:defRPr/>
              </a:pPr>
              <a:t>2</a:t>
            </a:fld>
            <a:endParaRPr lang="en-US" sz="1200">
              <a:solidFill>
                <a:prstClr val="black">
                  <a:tint val="75000"/>
                </a:prstClr>
              </a:solidFill>
              <a:latin typeface="Calibri" panose="020F0502020204030204"/>
            </a:endParaRPr>
          </a:p>
        </p:txBody>
      </p:sp>
      <p:sp>
        <p:nvSpPr>
          <p:cNvPr id="19" name="Content Placeholder 18">
            <a:extLst>
              <a:ext uri="{FF2B5EF4-FFF2-40B4-BE49-F238E27FC236}">
                <a16:creationId xmlns:a16="http://schemas.microsoft.com/office/drawing/2014/main" id="{FF708532-3838-4A08-8707-9B3BF5ED1292}"/>
              </a:ext>
            </a:extLst>
          </p:cNvPr>
          <p:cNvSpPr>
            <a:spLocks noGrp="1"/>
          </p:cNvSpPr>
          <p:nvPr>
            <p:ph idx="1"/>
          </p:nvPr>
        </p:nvSpPr>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1600" b="1" i="1" dirty="0">
                <a:solidFill>
                  <a:schemeClr val="tx1"/>
                </a:solidFill>
                <a:latin typeface="+mn-lt"/>
              </a:rPr>
              <a:t>§ 12–1 </a:t>
            </a:r>
            <a:r>
              <a:rPr lang="en-US" sz="1600" b="1" i="1" dirty="0" err="1">
                <a:solidFill>
                  <a:schemeClr val="tx1"/>
                </a:solidFill>
                <a:latin typeface="+mn-lt"/>
              </a:rPr>
              <a:t>Reguleringsplan</a:t>
            </a:r>
            <a:endParaRPr lang="en-US" sz="1600" b="1" i="1" dirty="0">
              <a:solidFill>
                <a:schemeClr val="tx1"/>
              </a:solidFill>
              <a:latin typeface="+mn-lt"/>
            </a:endParaRPr>
          </a:p>
          <a:p>
            <a:pPr marL="114300" indent="0" defTabSz="914400">
              <a:lnSpc>
                <a:spcPct val="90000"/>
              </a:lnSpc>
              <a:buNone/>
            </a:pPr>
            <a:endParaRPr lang="en-US" sz="1600" i="1" dirty="0">
              <a:solidFill>
                <a:schemeClr val="tx1"/>
              </a:solidFill>
              <a:latin typeface="+mn-lt"/>
            </a:endParaRPr>
          </a:p>
          <a:p>
            <a:pPr indent="-228600" defTabSz="914400">
              <a:lnSpc>
                <a:spcPct val="90000"/>
              </a:lnSpc>
              <a:buFont typeface="Arial" panose="020B0604020202020204" pitchFamily="34" charset="0"/>
              <a:buChar char="•"/>
            </a:pPr>
            <a:r>
              <a:rPr lang="en-US" sz="1600" i="1" dirty="0" err="1">
                <a:solidFill>
                  <a:schemeClr val="tx1"/>
                </a:solidFill>
                <a:latin typeface="+mn-lt"/>
              </a:rPr>
              <a:t>Reguleringsplan</a:t>
            </a:r>
            <a:r>
              <a:rPr lang="en-US" sz="1600" i="1" dirty="0">
                <a:solidFill>
                  <a:schemeClr val="tx1"/>
                </a:solidFill>
                <a:latin typeface="+mn-lt"/>
              </a:rPr>
              <a:t> </a:t>
            </a:r>
            <a:r>
              <a:rPr lang="en-US" sz="1600" i="1" dirty="0" err="1">
                <a:solidFill>
                  <a:schemeClr val="tx1"/>
                </a:solidFill>
                <a:latin typeface="+mn-lt"/>
              </a:rPr>
              <a:t>er</a:t>
            </a:r>
            <a:r>
              <a:rPr lang="en-US" sz="1600" i="1" dirty="0">
                <a:solidFill>
                  <a:schemeClr val="tx1"/>
                </a:solidFill>
                <a:latin typeface="+mn-lt"/>
              </a:rPr>
              <a:t> et </a:t>
            </a:r>
            <a:r>
              <a:rPr lang="en-US" sz="1600" i="1" dirty="0" err="1">
                <a:solidFill>
                  <a:schemeClr val="tx1"/>
                </a:solidFill>
                <a:latin typeface="+mn-lt"/>
              </a:rPr>
              <a:t>arealplankart</a:t>
            </a:r>
            <a:r>
              <a:rPr lang="en-US" sz="1600" i="1" dirty="0">
                <a:solidFill>
                  <a:schemeClr val="tx1"/>
                </a:solidFill>
                <a:latin typeface="+mn-lt"/>
              </a:rPr>
              <a:t> med </a:t>
            </a:r>
            <a:r>
              <a:rPr lang="en-US" sz="1600" i="1" dirty="0" err="1">
                <a:solidFill>
                  <a:schemeClr val="tx1"/>
                </a:solidFill>
                <a:latin typeface="+mn-lt"/>
              </a:rPr>
              <a:t>tilhørende</a:t>
            </a:r>
            <a:r>
              <a:rPr lang="en-US" sz="1600" i="1" dirty="0">
                <a:solidFill>
                  <a:schemeClr val="tx1"/>
                </a:solidFill>
                <a:latin typeface="+mn-lt"/>
              </a:rPr>
              <a:t> </a:t>
            </a:r>
            <a:r>
              <a:rPr lang="en-US" sz="1600" i="1" dirty="0" err="1">
                <a:solidFill>
                  <a:schemeClr val="tx1"/>
                </a:solidFill>
                <a:latin typeface="+mn-lt"/>
              </a:rPr>
              <a:t>bestemmelser</a:t>
            </a:r>
            <a:r>
              <a:rPr lang="en-US" sz="1600" i="1" dirty="0">
                <a:solidFill>
                  <a:schemeClr val="tx1"/>
                </a:solidFill>
                <a:latin typeface="+mn-lt"/>
              </a:rPr>
              <a:t> </a:t>
            </a:r>
            <a:r>
              <a:rPr lang="en-US" sz="1600" i="1" dirty="0" err="1">
                <a:solidFill>
                  <a:schemeClr val="tx1"/>
                </a:solidFill>
                <a:latin typeface="+mn-lt"/>
              </a:rPr>
              <a:t>som</a:t>
            </a:r>
            <a:r>
              <a:rPr lang="en-US" sz="1600" i="1" dirty="0">
                <a:solidFill>
                  <a:schemeClr val="tx1"/>
                </a:solidFill>
                <a:latin typeface="+mn-lt"/>
              </a:rPr>
              <a:t> </a:t>
            </a:r>
            <a:r>
              <a:rPr lang="en-US" sz="1600" i="1" dirty="0" err="1">
                <a:solidFill>
                  <a:schemeClr val="tx1"/>
                </a:solidFill>
                <a:latin typeface="+mn-lt"/>
              </a:rPr>
              <a:t>angir</a:t>
            </a:r>
            <a:r>
              <a:rPr lang="en-US" sz="1600" i="1" dirty="0">
                <a:solidFill>
                  <a:schemeClr val="tx1"/>
                </a:solidFill>
                <a:latin typeface="+mn-lt"/>
              </a:rPr>
              <a:t> </a:t>
            </a:r>
            <a:r>
              <a:rPr lang="en-US" sz="1600" i="1" dirty="0" err="1">
                <a:solidFill>
                  <a:schemeClr val="tx1"/>
                </a:solidFill>
                <a:latin typeface="+mn-lt"/>
              </a:rPr>
              <a:t>bruk</a:t>
            </a:r>
            <a:r>
              <a:rPr lang="en-US" sz="1600" i="1" dirty="0">
                <a:solidFill>
                  <a:schemeClr val="tx1"/>
                </a:solidFill>
                <a:latin typeface="+mn-lt"/>
              </a:rPr>
              <a:t>, </a:t>
            </a:r>
            <a:r>
              <a:rPr lang="en-US" sz="1600" i="1" dirty="0" err="1">
                <a:solidFill>
                  <a:schemeClr val="tx1"/>
                </a:solidFill>
                <a:latin typeface="+mn-lt"/>
              </a:rPr>
              <a:t>vern</a:t>
            </a:r>
            <a:r>
              <a:rPr lang="en-US" sz="1600" i="1" dirty="0">
                <a:solidFill>
                  <a:schemeClr val="tx1"/>
                </a:solidFill>
                <a:latin typeface="+mn-lt"/>
              </a:rPr>
              <a:t> </a:t>
            </a:r>
            <a:r>
              <a:rPr lang="en-US" sz="1600" i="1" dirty="0" err="1">
                <a:solidFill>
                  <a:schemeClr val="tx1"/>
                </a:solidFill>
                <a:latin typeface="+mn-lt"/>
              </a:rPr>
              <a:t>og</a:t>
            </a:r>
            <a:r>
              <a:rPr lang="en-US" sz="1600" i="1" dirty="0">
                <a:solidFill>
                  <a:schemeClr val="tx1"/>
                </a:solidFill>
                <a:latin typeface="+mn-lt"/>
              </a:rPr>
              <a:t> </a:t>
            </a:r>
            <a:r>
              <a:rPr lang="en-US" sz="1600" i="1" dirty="0" err="1">
                <a:solidFill>
                  <a:schemeClr val="tx1"/>
                </a:solidFill>
                <a:latin typeface="+mn-lt"/>
              </a:rPr>
              <a:t>utforming</a:t>
            </a:r>
            <a:r>
              <a:rPr lang="en-US" sz="1600" i="1" dirty="0">
                <a:solidFill>
                  <a:schemeClr val="tx1"/>
                </a:solidFill>
                <a:latin typeface="+mn-lt"/>
              </a:rPr>
              <a:t> av </a:t>
            </a:r>
            <a:r>
              <a:rPr lang="en-US" sz="1600" i="1" dirty="0" err="1">
                <a:solidFill>
                  <a:schemeClr val="tx1"/>
                </a:solidFill>
                <a:latin typeface="+mn-lt"/>
              </a:rPr>
              <a:t>arealer</a:t>
            </a:r>
            <a:r>
              <a:rPr lang="en-US" sz="1600" i="1" dirty="0">
                <a:solidFill>
                  <a:schemeClr val="tx1"/>
                </a:solidFill>
                <a:latin typeface="+mn-lt"/>
              </a:rPr>
              <a:t> </a:t>
            </a:r>
            <a:r>
              <a:rPr lang="en-US" sz="1600" i="1" dirty="0" err="1">
                <a:solidFill>
                  <a:schemeClr val="tx1"/>
                </a:solidFill>
                <a:latin typeface="+mn-lt"/>
              </a:rPr>
              <a:t>og</a:t>
            </a:r>
            <a:r>
              <a:rPr lang="en-US" sz="1600" i="1" dirty="0">
                <a:solidFill>
                  <a:schemeClr val="tx1"/>
                </a:solidFill>
                <a:latin typeface="+mn-lt"/>
              </a:rPr>
              <a:t> </a:t>
            </a:r>
            <a:r>
              <a:rPr lang="en-US" sz="1600" i="1" dirty="0" err="1">
                <a:solidFill>
                  <a:schemeClr val="tx1"/>
                </a:solidFill>
                <a:latin typeface="+mn-lt"/>
              </a:rPr>
              <a:t>fysiske</a:t>
            </a:r>
            <a:r>
              <a:rPr lang="en-US" sz="1600" i="1" dirty="0">
                <a:solidFill>
                  <a:schemeClr val="tx1"/>
                </a:solidFill>
                <a:latin typeface="+mn-lt"/>
              </a:rPr>
              <a:t> </a:t>
            </a:r>
            <a:r>
              <a:rPr lang="en-US" sz="1600" i="1" dirty="0" err="1">
                <a:solidFill>
                  <a:schemeClr val="tx1"/>
                </a:solidFill>
                <a:latin typeface="+mn-lt"/>
              </a:rPr>
              <a:t>omgivelser</a:t>
            </a:r>
            <a:r>
              <a:rPr lang="en-US" sz="1600" i="1" dirty="0">
                <a:solidFill>
                  <a:schemeClr val="tx1"/>
                </a:solidFill>
                <a:latin typeface="+mn-lt"/>
              </a:rPr>
              <a:t>.</a:t>
            </a:r>
          </a:p>
          <a:p>
            <a:pPr indent="-228600" defTabSz="914400">
              <a:lnSpc>
                <a:spcPct val="90000"/>
              </a:lnSpc>
              <a:buFont typeface="Arial" panose="020B0604020202020204" pitchFamily="34" charset="0"/>
              <a:buChar char="•"/>
            </a:pPr>
            <a:endParaRPr lang="en-US" sz="1600" i="1" dirty="0">
              <a:solidFill>
                <a:schemeClr val="tx1"/>
              </a:solidFill>
              <a:latin typeface="+mn-lt"/>
            </a:endParaRPr>
          </a:p>
          <a:p>
            <a:pPr indent="-228600" defTabSz="914400">
              <a:lnSpc>
                <a:spcPct val="90000"/>
              </a:lnSpc>
              <a:buFont typeface="Arial" panose="020B0604020202020204" pitchFamily="34" charset="0"/>
              <a:buChar char="•"/>
            </a:pPr>
            <a:r>
              <a:rPr lang="en-US" sz="1600" b="1" dirty="0" err="1">
                <a:solidFill>
                  <a:schemeClr val="tx1"/>
                </a:solidFill>
                <a:latin typeface="+mn-lt"/>
              </a:rPr>
              <a:t>Reguleringsplan</a:t>
            </a:r>
            <a:r>
              <a:rPr lang="en-US" sz="1600" b="1" dirty="0">
                <a:solidFill>
                  <a:schemeClr val="tx1"/>
                </a:solidFill>
                <a:latin typeface="+mn-lt"/>
              </a:rPr>
              <a:t> </a:t>
            </a:r>
            <a:r>
              <a:rPr lang="en-US" sz="1600" b="1" dirty="0" err="1">
                <a:solidFill>
                  <a:schemeClr val="tx1"/>
                </a:solidFill>
                <a:latin typeface="+mn-lt"/>
              </a:rPr>
              <a:t>kan</a:t>
            </a:r>
            <a:r>
              <a:rPr lang="en-US" sz="1600" b="1" dirty="0">
                <a:solidFill>
                  <a:schemeClr val="tx1"/>
                </a:solidFill>
                <a:latin typeface="+mn-lt"/>
              </a:rPr>
              <a:t> </a:t>
            </a:r>
            <a:r>
              <a:rPr lang="en-US" sz="1600" b="1" dirty="0" err="1">
                <a:solidFill>
                  <a:schemeClr val="tx1"/>
                </a:solidFill>
                <a:latin typeface="+mn-lt"/>
              </a:rPr>
              <a:t>utarbeides</a:t>
            </a:r>
            <a:r>
              <a:rPr lang="en-US" sz="1600" b="1" dirty="0">
                <a:solidFill>
                  <a:schemeClr val="tx1"/>
                </a:solidFill>
                <a:latin typeface="+mn-lt"/>
              </a:rPr>
              <a:t> </a:t>
            </a:r>
            <a:r>
              <a:rPr lang="en-US" sz="1600" b="1" dirty="0" err="1">
                <a:solidFill>
                  <a:schemeClr val="tx1"/>
                </a:solidFill>
                <a:latin typeface="+mn-lt"/>
              </a:rPr>
              <a:t>som</a:t>
            </a:r>
            <a:r>
              <a:rPr lang="en-US" sz="1600" b="1" dirty="0">
                <a:solidFill>
                  <a:schemeClr val="tx1"/>
                </a:solidFill>
                <a:latin typeface="+mn-lt"/>
              </a:rPr>
              <a:t> </a:t>
            </a:r>
            <a:r>
              <a:rPr lang="en-US" sz="1600" b="1" dirty="0" err="1">
                <a:solidFill>
                  <a:schemeClr val="tx1"/>
                </a:solidFill>
                <a:latin typeface="+mn-lt"/>
              </a:rPr>
              <a:t>en</a:t>
            </a:r>
            <a:r>
              <a:rPr lang="en-US" sz="1600" b="1" dirty="0">
                <a:solidFill>
                  <a:schemeClr val="tx1"/>
                </a:solidFill>
                <a:latin typeface="+mn-lt"/>
              </a:rPr>
              <a:t> </a:t>
            </a:r>
            <a:r>
              <a:rPr lang="en-US" sz="1600" b="1" dirty="0" err="1">
                <a:solidFill>
                  <a:schemeClr val="tx1"/>
                </a:solidFill>
                <a:latin typeface="+mn-lt"/>
              </a:rPr>
              <a:t>områderegulering</a:t>
            </a:r>
            <a:r>
              <a:rPr lang="en-US" sz="1600" b="1" dirty="0">
                <a:solidFill>
                  <a:schemeClr val="tx1"/>
                </a:solidFill>
                <a:latin typeface="+mn-lt"/>
              </a:rPr>
              <a:t> for </a:t>
            </a:r>
            <a:r>
              <a:rPr lang="en-US" sz="1600" b="1" dirty="0" err="1">
                <a:solidFill>
                  <a:schemeClr val="tx1"/>
                </a:solidFill>
                <a:latin typeface="+mn-lt"/>
              </a:rPr>
              <a:t>flere</a:t>
            </a:r>
            <a:r>
              <a:rPr lang="en-US" sz="1600" b="1" dirty="0">
                <a:solidFill>
                  <a:schemeClr val="tx1"/>
                </a:solidFill>
                <a:latin typeface="+mn-lt"/>
              </a:rPr>
              <a:t> </a:t>
            </a:r>
            <a:r>
              <a:rPr lang="en-US" sz="1600" b="1" dirty="0" err="1">
                <a:solidFill>
                  <a:schemeClr val="tx1"/>
                </a:solidFill>
                <a:latin typeface="+mn-lt"/>
              </a:rPr>
              <a:t>eiendommer</a:t>
            </a:r>
            <a:r>
              <a:rPr lang="en-US" sz="1600" b="1" dirty="0">
                <a:solidFill>
                  <a:schemeClr val="tx1"/>
                </a:solidFill>
                <a:latin typeface="+mn-lt"/>
              </a:rPr>
              <a:t> </a:t>
            </a:r>
            <a:r>
              <a:rPr lang="en-US" sz="1600" b="1" dirty="0" err="1">
                <a:solidFill>
                  <a:schemeClr val="tx1"/>
                </a:solidFill>
                <a:latin typeface="+mn-lt"/>
              </a:rPr>
              <a:t>eller</a:t>
            </a:r>
            <a:r>
              <a:rPr lang="en-US" sz="1600" b="1" dirty="0">
                <a:solidFill>
                  <a:schemeClr val="tx1"/>
                </a:solidFill>
                <a:latin typeface="+mn-lt"/>
              </a:rPr>
              <a:t> for et </a:t>
            </a:r>
            <a:r>
              <a:rPr lang="en-US" sz="1600" b="1" dirty="0" err="1">
                <a:solidFill>
                  <a:schemeClr val="tx1"/>
                </a:solidFill>
                <a:latin typeface="+mn-lt"/>
              </a:rPr>
              <a:t>større</a:t>
            </a:r>
            <a:r>
              <a:rPr lang="en-US" sz="1600" b="1" dirty="0">
                <a:solidFill>
                  <a:schemeClr val="tx1"/>
                </a:solidFill>
                <a:latin typeface="+mn-lt"/>
              </a:rPr>
              <a:t> </a:t>
            </a:r>
            <a:r>
              <a:rPr lang="en-US" sz="1600" b="1" dirty="0" err="1">
                <a:solidFill>
                  <a:schemeClr val="tx1"/>
                </a:solidFill>
                <a:latin typeface="+mn-lt"/>
              </a:rPr>
              <a:t>område</a:t>
            </a:r>
            <a:r>
              <a:rPr lang="en-US" sz="1600" b="1" dirty="0">
                <a:solidFill>
                  <a:schemeClr val="tx1"/>
                </a:solidFill>
                <a:latin typeface="+mn-lt"/>
              </a:rPr>
              <a:t>, </a:t>
            </a:r>
            <a:r>
              <a:rPr lang="en-US" sz="1600" b="1" dirty="0" err="1">
                <a:solidFill>
                  <a:schemeClr val="tx1"/>
                </a:solidFill>
                <a:latin typeface="+mn-lt"/>
              </a:rPr>
              <a:t>eller</a:t>
            </a:r>
            <a:r>
              <a:rPr lang="en-US" sz="1600" b="1" dirty="0">
                <a:solidFill>
                  <a:schemeClr val="tx1"/>
                </a:solidFill>
                <a:latin typeface="+mn-lt"/>
              </a:rPr>
              <a:t> </a:t>
            </a:r>
            <a:r>
              <a:rPr lang="en-US" sz="1600" b="1" dirty="0" err="1">
                <a:solidFill>
                  <a:schemeClr val="tx1"/>
                </a:solidFill>
                <a:latin typeface="+mn-lt"/>
              </a:rPr>
              <a:t>som</a:t>
            </a:r>
            <a:r>
              <a:rPr lang="en-US" sz="1600" b="1" dirty="0">
                <a:solidFill>
                  <a:schemeClr val="tx1"/>
                </a:solidFill>
                <a:latin typeface="+mn-lt"/>
              </a:rPr>
              <a:t> </a:t>
            </a:r>
            <a:r>
              <a:rPr lang="en-US" sz="1600" b="1" dirty="0" err="1">
                <a:solidFill>
                  <a:schemeClr val="tx1"/>
                </a:solidFill>
                <a:latin typeface="+mn-lt"/>
              </a:rPr>
              <a:t>en</a:t>
            </a:r>
            <a:r>
              <a:rPr lang="en-US" sz="1600" b="1" dirty="0">
                <a:solidFill>
                  <a:schemeClr val="tx1"/>
                </a:solidFill>
                <a:latin typeface="+mn-lt"/>
              </a:rPr>
              <a:t> </a:t>
            </a:r>
            <a:r>
              <a:rPr lang="en-US" sz="1600" b="1" dirty="0" err="1">
                <a:solidFill>
                  <a:schemeClr val="tx1"/>
                </a:solidFill>
                <a:latin typeface="+mn-lt"/>
              </a:rPr>
              <a:t>detaljert</a:t>
            </a:r>
            <a:r>
              <a:rPr lang="en-US" sz="1600" b="1" dirty="0">
                <a:solidFill>
                  <a:schemeClr val="tx1"/>
                </a:solidFill>
                <a:latin typeface="+mn-lt"/>
              </a:rPr>
              <a:t> </a:t>
            </a:r>
            <a:r>
              <a:rPr lang="en-US" sz="1600" b="1" dirty="0" err="1">
                <a:solidFill>
                  <a:schemeClr val="tx1"/>
                </a:solidFill>
                <a:latin typeface="+mn-lt"/>
              </a:rPr>
              <a:t>reguleringsplan</a:t>
            </a:r>
            <a:r>
              <a:rPr lang="en-US" sz="1600" b="1" dirty="0">
                <a:solidFill>
                  <a:schemeClr val="tx1"/>
                </a:solidFill>
                <a:latin typeface="+mn-lt"/>
              </a:rPr>
              <a:t> for </a:t>
            </a:r>
            <a:r>
              <a:rPr lang="en-US" sz="1600" b="1" dirty="0" err="1">
                <a:solidFill>
                  <a:schemeClr val="tx1"/>
                </a:solidFill>
                <a:latin typeface="+mn-lt"/>
              </a:rPr>
              <a:t>enkelttiltak</a:t>
            </a:r>
            <a:r>
              <a:rPr lang="en-US" sz="1600" b="1" dirty="0">
                <a:solidFill>
                  <a:schemeClr val="tx1"/>
                </a:solidFill>
                <a:latin typeface="+mn-lt"/>
              </a:rPr>
              <a:t> </a:t>
            </a:r>
            <a:r>
              <a:rPr lang="en-US" sz="1600" b="1" dirty="0" err="1">
                <a:solidFill>
                  <a:schemeClr val="tx1"/>
                </a:solidFill>
                <a:latin typeface="+mn-lt"/>
              </a:rPr>
              <a:t>og</a:t>
            </a:r>
            <a:r>
              <a:rPr lang="en-US" sz="1600" b="1" dirty="0">
                <a:solidFill>
                  <a:schemeClr val="tx1"/>
                </a:solidFill>
                <a:latin typeface="+mn-lt"/>
              </a:rPr>
              <a:t> </a:t>
            </a:r>
            <a:r>
              <a:rPr lang="en-US" sz="1600" b="1" dirty="0" err="1">
                <a:solidFill>
                  <a:schemeClr val="tx1"/>
                </a:solidFill>
                <a:latin typeface="+mn-lt"/>
              </a:rPr>
              <a:t>enkelteiendommer</a:t>
            </a:r>
            <a:r>
              <a:rPr lang="en-US" sz="1600" b="1" dirty="0">
                <a:solidFill>
                  <a:schemeClr val="tx1"/>
                </a:solidFill>
                <a:latin typeface="+mn-lt"/>
              </a:rPr>
              <a:t>.</a:t>
            </a:r>
          </a:p>
        </p:txBody>
      </p:sp>
      <p:sp>
        <p:nvSpPr>
          <p:cNvPr id="8" name="Tittel 7">
            <a:extLst>
              <a:ext uri="{FF2B5EF4-FFF2-40B4-BE49-F238E27FC236}">
                <a16:creationId xmlns:a16="http://schemas.microsoft.com/office/drawing/2014/main" id="{9FF3D5EF-1C5B-481A-BB47-8E157FBFACBC}"/>
              </a:ext>
            </a:extLst>
          </p:cNvPr>
          <p:cNvSpPr>
            <a:spLocks noGrp="1"/>
          </p:cNvSpPr>
          <p:nvPr>
            <p:ph type="ctrTitle"/>
          </p:nvPr>
        </p:nvSpPr>
        <p:spPr/>
        <p:txBody>
          <a:bodyPr vert="horz" lIns="91440" tIns="45720" rIns="91440" bIns="45720" rtlCol="0" anchor="b">
            <a:normAutofit/>
          </a:bodyPr>
          <a:lstStyle/>
          <a:p>
            <a:pPr defTabSz="914400">
              <a:lnSpc>
                <a:spcPct val="90000"/>
              </a:lnSpc>
            </a:pPr>
            <a:r>
              <a:rPr lang="en-US" sz="3100">
                <a:solidFill>
                  <a:schemeClr val="tx1"/>
                </a:solidFill>
                <a:latin typeface="+mj-lt"/>
              </a:rPr>
              <a:t>Hva er en reguleringsplan? </a:t>
            </a:r>
          </a:p>
        </p:txBody>
      </p:sp>
    </p:spTree>
    <p:extLst>
      <p:ext uri="{BB962C8B-B14F-4D97-AF65-F5344CB8AC3E}">
        <p14:creationId xmlns:p14="http://schemas.microsoft.com/office/powerpoint/2010/main" val="159380284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A9EEF4F-C650-4363-A07E-F8FA0E1A3FD0}"/>
              </a:ext>
            </a:extLst>
          </p:cNvPr>
          <p:cNvSpPr>
            <a:spLocks noGrp="1"/>
          </p:cNvSpPr>
          <p:nvPr>
            <p:ph type="dt" sz="half" idx="10"/>
          </p:nvPr>
        </p:nvSpPr>
        <p:spPr>
          <a:xfrm>
            <a:off x="6927938" y="205979"/>
            <a:ext cx="590890" cy="273844"/>
          </a:xfrm>
        </p:spPr>
        <p:txBody>
          <a:bodyPr/>
          <a:lstStyle/>
          <a:p>
            <a:fld id="{CAB858F1-F473-CB49-A00A-F2FA1F137DB0}" type="datetime1">
              <a:rPr lang="en-US" smtClean="0"/>
              <a:t>6/19/2018</a:t>
            </a:fld>
            <a:endParaRPr lang="en-US" dirty="0"/>
          </a:p>
        </p:txBody>
      </p:sp>
      <p:sp>
        <p:nvSpPr>
          <p:cNvPr id="3" name="Plassholder for bunntekst 2">
            <a:extLst>
              <a:ext uri="{FF2B5EF4-FFF2-40B4-BE49-F238E27FC236}">
                <a16:creationId xmlns:a16="http://schemas.microsoft.com/office/drawing/2014/main" id="{5D2F3408-2826-45E1-BF5E-A833C8DAD805}"/>
              </a:ext>
            </a:extLst>
          </p:cNvPr>
          <p:cNvSpPr>
            <a:spLocks noGrp="1"/>
          </p:cNvSpPr>
          <p:nvPr>
            <p:ph type="ftr" sz="quarter" idx="11"/>
          </p:nvPr>
        </p:nvSpPr>
        <p:spPr>
          <a:xfrm>
            <a:off x="7474773" y="205979"/>
            <a:ext cx="1278467" cy="273844"/>
          </a:xfrm>
        </p:spPr>
        <p:txBody>
          <a:bodyPr/>
          <a:lstStyle/>
          <a:p>
            <a:r>
              <a:rPr lang="en-US"/>
              <a:t>©Nesodden kommune</a:t>
            </a:r>
            <a:endParaRPr lang="en-US" dirty="0"/>
          </a:p>
        </p:txBody>
      </p:sp>
      <p:sp>
        <p:nvSpPr>
          <p:cNvPr id="4" name="Plassholder for lysbildenummer 3">
            <a:extLst>
              <a:ext uri="{FF2B5EF4-FFF2-40B4-BE49-F238E27FC236}">
                <a16:creationId xmlns:a16="http://schemas.microsoft.com/office/drawing/2014/main" id="{333604D4-47CB-450A-9F5A-3410FED19BEB}"/>
              </a:ext>
            </a:extLst>
          </p:cNvPr>
          <p:cNvSpPr>
            <a:spLocks noGrp="1"/>
          </p:cNvSpPr>
          <p:nvPr>
            <p:ph type="sldNum" sz="quarter" idx="12"/>
          </p:nvPr>
        </p:nvSpPr>
        <p:spPr>
          <a:xfrm>
            <a:off x="8595078" y="205979"/>
            <a:ext cx="321525" cy="273844"/>
          </a:xfrm>
        </p:spPr>
        <p:txBody>
          <a:bodyPr/>
          <a:lstStyle/>
          <a:p>
            <a:fld id="{2066355A-084C-D24E-9AD2-7E4FC41EA627}" type="slidenum">
              <a:rPr lang="en-US" smtClean="0"/>
              <a:pPr/>
              <a:t>20</a:t>
            </a:fld>
            <a:endParaRPr lang="en-US" dirty="0"/>
          </a:p>
        </p:txBody>
      </p:sp>
      <p:sp>
        <p:nvSpPr>
          <p:cNvPr id="6" name="Tittel 5">
            <a:extLst>
              <a:ext uri="{FF2B5EF4-FFF2-40B4-BE49-F238E27FC236}">
                <a16:creationId xmlns:a16="http://schemas.microsoft.com/office/drawing/2014/main" id="{F67D6930-ED0D-471D-A42E-FE85CCB19412}"/>
              </a:ext>
            </a:extLst>
          </p:cNvPr>
          <p:cNvSpPr>
            <a:spLocks noGrp="1"/>
          </p:cNvSpPr>
          <p:nvPr>
            <p:ph type="ctrTitle"/>
          </p:nvPr>
        </p:nvSpPr>
        <p:spPr/>
        <p:txBody>
          <a:bodyPr/>
          <a:lstStyle/>
          <a:p>
            <a:endParaRPr lang="nb-NO"/>
          </a:p>
        </p:txBody>
      </p:sp>
      <p:pic>
        <p:nvPicPr>
          <p:cNvPr id="7" name="Plassholder for innhold 6">
            <a:extLst>
              <a:ext uri="{FF2B5EF4-FFF2-40B4-BE49-F238E27FC236}">
                <a16:creationId xmlns:a16="http://schemas.microsoft.com/office/drawing/2014/main" id="{355A84BD-4130-492A-AC16-E64B721FEE4F}"/>
              </a:ext>
            </a:extLst>
          </p:cNvPr>
          <p:cNvPicPr>
            <a:picLocks noGrp="1" noChangeAspect="1"/>
          </p:cNvPicPr>
          <p:nvPr>
            <p:ph idx="1"/>
          </p:nvPr>
        </p:nvPicPr>
        <p:blipFill>
          <a:blip r:embed="rId3"/>
          <a:stretch>
            <a:fillRect/>
          </a:stretch>
        </p:blipFill>
        <p:spPr>
          <a:xfrm>
            <a:off x="-36280" y="0"/>
            <a:ext cx="9180280" cy="3569395"/>
          </a:xfrm>
          <a:prstGeom prst="rect">
            <a:avLst/>
          </a:prstGeom>
        </p:spPr>
      </p:pic>
    </p:spTree>
    <p:extLst>
      <p:ext uri="{BB962C8B-B14F-4D97-AF65-F5344CB8AC3E}">
        <p14:creationId xmlns:p14="http://schemas.microsoft.com/office/powerpoint/2010/main" val="158594937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kart, tekst&#10;&#10;Beskrivelse som er generert med svært høy visshet">
            <a:extLst>
              <a:ext uri="{FF2B5EF4-FFF2-40B4-BE49-F238E27FC236}">
                <a16:creationId xmlns:a16="http://schemas.microsoft.com/office/drawing/2014/main" id="{3919F18E-4EEA-4D08-99DB-0CED82018C2D}"/>
              </a:ext>
            </a:extLst>
          </p:cNvPr>
          <p:cNvPicPr>
            <a:picLocks noGrp="1" noChangeAspect="1"/>
          </p:cNvPicPr>
          <p:nvPr>
            <p:ph type="pic" idx="10"/>
          </p:nvPr>
        </p:nvPicPr>
        <p:blipFill rotWithShape="1">
          <a:blip r:embed="rId2"/>
          <a:srcRect t="2807" b="20401"/>
          <a:stretch/>
        </p:blipFill>
        <p:spPr>
          <a:xfrm>
            <a:off x="20" y="10"/>
            <a:ext cx="9143980" cy="5143490"/>
          </a:xfrm>
          <a:prstGeom prst="rect">
            <a:avLst/>
          </a:prstGeom>
        </p:spPr>
      </p:pic>
      <p:sp>
        <p:nvSpPr>
          <p:cNvPr id="2" name="Tittel 1">
            <a:extLst>
              <a:ext uri="{FF2B5EF4-FFF2-40B4-BE49-F238E27FC236}">
                <a16:creationId xmlns:a16="http://schemas.microsoft.com/office/drawing/2014/main" id="{985DC14B-A00A-471F-B646-C5CDFA63BE1F}"/>
              </a:ext>
            </a:extLst>
          </p:cNvPr>
          <p:cNvSpPr>
            <a:spLocks noGrp="1"/>
          </p:cNvSpPr>
          <p:nvPr>
            <p:ph type="ctrTitle"/>
          </p:nvPr>
        </p:nvSpPr>
        <p:spPr>
          <a:xfrm>
            <a:off x="6016515" y="2423948"/>
            <a:ext cx="2889031" cy="1375542"/>
          </a:xfrm>
        </p:spPr>
        <p:txBody>
          <a:bodyPr vert="horz" lIns="91440" tIns="45720" rIns="91440" bIns="45720" rtlCol="0" anchor="b">
            <a:normAutofit/>
          </a:bodyPr>
          <a:lstStyle/>
          <a:p>
            <a:pPr algn="ctr" defTabSz="914400">
              <a:lnSpc>
                <a:spcPct val="90000"/>
              </a:lnSpc>
            </a:pPr>
            <a:r>
              <a:rPr lang="en-US" sz="3000">
                <a:solidFill>
                  <a:schemeClr val="tx1"/>
                </a:solidFill>
                <a:latin typeface="+mj-lt"/>
              </a:rPr>
              <a:t>Normalprofil</a:t>
            </a:r>
            <a:endParaRPr lang="en-US" sz="3000" dirty="0">
              <a:solidFill>
                <a:schemeClr val="tx1"/>
              </a:solidFill>
              <a:latin typeface="+mj-lt"/>
            </a:endParaRPr>
          </a:p>
        </p:txBody>
      </p:sp>
      <p:sp>
        <p:nvSpPr>
          <p:cNvPr id="7" name="Plassholder for lysbildenummer 6">
            <a:extLst>
              <a:ext uri="{FF2B5EF4-FFF2-40B4-BE49-F238E27FC236}">
                <a16:creationId xmlns:a16="http://schemas.microsoft.com/office/drawing/2014/main" id="{000646BD-8591-4EE7-8041-CF270B815D58}"/>
              </a:ext>
            </a:extLst>
          </p:cNvPr>
          <p:cNvSpPr>
            <a:spLocks noGrp="1"/>
          </p:cNvSpPr>
          <p:nvPr>
            <p:ph type="sldNum" sz="quarter" idx="13"/>
          </p:nvPr>
        </p:nvSpPr>
        <p:spPr>
          <a:xfrm>
            <a:off x="7323870" y="1980707"/>
            <a:ext cx="274320" cy="273844"/>
          </a:xfrm>
          <a:prstGeom prst="ellipse">
            <a:avLst/>
          </a:prstGeom>
          <a:solidFill>
            <a:schemeClr val="bg1">
              <a:alpha val="30000"/>
            </a:schemeClr>
          </a:solidFill>
          <a:ln>
            <a:solidFill>
              <a:schemeClr val="tx1">
                <a:lumMod val="75000"/>
                <a:lumOff val="25000"/>
              </a:schemeClr>
            </a:solidFill>
          </a:ln>
        </p:spPr>
        <p:txBody>
          <a:bodyPr vert="horz" lIns="91440" tIns="45720" rIns="91440" bIns="45720" rtlCol="0" anchor="ctr">
            <a:normAutofit fontScale="62500" lnSpcReduction="20000"/>
          </a:bodyPr>
          <a:lstStyle/>
          <a:p>
            <a:pPr algn="ctr" defTabSz="914400">
              <a:lnSpc>
                <a:spcPct val="90000"/>
              </a:lnSpc>
              <a:spcAft>
                <a:spcPts val="600"/>
              </a:spcAft>
              <a:defRPr/>
            </a:pPr>
            <a:fld id="{2066355A-084C-D24E-9AD2-7E4FC41EA627}" type="slidenum">
              <a:rPr lang="en-US" sz="700" smtClean="0">
                <a:solidFill>
                  <a:schemeClr val="tx1"/>
                </a:solidFill>
                <a:latin typeface="Calibri" panose="020F0502020204030204"/>
              </a:rPr>
              <a:pPr algn="ctr" defTabSz="914400">
                <a:lnSpc>
                  <a:spcPct val="90000"/>
                </a:lnSpc>
                <a:spcAft>
                  <a:spcPts val="600"/>
                </a:spcAft>
                <a:defRPr/>
              </a:pPr>
              <a:t>21</a:t>
            </a:fld>
            <a:endParaRPr lang="en-US" sz="700">
              <a:solidFill>
                <a:schemeClr val="tx1"/>
              </a:solidFill>
              <a:latin typeface="Calibri" panose="020F0502020204030204"/>
            </a:endParaRPr>
          </a:p>
        </p:txBody>
      </p:sp>
      <p:sp>
        <p:nvSpPr>
          <p:cNvPr id="5" name="Plassholder for dato 4">
            <a:extLst>
              <a:ext uri="{FF2B5EF4-FFF2-40B4-BE49-F238E27FC236}">
                <a16:creationId xmlns:a16="http://schemas.microsoft.com/office/drawing/2014/main" id="{8F5D63EB-6BBC-4771-A6A1-D83E46D2EB07}"/>
              </a:ext>
            </a:extLst>
          </p:cNvPr>
          <p:cNvSpPr>
            <a:spLocks noGrp="1"/>
          </p:cNvSpPr>
          <p:nvPr>
            <p:ph type="dt" sz="half" idx="11"/>
          </p:nvPr>
        </p:nvSpPr>
        <p:spPr>
          <a:xfrm>
            <a:off x="6499334" y="4874419"/>
            <a:ext cx="1923393" cy="206019"/>
          </a:xfrm>
        </p:spPr>
        <p:txBody>
          <a:bodyPr vert="horz" lIns="91440" tIns="45720" rIns="91440" bIns="45720" rtlCol="0" anchor="ctr">
            <a:normAutofit/>
          </a:bodyPr>
          <a:lstStyle/>
          <a:p>
            <a:pPr algn="ctr" defTabSz="914400">
              <a:lnSpc>
                <a:spcPct val="90000"/>
              </a:lnSpc>
              <a:spcAft>
                <a:spcPts val="600"/>
              </a:spcAft>
              <a:defRPr/>
            </a:pPr>
            <a:fld id="{3071F6F1-4824-2641-95E9-548726216DF5}" type="datetime1">
              <a:rPr lang="en-US" smtClean="0">
                <a:solidFill>
                  <a:schemeClr val="tx1"/>
                </a:solidFill>
                <a:latin typeface="Calibri" panose="020F0502020204030204"/>
              </a:rPr>
              <a:pPr algn="ctr" defTabSz="914400">
                <a:lnSpc>
                  <a:spcPct val="90000"/>
                </a:lnSpc>
                <a:spcAft>
                  <a:spcPts val="600"/>
                </a:spcAft>
                <a:defRPr/>
              </a:pPr>
              <a:t>6/19/2018</a:t>
            </a:fld>
            <a:endParaRPr lang="en-US">
              <a:solidFill>
                <a:schemeClr val="tx1"/>
              </a:solidFill>
              <a:latin typeface="Calibri" panose="020F0502020204030204"/>
            </a:endParaRPr>
          </a:p>
        </p:txBody>
      </p:sp>
      <p:sp>
        <p:nvSpPr>
          <p:cNvPr id="6" name="Plassholder for bunntekst 5">
            <a:extLst>
              <a:ext uri="{FF2B5EF4-FFF2-40B4-BE49-F238E27FC236}">
                <a16:creationId xmlns:a16="http://schemas.microsoft.com/office/drawing/2014/main" id="{29B9F72A-F033-485D-B1D4-FCA5897B7EDA}"/>
              </a:ext>
            </a:extLst>
          </p:cNvPr>
          <p:cNvSpPr>
            <a:spLocks noGrp="1"/>
          </p:cNvSpPr>
          <p:nvPr>
            <p:ph type="ftr" sz="quarter" idx="12"/>
          </p:nvPr>
        </p:nvSpPr>
        <p:spPr>
          <a:xfrm>
            <a:off x="6310148" y="4602936"/>
            <a:ext cx="2301765" cy="271482"/>
          </a:xfrm>
        </p:spPr>
        <p:txBody>
          <a:bodyPr vert="horz" lIns="91440" tIns="45720" rIns="91440" bIns="45720" rtlCol="0" anchor="ctr">
            <a:normAutofit/>
          </a:bodyPr>
          <a:lstStyle/>
          <a:p>
            <a:pPr algn="ctr" defTabSz="914400">
              <a:spcAft>
                <a:spcPts val="600"/>
              </a:spcAft>
              <a:defRPr/>
            </a:pPr>
            <a:r>
              <a:rPr lang="en-US" kern="1200">
                <a:solidFill>
                  <a:schemeClr val="tx1"/>
                </a:solidFill>
                <a:latin typeface="Calibri" panose="020F0502020204030204"/>
                <a:ea typeface="+mn-ea"/>
                <a:cs typeface="+mn-cs"/>
              </a:rPr>
              <a:t>©Nesodden kommune</a:t>
            </a:r>
          </a:p>
        </p:txBody>
      </p:sp>
    </p:spTree>
    <p:extLst>
      <p:ext uri="{BB962C8B-B14F-4D97-AF65-F5344CB8AC3E}">
        <p14:creationId xmlns:p14="http://schemas.microsoft.com/office/powerpoint/2010/main" val="310121741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3E4CA99-DF45-4DD3-8C51-FBC5AA24FEC0}"/>
              </a:ext>
            </a:extLst>
          </p:cNvPr>
          <p:cNvSpPr>
            <a:spLocks noGrp="1"/>
          </p:cNvSpPr>
          <p:nvPr>
            <p:ph type="dt" sz="half" idx="10"/>
          </p:nvPr>
        </p:nvSpPr>
        <p:spPr/>
        <p:txBody>
          <a:bodyPr/>
          <a:lstStyle/>
          <a:p>
            <a:fld id="{CAB858F1-F473-CB49-A00A-F2FA1F137DB0}" type="datetime1">
              <a:rPr lang="en-US" smtClean="0"/>
              <a:t>6/19/2018</a:t>
            </a:fld>
            <a:endParaRPr lang="en-US" dirty="0"/>
          </a:p>
        </p:txBody>
      </p:sp>
      <p:sp>
        <p:nvSpPr>
          <p:cNvPr id="3" name="Plassholder for bunntekst 2">
            <a:extLst>
              <a:ext uri="{FF2B5EF4-FFF2-40B4-BE49-F238E27FC236}">
                <a16:creationId xmlns:a16="http://schemas.microsoft.com/office/drawing/2014/main" id="{223670A6-0829-40F6-AAAE-100D95C5B4E2}"/>
              </a:ext>
            </a:extLst>
          </p:cNvPr>
          <p:cNvSpPr>
            <a:spLocks noGrp="1"/>
          </p:cNvSpPr>
          <p:nvPr>
            <p:ph type="ftr" sz="quarter" idx="11"/>
          </p:nvPr>
        </p:nvSpPr>
        <p:spPr/>
        <p:txBody>
          <a:bodyPr/>
          <a:lstStyle/>
          <a:p>
            <a:r>
              <a:rPr lang="en-US"/>
              <a:t>©Nesodden kommune</a:t>
            </a:r>
            <a:endParaRPr lang="en-US" dirty="0"/>
          </a:p>
        </p:txBody>
      </p:sp>
      <p:sp>
        <p:nvSpPr>
          <p:cNvPr id="4" name="Plassholder for lysbildenummer 3">
            <a:extLst>
              <a:ext uri="{FF2B5EF4-FFF2-40B4-BE49-F238E27FC236}">
                <a16:creationId xmlns:a16="http://schemas.microsoft.com/office/drawing/2014/main" id="{A2F7132A-7C04-4EC4-A3D6-B4AAA1881771}"/>
              </a:ext>
            </a:extLst>
          </p:cNvPr>
          <p:cNvSpPr>
            <a:spLocks noGrp="1"/>
          </p:cNvSpPr>
          <p:nvPr>
            <p:ph type="sldNum" sz="quarter" idx="12"/>
          </p:nvPr>
        </p:nvSpPr>
        <p:spPr/>
        <p:txBody>
          <a:bodyPr/>
          <a:lstStyle/>
          <a:p>
            <a:fld id="{2066355A-084C-D24E-9AD2-7E4FC41EA627}" type="slidenum">
              <a:rPr lang="en-US" smtClean="0"/>
              <a:pPr/>
              <a:t>22</a:t>
            </a:fld>
            <a:endParaRPr lang="en-US" dirty="0"/>
          </a:p>
        </p:txBody>
      </p:sp>
      <p:sp>
        <p:nvSpPr>
          <p:cNvPr id="6" name="Tittel 5">
            <a:extLst>
              <a:ext uri="{FF2B5EF4-FFF2-40B4-BE49-F238E27FC236}">
                <a16:creationId xmlns:a16="http://schemas.microsoft.com/office/drawing/2014/main" id="{D82BCA09-EA17-4369-8504-802E084555A9}"/>
              </a:ext>
            </a:extLst>
          </p:cNvPr>
          <p:cNvSpPr>
            <a:spLocks noGrp="1"/>
          </p:cNvSpPr>
          <p:nvPr>
            <p:ph type="ctrTitle"/>
          </p:nvPr>
        </p:nvSpPr>
        <p:spPr>
          <a:xfrm>
            <a:off x="509304" y="277586"/>
            <a:ext cx="7772400" cy="1076080"/>
          </a:xfrm>
        </p:spPr>
        <p:txBody>
          <a:bodyPr/>
          <a:lstStyle/>
          <a:p>
            <a:r>
              <a:rPr lang="nb-NO" sz="3200" dirty="0"/>
              <a:t>Gang- og sykkelvei</a:t>
            </a:r>
            <a:br>
              <a:rPr lang="nb-NO" sz="3200" dirty="0"/>
            </a:br>
            <a:r>
              <a:rPr lang="nb-NO" sz="3200" dirty="0" err="1"/>
              <a:t>Holenveien-Bleksli</a:t>
            </a:r>
            <a:endParaRPr lang="nb-NO" sz="3200" dirty="0"/>
          </a:p>
        </p:txBody>
      </p:sp>
      <p:pic>
        <p:nvPicPr>
          <p:cNvPr id="7" name="Plassholder for innhold 6">
            <a:extLst>
              <a:ext uri="{FF2B5EF4-FFF2-40B4-BE49-F238E27FC236}">
                <a16:creationId xmlns:a16="http://schemas.microsoft.com/office/drawing/2014/main" id="{43BC4214-15CF-4774-A674-FA0F1B3D278A}"/>
              </a:ext>
            </a:extLst>
          </p:cNvPr>
          <p:cNvPicPr>
            <a:picLocks noGrp="1" noChangeAspect="1"/>
          </p:cNvPicPr>
          <p:nvPr>
            <p:ph idx="1"/>
          </p:nvPr>
        </p:nvPicPr>
        <p:blipFill>
          <a:blip r:embed="rId3"/>
          <a:stretch>
            <a:fillRect/>
          </a:stretch>
        </p:blipFill>
        <p:spPr>
          <a:xfrm>
            <a:off x="457200" y="1817958"/>
            <a:ext cx="7824788" cy="2580734"/>
          </a:xfrm>
          <a:prstGeom prst="rect">
            <a:avLst/>
          </a:prstGeom>
        </p:spPr>
      </p:pic>
    </p:spTree>
    <p:extLst>
      <p:ext uri="{BB962C8B-B14F-4D97-AF65-F5344CB8AC3E}">
        <p14:creationId xmlns:p14="http://schemas.microsoft.com/office/powerpoint/2010/main" val="217645582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6838950" y="205979"/>
            <a:ext cx="679878" cy="273844"/>
          </a:xfrm>
        </p:spPr>
        <p:txBody>
          <a:bodyPr/>
          <a:lstStyle/>
          <a:p>
            <a:fld id="{DE901329-95C0-EE45-80E1-BAC0CC213B80}" type="datetime1">
              <a:rPr lang="en-US" smtClean="0"/>
              <a:t>6/19/2018</a:t>
            </a:fld>
            <a:endParaRPr lang="en-US" dirty="0"/>
          </a:p>
        </p:txBody>
      </p:sp>
      <p:sp>
        <p:nvSpPr>
          <p:cNvPr id="5" name="Plassholder for bunntekst 4"/>
          <p:cNvSpPr>
            <a:spLocks noGrp="1"/>
          </p:cNvSpPr>
          <p:nvPr>
            <p:ph type="ftr" sz="quarter" idx="11"/>
          </p:nvPr>
        </p:nvSpPr>
        <p:spPr/>
        <p:txBody>
          <a:bodyPr/>
          <a:lstStyle/>
          <a:p>
            <a:r>
              <a:rPr lang="en-US" dirty="0"/>
              <a:t>©Nesodden kommune</a:t>
            </a:r>
          </a:p>
        </p:txBody>
      </p:sp>
      <p:sp>
        <p:nvSpPr>
          <p:cNvPr id="6" name="Plassholder for lysbildenummer 5"/>
          <p:cNvSpPr>
            <a:spLocks noGrp="1"/>
          </p:cNvSpPr>
          <p:nvPr>
            <p:ph type="sldNum" sz="quarter" idx="12"/>
          </p:nvPr>
        </p:nvSpPr>
        <p:spPr/>
        <p:txBody>
          <a:bodyPr/>
          <a:lstStyle/>
          <a:p>
            <a:fld id="{2066355A-084C-D24E-9AD2-7E4FC41EA627}" type="slidenum">
              <a:rPr lang="en-US" smtClean="0"/>
              <a:pPr/>
              <a:t>23</a:t>
            </a:fld>
            <a:endParaRPr lang="en-US" dirty="0"/>
          </a:p>
        </p:txBody>
      </p:sp>
      <p:sp>
        <p:nvSpPr>
          <p:cNvPr id="7" name="Rektangel 6"/>
          <p:cNvSpPr/>
          <p:nvPr/>
        </p:nvSpPr>
        <p:spPr>
          <a:xfrm>
            <a:off x="5886450" y="205979"/>
            <a:ext cx="952500" cy="273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0" name="Tittel 1"/>
          <p:cNvSpPr>
            <a:spLocks noGrp="1"/>
          </p:cNvSpPr>
          <p:nvPr>
            <p:ph type="ctrTitle"/>
          </p:nvPr>
        </p:nvSpPr>
        <p:spPr>
          <a:xfrm>
            <a:off x="509304" y="787900"/>
            <a:ext cx="7772400" cy="565766"/>
          </a:xfrm>
        </p:spPr>
        <p:txBody>
          <a:bodyPr/>
          <a:lstStyle/>
          <a:p>
            <a:pPr algn="ctr"/>
            <a:r>
              <a:rPr lang="nb-NO" sz="3200" dirty="0"/>
              <a:t>Ta kontakt</a:t>
            </a:r>
          </a:p>
        </p:txBody>
      </p:sp>
      <p:sp>
        <p:nvSpPr>
          <p:cNvPr id="9" name="Undertittel 2"/>
          <p:cNvSpPr txBox="1">
            <a:spLocks/>
          </p:cNvSpPr>
          <p:nvPr/>
        </p:nvSpPr>
        <p:spPr>
          <a:xfrm>
            <a:off x="4571998" y="1770997"/>
            <a:ext cx="4625341" cy="3006743"/>
          </a:xfrm>
          <a:prstGeom prst="rect">
            <a:avLst/>
          </a:prstGeom>
        </p:spPr>
        <p:txBody>
          <a:bodyPr vert="horz" lIns="91440" tIns="0" rIns="91440" bIns="0" numCol="1" spcCol="180000" rtlCol="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400" b="0" i="0" kern="1200" baseline="0">
                <a:solidFill>
                  <a:srgbClr val="303E48"/>
                </a:solidFill>
                <a:latin typeface=""/>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1800" b="1" dirty="0"/>
              <a:t>Prosjektleder</a:t>
            </a:r>
          </a:p>
          <a:p>
            <a:r>
              <a:rPr lang="nb-NO" sz="1800" dirty="0"/>
              <a:t>Helga Trømborg:</a:t>
            </a:r>
          </a:p>
          <a:p>
            <a:r>
              <a:rPr lang="nb-NO" sz="1800" dirty="0">
                <a:hlinkClick r:id="rId3"/>
              </a:rPr>
              <a:t>Helga.tromborg@nesodden.kommune.no</a:t>
            </a:r>
            <a:endParaRPr lang="nb-NO" sz="1800" dirty="0"/>
          </a:p>
          <a:p>
            <a:r>
              <a:rPr lang="nb-NO" sz="1800" dirty="0"/>
              <a:t> </a:t>
            </a:r>
          </a:p>
          <a:p>
            <a:r>
              <a:rPr lang="nb-NO" sz="1800" b="1" dirty="0"/>
              <a:t>Saksbehandler</a:t>
            </a:r>
          </a:p>
          <a:p>
            <a:r>
              <a:rPr lang="nb-NO" sz="1800" dirty="0"/>
              <a:t>Mari Berntsen:</a:t>
            </a:r>
          </a:p>
          <a:p>
            <a:r>
              <a:rPr lang="nb-NO" sz="1800" dirty="0" err="1">
                <a:hlinkClick r:id="rId4"/>
              </a:rPr>
              <a:t>Mari.Berntsen@Nesodden.Kommune.No</a:t>
            </a:r>
            <a:endParaRPr lang="nb-NO" sz="1800" dirty="0"/>
          </a:p>
          <a:p>
            <a:endParaRPr lang="nb-NO" dirty="0"/>
          </a:p>
          <a:p>
            <a:endParaRPr lang="nb-NO" sz="1800" dirty="0"/>
          </a:p>
          <a:p>
            <a:endParaRPr lang="nb-NO" dirty="0"/>
          </a:p>
          <a:p>
            <a:pPr marL="285750" indent="-285750">
              <a:buFont typeface="Arial" pitchFamily="34" charset="0"/>
              <a:buChar char="•"/>
            </a:pPr>
            <a:endParaRPr lang="nb-NO" dirty="0"/>
          </a:p>
          <a:p>
            <a:endParaRPr lang="nb-NO" i="1" dirty="0"/>
          </a:p>
          <a:p>
            <a:endParaRPr lang="nb-NO" dirty="0"/>
          </a:p>
          <a:p>
            <a:pPr marL="285750" indent="-285750">
              <a:buFont typeface="Arial" pitchFamily="34" charset="0"/>
              <a:buChar char="•"/>
            </a:pPr>
            <a:endParaRPr lang="nb-NO" dirty="0"/>
          </a:p>
          <a:p>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p:txBody>
      </p:sp>
      <p:pic>
        <p:nvPicPr>
          <p:cNvPr id="2050" name="Picture 2" descr="Kontakt Norner 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70" y="1770997"/>
            <a:ext cx="4203065" cy="280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4344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C71DC56-6159-4B7D-A4EC-6AC366C5A68B}"/>
              </a:ext>
            </a:extLst>
          </p:cNvPr>
          <p:cNvSpPr>
            <a:spLocks noGrp="1"/>
          </p:cNvSpPr>
          <p:nvPr>
            <p:ph type="dt" sz="half" idx="10"/>
          </p:nvPr>
        </p:nvSpPr>
        <p:spPr/>
        <p:txBody>
          <a:bodyPr/>
          <a:lstStyle/>
          <a:p>
            <a:fld id="{CAB858F1-F473-CB49-A00A-F2FA1F137DB0}" type="datetime1">
              <a:rPr lang="en-US" smtClean="0"/>
              <a:t>6/19/2018</a:t>
            </a:fld>
            <a:endParaRPr lang="en-US" dirty="0"/>
          </a:p>
        </p:txBody>
      </p:sp>
      <p:sp>
        <p:nvSpPr>
          <p:cNvPr id="3" name="Plassholder for bunntekst 2">
            <a:extLst>
              <a:ext uri="{FF2B5EF4-FFF2-40B4-BE49-F238E27FC236}">
                <a16:creationId xmlns:a16="http://schemas.microsoft.com/office/drawing/2014/main" id="{E0EEA0D1-B346-41BF-BA06-7CDF8B1F5375}"/>
              </a:ext>
            </a:extLst>
          </p:cNvPr>
          <p:cNvSpPr>
            <a:spLocks noGrp="1"/>
          </p:cNvSpPr>
          <p:nvPr>
            <p:ph type="ftr" sz="quarter" idx="11"/>
          </p:nvPr>
        </p:nvSpPr>
        <p:spPr/>
        <p:txBody>
          <a:bodyPr/>
          <a:lstStyle/>
          <a:p>
            <a:r>
              <a:rPr lang="en-US"/>
              <a:t>©Nesodden kommune</a:t>
            </a:r>
            <a:endParaRPr lang="en-US" dirty="0"/>
          </a:p>
        </p:txBody>
      </p:sp>
      <p:sp>
        <p:nvSpPr>
          <p:cNvPr id="4" name="Plassholder for lysbildenummer 3">
            <a:extLst>
              <a:ext uri="{FF2B5EF4-FFF2-40B4-BE49-F238E27FC236}">
                <a16:creationId xmlns:a16="http://schemas.microsoft.com/office/drawing/2014/main" id="{BEE899C2-05C8-41B0-AE7E-225B9E3F55FE}"/>
              </a:ext>
            </a:extLst>
          </p:cNvPr>
          <p:cNvSpPr>
            <a:spLocks noGrp="1"/>
          </p:cNvSpPr>
          <p:nvPr>
            <p:ph type="sldNum" sz="quarter" idx="12"/>
          </p:nvPr>
        </p:nvSpPr>
        <p:spPr/>
        <p:txBody>
          <a:bodyPr/>
          <a:lstStyle/>
          <a:p>
            <a:fld id="{2066355A-084C-D24E-9AD2-7E4FC41EA627}" type="slidenum">
              <a:rPr lang="en-US" smtClean="0"/>
              <a:pPr/>
              <a:t>3</a:t>
            </a:fld>
            <a:endParaRPr lang="en-US" dirty="0"/>
          </a:p>
        </p:txBody>
      </p:sp>
      <p:sp>
        <p:nvSpPr>
          <p:cNvPr id="5" name="Plassholder for innhold 4">
            <a:extLst>
              <a:ext uri="{FF2B5EF4-FFF2-40B4-BE49-F238E27FC236}">
                <a16:creationId xmlns:a16="http://schemas.microsoft.com/office/drawing/2014/main" id="{990FEB65-9066-4AD3-8BC8-ABCCB2A53C59}"/>
              </a:ext>
            </a:extLst>
          </p:cNvPr>
          <p:cNvSpPr>
            <a:spLocks noGrp="1"/>
          </p:cNvSpPr>
          <p:nvPr>
            <p:ph idx="1"/>
          </p:nvPr>
        </p:nvSpPr>
        <p:spPr/>
        <p:txBody>
          <a:bodyPr/>
          <a:lstStyle/>
          <a:p>
            <a:r>
              <a:rPr lang="nb-NO" dirty="0">
                <a:latin typeface=""/>
              </a:rPr>
              <a:t>Områdeplaner utarbeides der det er behov for mer detaljerte avklaringer enn det kommuneplanen legger opp til.</a:t>
            </a:r>
          </a:p>
          <a:p>
            <a:endParaRPr lang="nb-NO" dirty="0">
              <a:latin typeface=""/>
            </a:endParaRPr>
          </a:p>
          <a:p>
            <a:r>
              <a:rPr lang="nb-NO" dirty="0">
                <a:latin typeface=""/>
              </a:rPr>
              <a:t>Områdeplan avklarer hovedstrukturene innenfor et område før delområdene detaljplanlegges gjennom detaljregulering eller rammesøknad.</a:t>
            </a:r>
          </a:p>
          <a:p>
            <a:endParaRPr lang="nb-NO" dirty="0"/>
          </a:p>
        </p:txBody>
      </p:sp>
      <p:sp>
        <p:nvSpPr>
          <p:cNvPr id="6" name="Tittel 5">
            <a:extLst>
              <a:ext uri="{FF2B5EF4-FFF2-40B4-BE49-F238E27FC236}">
                <a16:creationId xmlns:a16="http://schemas.microsoft.com/office/drawing/2014/main" id="{992F72A6-264E-46A8-9878-8455BE43AC8E}"/>
              </a:ext>
            </a:extLst>
          </p:cNvPr>
          <p:cNvSpPr>
            <a:spLocks noGrp="1"/>
          </p:cNvSpPr>
          <p:nvPr>
            <p:ph type="ctrTitle"/>
          </p:nvPr>
        </p:nvSpPr>
        <p:spPr/>
        <p:txBody>
          <a:bodyPr/>
          <a:lstStyle/>
          <a:p>
            <a:r>
              <a:rPr lang="nb-NO" dirty="0"/>
              <a:t>Hva er en områdeplan?</a:t>
            </a:r>
          </a:p>
        </p:txBody>
      </p:sp>
    </p:spTree>
    <p:extLst>
      <p:ext uri="{BB962C8B-B14F-4D97-AF65-F5344CB8AC3E}">
        <p14:creationId xmlns:p14="http://schemas.microsoft.com/office/powerpoint/2010/main" val="35553739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6838950" y="205979"/>
            <a:ext cx="679878" cy="273844"/>
          </a:xfrm>
        </p:spPr>
        <p:txBody>
          <a:bodyPr/>
          <a:lstStyle/>
          <a:p>
            <a:fld id="{DE901329-95C0-EE45-80E1-BAC0CC213B80}" type="datetime1">
              <a:rPr lang="en-US" smtClean="0"/>
              <a:t>6/19/2018</a:t>
            </a:fld>
            <a:endParaRPr lang="en-US" dirty="0"/>
          </a:p>
        </p:txBody>
      </p:sp>
      <p:sp>
        <p:nvSpPr>
          <p:cNvPr id="5" name="Plassholder for bunntekst 4"/>
          <p:cNvSpPr>
            <a:spLocks noGrp="1"/>
          </p:cNvSpPr>
          <p:nvPr>
            <p:ph type="ftr" sz="quarter" idx="11"/>
          </p:nvPr>
        </p:nvSpPr>
        <p:spPr/>
        <p:txBody>
          <a:bodyPr/>
          <a:lstStyle/>
          <a:p>
            <a:r>
              <a:rPr lang="en-US" dirty="0"/>
              <a:t>©Nesodden kommune</a:t>
            </a:r>
          </a:p>
        </p:txBody>
      </p:sp>
      <p:sp>
        <p:nvSpPr>
          <p:cNvPr id="6" name="Plassholder for lysbildenummer 5"/>
          <p:cNvSpPr>
            <a:spLocks noGrp="1"/>
          </p:cNvSpPr>
          <p:nvPr>
            <p:ph type="sldNum" sz="quarter" idx="12"/>
          </p:nvPr>
        </p:nvSpPr>
        <p:spPr/>
        <p:txBody>
          <a:bodyPr/>
          <a:lstStyle/>
          <a:p>
            <a:fld id="{2066355A-084C-D24E-9AD2-7E4FC41EA627}" type="slidenum">
              <a:rPr lang="en-US" smtClean="0"/>
              <a:pPr/>
              <a:t>4</a:t>
            </a:fld>
            <a:endParaRPr lang="en-US" dirty="0"/>
          </a:p>
        </p:txBody>
      </p:sp>
      <p:sp>
        <p:nvSpPr>
          <p:cNvPr id="7" name="Rektangel 6"/>
          <p:cNvSpPr/>
          <p:nvPr/>
        </p:nvSpPr>
        <p:spPr>
          <a:xfrm>
            <a:off x="5886450" y="205979"/>
            <a:ext cx="952500" cy="273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0" name="Tittel 1"/>
          <p:cNvSpPr>
            <a:spLocks noGrp="1"/>
          </p:cNvSpPr>
          <p:nvPr>
            <p:ph type="ctrTitle"/>
          </p:nvPr>
        </p:nvSpPr>
        <p:spPr>
          <a:xfrm>
            <a:off x="509304" y="787900"/>
            <a:ext cx="7772400" cy="565766"/>
          </a:xfrm>
        </p:spPr>
        <p:txBody>
          <a:bodyPr/>
          <a:lstStyle/>
          <a:p>
            <a:pPr algn="ctr"/>
            <a:r>
              <a:rPr lang="nb-NO" sz="3200" dirty="0"/>
              <a:t>Planprosess</a:t>
            </a:r>
          </a:p>
        </p:txBody>
      </p:sp>
      <p:sp>
        <p:nvSpPr>
          <p:cNvPr id="11" name="Undertittel 2"/>
          <p:cNvSpPr>
            <a:spLocks noGrp="1"/>
          </p:cNvSpPr>
          <p:nvPr>
            <p:ph type="subTitle" idx="1"/>
          </p:nvPr>
        </p:nvSpPr>
        <p:spPr>
          <a:xfrm>
            <a:off x="424635" y="1618597"/>
            <a:ext cx="7772400" cy="3006743"/>
          </a:xfrm>
        </p:spPr>
        <p:txBody>
          <a:bodyPr numCol="1">
            <a:normAutofit/>
          </a:bodyPr>
          <a:lstStyle/>
          <a:p>
            <a:pPr marL="285750" indent="-285750">
              <a:buFont typeface="Arial" pitchFamily="34" charset="0"/>
              <a:buChar char="•"/>
            </a:pPr>
            <a:endParaRPr lang="nb-NO" dirty="0">
              <a:solidFill>
                <a:srgbClr val="00B0F0"/>
              </a:solidFill>
            </a:endParaRPr>
          </a:p>
          <a:p>
            <a:endParaRPr lang="nb-NO" i="1" dirty="0"/>
          </a:p>
          <a:p>
            <a:endParaRPr lang="nb-NO" dirty="0"/>
          </a:p>
          <a:p>
            <a:pPr marL="285750" indent="-285750">
              <a:buFont typeface="Arial" pitchFamily="34" charset="0"/>
              <a:buChar char="•"/>
            </a:pPr>
            <a:endParaRPr lang="nb-NO" dirty="0"/>
          </a:p>
          <a:p>
            <a:endParaRPr lang="nb-NO" i="1" dirty="0"/>
          </a:p>
          <a:p>
            <a:endParaRPr lang="nb-NO" dirty="0"/>
          </a:p>
          <a:p>
            <a:pPr marL="285750" indent="-285750">
              <a:buFont typeface="Arial" pitchFamily="34" charset="0"/>
              <a:buChar char="•"/>
            </a:pPr>
            <a:endParaRPr lang="nb-NO" dirty="0"/>
          </a:p>
          <a:p>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10" y="1715737"/>
            <a:ext cx="7696994" cy="2399063"/>
          </a:xfrm>
          <a:prstGeom prst="rect">
            <a:avLst/>
          </a:prstGeom>
        </p:spPr>
      </p:pic>
    </p:spTree>
    <p:extLst>
      <p:ext uri="{BB962C8B-B14F-4D97-AF65-F5344CB8AC3E}">
        <p14:creationId xmlns:p14="http://schemas.microsoft.com/office/powerpoint/2010/main" val="816952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6838950" y="205979"/>
            <a:ext cx="679878" cy="273844"/>
          </a:xfrm>
        </p:spPr>
        <p:txBody>
          <a:bodyPr/>
          <a:lstStyle/>
          <a:p>
            <a:fld id="{DE901329-95C0-EE45-80E1-BAC0CC213B80}" type="datetime1">
              <a:rPr lang="en-US" smtClean="0"/>
              <a:t>6/19/2018</a:t>
            </a:fld>
            <a:endParaRPr lang="en-US" dirty="0"/>
          </a:p>
        </p:txBody>
      </p:sp>
      <p:sp>
        <p:nvSpPr>
          <p:cNvPr id="5" name="Plassholder for bunntekst 4"/>
          <p:cNvSpPr>
            <a:spLocks noGrp="1"/>
          </p:cNvSpPr>
          <p:nvPr>
            <p:ph type="ftr" sz="quarter" idx="11"/>
          </p:nvPr>
        </p:nvSpPr>
        <p:spPr/>
        <p:txBody>
          <a:bodyPr/>
          <a:lstStyle/>
          <a:p>
            <a:r>
              <a:rPr lang="en-US" dirty="0"/>
              <a:t>©Nesodden kommune</a:t>
            </a:r>
          </a:p>
        </p:txBody>
      </p:sp>
      <p:sp>
        <p:nvSpPr>
          <p:cNvPr id="6" name="Plassholder for lysbildenummer 5"/>
          <p:cNvSpPr>
            <a:spLocks noGrp="1"/>
          </p:cNvSpPr>
          <p:nvPr>
            <p:ph type="sldNum" sz="quarter" idx="12"/>
          </p:nvPr>
        </p:nvSpPr>
        <p:spPr/>
        <p:txBody>
          <a:bodyPr/>
          <a:lstStyle/>
          <a:p>
            <a:fld id="{2066355A-084C-D24E-9AD2-7E4FC41EA627}" type="slidenum">
              <a:rPr lang="en-US" smtClean="0"/>
              <a:pPr/>
              <a:t>5</a:t>
            </a:fld>
            <a:endParaRPr lang="en-US" dirty="0"/>
          </a:p>
        </p:txBody>
      </p:sp>
      <p:sp>
        <p:nvSpPr>
          <p:cNvPr id="7" name="Rektangel 6"/>
          <p:cNvSpPr/>
          <p:nvPr/>
        </p:nvSpPr>
        <p:spPr>
          <a:xfrm>
            <a:off x="5886450" y="205979"/>
            <a:ext cx="952500" cy="273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0" name="Tittel 1"/>
          <p:cNvSpPr>
            <a:spLocks noGrp="1"/>
          </p:cNvSpPr>
          <p:nvPr>
            <p:ph type="ctrTitle"/>
          </p:nvPr>
        </p:nvSpPr>
        <p:spPr>
          <a:xfrm>
            <a:off x="509304" y="787900"/>
            <a:ext cx="7772400" cy="565766"/>
          </a:xfrm>
        </p:spPr>
        <p:txBody>
          <a:bodyPr/>
          <a:lstStyle/>
          <a:p>
            <a:pPr algn="ctr"/>
            <a:r>
              <a:rPr lang="nb-NO" sz="3200" dirty="0"/>
              <a:t>Planprosess m. frister</a:t>
            </a:r>
          </a:p>
        </p:txBody>
      </p:sp>
      <p:sp>
        <p:nvSpPr>
          <p:cNvPr id="11" name="Undertittel 2"/>
          <p:cNvSpPr>
            <a:spLocks noGrp="1"/>
          </p:cNvSpPr>
          <p:nvPr>
            <p:ph type="subTitle" idx="1"/>
          </p:nvPr>
        </p:nvSpPr>
        <p:spPr>
          <a:xfrm>
            <a:off x="424635" y="1618597"/>
            <a:ext cx="7772400" cy="3006743"/>
          </a:xfrm>
        </p:spPr>
        <p:txBody>
          <a:bodyPr numCol="1">
            <a:normAutofit/>
          </a:bodyPr>
          <a:lstStyle/>
          <a:p>
            <a:pPr marL="285750" indent="-285750">
              <a:buFont typeface="Arial" pitchFamily="34" charset="0"/>
              <a:buChar char="•"/>
            </a:pPr>
            <a:endParaRPr lang="nb-NO" dirty="0">
              <a:solidFill>
                <a:srgbClr val="00B0F0"/>
              </a:solidFill>
            </a:endParaRPr>
          </a:p>
          <a:p>
            <a:endParaRPr lang="nb-NO" i="1" dirty="0"/>
          </a:p>
          <a:p>
            <a:endParaRPr lang="nb-NO" dirty="0"/>
          </a:p>
          <a:p>
            <a:pPr marL="285750" indent="-285750">
              <a:buFont typeface="Arial" pitchFamily="34" charset="0"/>
              <a:buChar char="•"/>
            </a:pPr>
            <a:endParaRPr lang="nb-NO" dirty="0"/>
          </a:p>
          <a:p>
            <a:endParaRPr lang="nb-NO" i="1" dirty="0"/>
          </a:p>
          <a:p>
            <a:endParaRPr lang="nb-NO" dirty="0"/>
          </a:p>
          <a:p>
            <a:pPr marL="285750" indent="-285750">
              <a:buFont typeface="Arial" pitchFamily="34" charset="0"/>
              <a:buChar char="•"/>
            </a:pPr>
            <a:endParaRPr lang="nb-NO" dirty="0"/>
          </a:p>
          <a:p>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5468"/>
            <a:ext cx="9144000" cy="2175524"/>
          </a:xfrm>
          <a:prstGeom prst="rect">
            <a:avLst/>
          </a:prstGeom>
        </p:spPr>
      </p:pic>
    </p:spTree>
    <p:extLst>
      <p:ext uri="{BB962C8B-B14F-4D97-AF65-F5344CB8AC3E}">
        <p14:creationId xmlns:p14="http://schemas.microsoft.com/office/powerpoint/2010/main" val="11834814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6838950" y="205979"/>
            <a:ext cx="679878" cy="273844"/>
          </a:xfrm>
        </p:spPr>
        <p:txBody>
          <a:bodyPr/>
          <a:lstStyle/>
          <a:p>
            <a:fld id="{DE901329-95C0-EE45-80E1-BAC0CC213B80}" type="datetime1">
              <a:rPr lang="en-US" smtClean="0"/>
              <a:t>6/19/2018</a:t>
            </a:fld>
            <a:endParaRPr lang="en-US" dirty="0"/>
          </a:p>
        </p:txBody>
      </p:sp>
      <p:sp>
        <p:nvSpPr>
          <p:cNvPr id="5" name="Plassholder for bunntekst 4"/>
          <p:cNvSpPr>
            <a:spLocks noGrp="1"/>
          </p:cNvSpPr>
          <p:nvPr>
            <p:ph type="ftr" sz="quarter" idx="11"/>
          </p:nvPr>
        </p:nvSpPr>
        <p:spPr/>
        <p:txBody>
          <a:bodyPr/>
          <a:lstStyle/>
          <a:p>
            <a:r>
              <a:rPr lang="en-US" dirty="0"/>
              <a:t>©Nesodden kommune</a:t>
            </a:r>
          </a:p>
        </p:txBody>
      </p:sp>
      <p:sp>
        <p:nvSpPr>
          <p:cNvPr id="6" name="Plassholder for lysbildenummer 5"/>
          <p:cNvSpPr>
            <a:spLocks noGrp="1"/>
          </p:cNvSpPr>
          <p:nvPr>
            <p:ph type="sldNum" sz="quarter" idx="12"/>
          </p:nvPr>
        </p:nvSpPr>
        <p:spPr/>
        <p:txBody>
          <a:bodyPr/>
          <a:lstStyle/>
          <a:p>
            <a:fld id="{2066355A-084C-D24E-9AD2-7E4FC41EA627}" type="slidenum">
              <a:rPr lang="en-US" smtClean="0"/>
              <a:pPr/>
              <a:t>6</a:t>
            </a:fld>
            <a:endParaRPr lang="en-US" dirty="0"/>
          </a:p>
        </p:txBody>
      </p:sp>
      <p:sp>
        <p:nvSpPr>
          <p:cNvPr id="7" name="Rektangel 6"/>
          <p:cNvSpPr/>
          <p:nvPr/>
        </p:nvSpPr>
        <p:spPr>
          <a:xfrm>
            <a:off x="5886450" y="205979"/>
            <a:ext cx="952500" cy="273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0" name="Tittel 1"/>
          <p:cNvSpPr>
            <a:spLocks noGrp="1"/>
          </p:cNvSpPr>
          <p:nvPr>
            <p:ph type="ctrTitle"/>
          </p:nvPr>
        </p:nvSpPr>
        <p:spPr>
          <a:xfrm>
            <a:off x="509304" y="787900"/>
            <a:ext cx="7772400" cy="565766"/>
          </a:xfrm>
        </p:spPr>
        <p:txBody>
          <a:bodyPr/>
          <a:lstStyle/>
          <a:p>
            <a:pPr algn="ctr"/>
            <a:r>
              <a:rPr lang="nb-NO" sz="3200" dirty="0"/>
              <a:t>Om medvirkning i planleggingen</a:t>
            </a:r>
          </a:p>
        </p:txBody>
      </p:sp>
      <p:sp>
        <p:nvSpPr>
          <p:cNvPr id="11" name="Undertittel 2"/>
          <p:cNvSpPr>
            <a:spLocks noGrp="1"/>
          </p:cNvSpPr>
          <p:nvPr>
            <p:ph type="subTitle" idx="1"/>
          </p:nvPr>
        </p:nvSpPr>
        <p:spPr>
          <a:xfrm>
            <a:off x="424635" y="1618597"/>
            <a:ext cx="7772400" cy="3006743"/>
          </a:xfrm>
        </p:spPr>
        <p:txBody>
          <a:bodyPr numCol="1">
            <a:normAutofit/>
          </a:bodyPr>
          <a:lstStyle/>
          <a:p>
            <a:pPr marL="285750" indent="-285750">
              <a:buFont typeface="Arial" pitchFamily="34" charset="0"/>
              <a:buChar char="•"/>
            </a:pPr>
            <a:endParaRPr lang="nb-NO" dirty="0">
              <a:solidFill>
                <a:srgbClr val="00B0F0"/>
              </a:solidFill>
            </a:endParaRPr>
          </a:p>
          <a:p>
            <a:endParaRPr lang="nb-NO" i="1" dirty="0"/>
          </a:p>
          <a:p>
            <a:endParaRPr lang="nb-NO" dirty="0"/>
          </a:p>
          <a:p>
            <a:pPr marL="285750" indent="-285750">
              <a:buFont typeface="Arial" pitchFamily="34" charset="0"/>
              <a:buChar char="•"/>
            </a:pPr>
            <a:endParaRPr lang="nb-NO" dirty="0"/>
          </a:p>
          <a:p>
            <a:endParaRPr lang="nb-NO" i="1" dirty="0"/>
          </a:p>
          <a:p>
            <a:endParaRPr lang="nb-NO" dirty="0"/>
          </a:p>
          <a:p>
            <a:pPr marL="285750" indent="-285750">
              <a:buFont typeface="Arial" pitchFamily="34" charset="0"/>
              <a:buChar char="•"/>
            </a:pPr>
            <a:endParaRPr lang="nb-NO" dirty="0"/>
          </a:p>
          <a:p>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p:txBody>
      </p:sp>
      <p:sp>
        <p:nvSpPr>
          <p:cNvPr id="9" name="Undertittel 2"/>
          <p:cNvSpPr txBox="1">
            <a:spLocks/>
          </p:cNvSpPr>
          <p:nvPr/>
        </p:nvSpPr>
        <p:spPr>
          <a:xfrm>
            <a:off x="577035" y="1770997"/>
            <a:ext cx="7772400" cy="3006743"/>
          </a:xfrm>
          <a:prstGeom prst="rect">
            <a:avLst/>
          </a:prstGeom>
        </p:spPr>
        <p:txBody>
          <a:bodyPr vert="horz" lIns="91440" tIns="0" rIns="91440" bIns="0" numCol="1" spcCol="180000" rtlCol="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400" b="0" i="0" kern="1200" baseline="0">
                <a:solidFill>
                  <a:srgbClr val="303E48"/>
                </a:solidFill>
                <a:latin typeface=""/>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1800" dirty="0">
                <a:latin typeface="Roboto" panose="02000000000000000000" pitchFamily="2" charset="0"/>
                <a:ea typeface="Roboto" panose="02000000000000000000" pitchFamily="2" charset="0"/>
              </a:rPr>
              <a:t>Kommunen skal gjennom hele planarbeidet sørge for åpen, bred og tilgjengelig medvirkning i lokalsamfunnet og dialog med organiserte og uorganiserte interesser. Kommunen skal legge til rette for størst mulig offentlighet og reell medvirkning i planprosessene.</a:t>
            </a:r>
          </a:p>
          <a:p>
            <a:endParaRPr lang="nb-NO" sz="1800" b="1" dirty="0">
              <a:solidFill>
                <a:srgbClr val="00B0F0"/>
              </a:solidFill>
              <a:latin typeface="Roboto" panose="02000000000000000000" pitchFamily="2" charset="0"/>
              <a:ea typeface="Roboto" panose="02000000000000000000" pitchFamily="2" charset="0"/>
            </a:endParaRPr>
          </a:p>
          <a:p>
            <a:r>
              <a:rPr lang="nb-NO" sz="1800" b="1" dirty="0">
                <a:latin typeface="Roboto" panose="02000000000000000000" pitchFamily="2" charset="0"/>
                <a:ea typeface="Roboto" panose="02000000000000000000" pitchFamily="2" charset="0"/>
              </a:rPr>
              <a:t>I planprosessen for Områdeplan </a:t>
            </a:r>
            <a:r>
              <a:rPr lang="nb-NO" sz="1800" b="1" dirty="0" err="1">
                <a:latin typeface="Roboto" panose="02000000000000000000" pitchFamily="2" charset="0"/>
                <a:ea typeface="Roboto" panose="02000000000000000000" pitchFamily="2" charset="0"/>
              </a:rPr>
              <a:t>Ellingstad</a:t>
            </a:r>
            <a:r>
              <a:rPr lang="nb-NO" sz="1800" b="1" dirty="0">
                <a:latin typeface="Roboto" panose="02000000000000000000" pitchFamily="2" charset="0"/>
                <a:ea typeface="Roboto" panose="02000000000000000000" pitchFamily="2" charset="0"/>
              </a:rPr>
              <a:t> skal kommunen legge til rette for:</a:t>
            </a:r>
          </a:p>
          <a:p>
            <a:pPr marL="742950" lvl="1" indent="-285750" algn="l">
              <a:buFont typeface="Arial" panose="020B0604020202020204" pitchFamily="34" charset="0"/>
              <a:buChar char="•"/>
            </a:pPr>
            <a:r>
              <a:rPr lang="nb-NO" sz="1600" b="1" dirty="0">
                <a:solidFill>
                  <a:srgbClr val="303E48"/>
                </a:solidFill>
                <a:latin typeface="Roboto" panose="02000000000000000000" pitchFamily="2" charset="0"/>
                <a:ea typeface="Roboto" panose="02000000000000000000" pitchFamily="2" charset="0"/>
              </a:rPr>
              <a:t>Infomøter i høringsperioden</a:t>
            </a:r>
          </a:p>
          <a:p>
            <a:pPr marL="742950" lvl="1" indent="-285750" algn="l">
              <a:buFont typeface="Arial" panose="020B0604020202020204" pitchFamily="34" charset="0"/>
              <a:buChar char="•"/>
            </a:pPr>
            <a:r>
              <a:rPr lang="nb-NO" sz="1600" b="1" dirty="0">
                <a:solidFill>
                  <a:srgbClr val="303E48"/>
                </a:solidFill>
                <a:latin typeface="Roboto" panose="02000000000000000000" pitchFamily="2" charset="0"/>
                <a:ea typeface="Roboto" panose="02000000000000000000" pitchFamily="2" charset="0"/>
              </a:rPr>
              <a:t>Kunngjøring med brev av det politiske vedtak</a:t>
            </a:r>
          </a:p>
          <a:p>
            <a:pPr marL="742950" lvl="1" indent="-285750" algn="l">
              <a:buFont typeface="Arial" panose="020B0604020202020204" pitchFamily="34" charset="0"/>
              <a:buChar char="•"/>
            </a:pPr>
            <a:r>
              <a:rPr lang="nb-NO" sz="1600" b="1" dirty="0">
                <a:solidFill>
                  <a:srgbClr val="303E48"/>
                </a:solidFill>
                <a:latin typeface="Roboto" panose="02000000000000000000" pitchFamily="2" charset="0"/>
                <a:ea typeface="Roboto" panose="02000000000000000000" pitchFamily="2" charset="0"/>
              </a:rPr>
              <a:t>Oppdaterte nettsider med link til alle saksdokumentene </a:t>
            </a:r>
          </a:p>
          <a:p>
            <a:endParaRPr lang="nb-NO" i="1" dirty="0"/>
          </a:p>
          <a:p>
            <a:endParaRPr lang="nb-NO" dirty="0"/>
          </a:p>
          <a:p>
            <a:pPr marL="285750" indent="-285750">
              <a:buFont typeface="Arial" pitchFamily="34" charset="0"/>
              <a:buChar char="•"/>
            </a:pPr>
            <a:endParaRPr lang="nb-NO" dirty="0"/>
          </a:p>
          <a:p>
            <a:endParaRPr lang="nb-NO" i="1" dirty="0"/>
          </a:p>
          <a:p>
            <a:endParaRPr lang="nb-NO" dirty="0"/>
          </a:p>
          <a:p>
            <a:pPr marL="285750" indent="-285750">
              <a:buFont typeface="Arial" pitchFamily="34" charset="0"/>
              <a:buChar char="•"/>
            </a:pPr>
            <a:endParaRPr lang="nb-NO" dirty="0"/>
          </a:p>
          <a:p>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p:txBody>
      </p:sp>
    </p:spTree>
    <p:extLst>
      <p:ext uri="{BB962C8B-B14F-4D97-AF65-F5344CB8AC3E}">
        <p14:creationId xmlns:p14="http://schemas.microsoft.com/office/powerpoint/2010/main" val="38551908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6838950" y="205979"/>
            <a:ext cx="679878" cy="273844"/>
          </a:xfrm>
        </p:spPr>
        <p:txBody>
          <a:bodyPr/>
          <a:lstStyle/>
          <a:p>
            <a:fld id="{DE901329-95C0-EE45-80E1-BAC0CC213B80}" type="datetime1">
              <a:rPr lang="en-US" smtClean="0"/>
              <a:t>6/19/2018</a:t>
            </a:fld>
            <a:endParaRPr lang="en-US" dirty="0"/>
          </a:p>
        </p:txBody>
      </p:sp>
      <p:sp>
        <p:nvSpPr>
          <p:cNvPr id="5" name="Plassholder for bunntekst 4"/>
          <p:cNvSpPr>
            <a:spLocks noGrp="1"/>
          </p:cNvSpPr>
          <p:nvPr>
            <p:ph type="ftr" sz="quarter" idx="11"/>
          </p:nvPr>
        </p:nvSpPr>
        <p:spPr/>
        <p:txBody>
          <a:bodyPr/>
          <a:lstStyle/>
          <a:p>
            <a:r>
              <a:rPr lang="en-US" dirty="0"/>
              <a:t>©Nesodden kommune</a:t>
            </a:r>
          </a:p>
        </p:txBody>
      </p:sp>
      <p:sp>
        <p:nvSpPr>
          <p:cNvPr id="6" name="Plassholder for lysbildenummer 5"/>
          <p:cNvSpPr>
            <a:spLocks noGrp="1"/>
          </p:cNvSpPr>
          <p:nvPr>
            <p:ph type="sldNum" sz="quarter" idx="12"/>
          </p:nvPr>
        </p:nvSpPr>
        <p:spPr/>
        <p:txBody>
          <a:bodyPr/>
          <a:lstStyle/>
          <a:p>
            <a:fld id="{2066355A-084C-D24E-9AD2-7E4FC41EA627}" type="slidenum">
              <a:rPr lang="en-US" smtClean="0"/>
              <a:pPr/>
              <a:t>7</a:t>
            </a:fld>
            <a:endParaRPr lang="en-US" dirty="0"/>
          </a:p>
        </p:txBody>
      </p:sp>
      <p:sp>
        <p:nvSpPr>
          <p:cNvPr id="7" name="Rektangel 6"/>
          <p:cNvSpPr/>
          <p:nvPr/>
        </p:nvSpPr>
        <p:spPr>
          <a:xfrm>
            <a:off x="5886450" y="205979"/>
            <a:ext cx="952500" cy="273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0" name="Tittel 1"/>
          <p:cNvSpPr>
            <a:spLocks noGrp="1"/>
          </p:cNvSpPr>
          <p:nvPr>
            <p:ph type="ctrTitle"/>
          </p:nvPr>
        </p:nvSpPr>
        <p:spPr>
          <a:xfrm>
            <a:off x="509304" y="787900"/>
            <a:ext cx="7772400" cy="565766"/>
          </a:xfrm>
        </p:spPr>
        <p:txBody>
          <a:bodyPr/>
          <a:lstStyle/>
          <a:p>
            <a:pPr algn="ctr"/>
            <a:r>
              <a:rPr lang="nb-NO" sz="3200" dirty="0"/>
              <a:t>Si </a:t>
            </a:r>
            <a:r>
              <a:rPr lang="nb-NO" sz="3200"/>
              <a:t>din mening</a:t>
            </a:r>
            <a:endParaRPr lang="nb-NO" sz="3200" dirty="0"/>
          </a:p>
        </p:txBody>
      </p:sp>
      <p:sp>
        <p:nvSpPr>
          <p:cNvPr id="11" name="Undertittel 2"/>
          <p:cNvSpPr>
            <a:spLocks noGrp="1"/>
          </p:cNvSpPr>
          <p:nvPr>
            <p:ph type="subTitle" idx="1"/>
          </p:nvPr>
        </p:nvSpPr>
        <p:spPr>
          <a:xfrm>
            <a:off x="424635" y="1618597"/>
            <a:ext cx="7772400" cy="3006743"/>
          </a:xfrm>
        </p:spPr>
        <p:txBody>
          <a:bodyPr numCol="1">
            <a:normAutofit/>
          </a:bodyPr>
          <a:lstStyle/>
          <a:p>
            <a:pPr marL="285750" indent="-285750">
              <a:buFont typeface="Arial" pitchFamily="34" charset="0"/>
              <a:buChar char="•"/>
            </a:pPr>
            <a:endParaRPr lang="nb-NO" dirty="0">
              <a:solidFill>
                <a:srgbClr val="00B0F0"/>
              </a:solidFill>
            </a:endParaRPr>
          </a:p>
          <a:p>
            <a:endParaRPr lang="nb-NO" i="1" dirty="0"/>
          </a:p>
          <a:p>
            <a:endParaRPr lang="nb-NO" dirty="0"/>
          </a:p>
          <a:p>
            <a:pPr marL="285750" indent="-285750">
              <a:buFont typeface="Arial" pitchFamily="34" charset="0"/>
              <a:buChar char="•"/>
            </a:pPr>
            <a:endParaRPr lang="nb-NO" dirty="0"/>
          </a:p>
          <a:p>
            <a:endParaRPr lang="nb-NO" i="1" dirty="0"/>
          </a:p>
          <a:p>
            <a:endParaRPr lang="nb-NO" dirty="0"/>
          </a:p>
          <a:p>
            <a:pPr marL="285750" indent="-285750">
              <a:buFont typeface="Arial" pitchFamily="34" charset="0"/>
              <a:buChar char="•"/>
            </a:pPr>
            <a:endParaRPr lang="nb-NO" dirty="0"/>
          </a:p>
          <a:p>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p:txBody>
      </p:sp>
      <p:sp>
        <p:nvSpPr>
          <p:cNvPr id="9" name="Undertittel 2"/>
          <p:cNvSpPr txBox="1">
            <a:spLocks/>
          </p:cNvSpPr>
          <p:nvPr/>
        </p:nvSpPr>
        <p:spPr>
          <a:xfrm>
            <a:off x="577035" y="1770997"/>
            <a:ext cx="7772400" cy="3006743"/>
          </a:xfrm>
          <a:prstGeom prst="rect">
            <a:avLst/>
          </a:prstGeom>
        </p:spPr>
        <p:txBody>
          <a:bodyPr vert="horz" lIns="91440" tIns="0" rIns="91440" bIns="0" numCol="1" spcCol="180000" rtlCol="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400" b="0" i="0" kern="1200" baseline="0">
                <a:solidFill>
                  <a:srgbClr val="303E48"/>
                </a:solidFill>
                <a:latin typeface=""/>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1800" dirty="0"/>
              <a:t>Det tar normalt ett til to år fra en grunneier/utbygger starter med planlegging av et område til en plan er endelig vedtatt av kommunestyret. Områdereguleringsplaner har en lengere løp siden planområdet er større og det er flere berørte partner. </a:t>
            </a:r>
          </a:p>
          <a:p>
            <a:endParaRPr lang="nb-NO" sz="1800" dirty="0"/>
          </a:p>
          <a:p>
            <a:r>
              <a:rPr lang="nb-NO" sz="1800" dirty="0"/>
              <a:t>I løpet av denne tiden kan alle og enhver komme med innspill til planen, innenfor gitte tidspunkt: </a:t>
            </a:r>
          </a:p>
          <a:p>
            <a:pPr marL="742950" lvl="1" indent="-285750" algn="l">
              <a:buFont typeface="Arial" panose="020B0604020202020204" pitchFamily="34" charset="0"/>
              <a:buChar char="•"/>
            </a:pPr>
            <a:r>
              <a:rPr lang="nb-NO" sz="1600" b="1" dirty="0">
                <a:solidFill>
                  <a:srgbClr val="303E48"/>
                </a:solidFill>
                <a:latin typeface="Roboto" panose="02000000000000000000" pitchFamily="2" charset="0"/>
                <a:ea typeface="Roboto" panose="02000000000000000000" pitchFamily="2" charset="0"/>
              </a:rPr>
              <a:t>Oppstart av plan</a:t>
            </a:r>
          </a:p>
          <a:p>
            <a:pPr marL="742950" lvl="1" indent="-285750" algn="l">
              <a:buFont typeface="Arial" panose="020B0604020202020204" pitchFamily="34" charset="0"/>
              <a:buChar char="•"/>
            </a:pPr>
            <a:r>
              <a:rPr lang="nb-NO" sz="1600" b="1" dirty="0">
                <a:solidFill>
                  <a:srgbClr val="303E48"/>
                </a:solidFill>
                <a:latin typeface="Roboto" panose="02000000000000000000" pitchFamily="2" charset="0"/>
                <a:ea typeface="Roboto" panose="02000000000000000000" pitchFamily="2" charset="0"/>
              </a:rPr>
              <a:t>Offentlig ettersyn av 1.gangsbehandling og 2.gangsbehandling</a:t>
            </a:r>
          </a:p>
          <a:p>
            <a:pPr marL="742950" lvl="1" indent="-285750" algn="l">
              <a:buFont typeface="Arial" panose="020B0604020202020204" pitchFamily="34" charset="0"/>
              <a:buChar char="•"/>
            </a:pPr>
            <a:r>
              <a:rPr lang="nb-NO" sz="1600" b="1" dirty="0">
                <a:solidFill>
                  <a:srgbClr val="303E48"/>
                </a:solidFill>
                <a:latin typeface="Roboto" panose="02000000000000000000" pitchFamily="2" charset="0"/>
                <a:ea typeface="Roboto" panose="02000000000000000000" pitchFamily="2" charset="0"/>
              </a:rPr>
              <a:t>Vedtatt plan</a:t>
            </a:r>
          </a:p>
          <a:p>
            <a:endParaRPr lang="nb-NO" i="1" dirty="0"/>
          </a:p>
          <a:p>
            <a:endParaRPr lang="nb-NO" dirty="0"/>
          </a:p>
          <a:p>
            <a:pPr marL="285750" indent="-285750">
              <a:buFont typeface="Arial" pitchFamily="34" charset="0"/>
              <a:buChar char="•"/>
            </a:pPr>
            <a:endParaRPr lang="nb-NO" dirty="0"/>
          </a:p>
          <a:p>
            <a:endParaRPr lang="nb-NO" i="1" dirty="0"/>
          </a:p>
          <a:p>
            <a:endParaRPr lang="nb-NO" dirty="0"/>
          </a:p>
          <a:p>
            <a:pPr marL="285750" indent="-285750">
              <a:buFont typeface="Arial" pitchFamily="34" charset="0"/>
              <a:buChar char="•"/>
            </a:pPr>
            <a:endParaRPr lang="nb-NO" dirty="0"/>
          </a:p>
          <a:p>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a:p>
            <a:pPr marL="285750" indent="-285750">
              <a:buFont typeface="Arial" pitchFamily="34" charset="0"/>
              <a:buChar char="•"/>
            </a:pPr>
            <a:endParaRPr lang="nb-NO" dirty="0"/>
          </a:p>
        </p:txBody>
      </p:sp>
    </p:spTree>
    <p:extLst>
      <p:ext uri="{BB962C8B-B14F-4D97-AF65-F5344CB8AC3E}">
        <p14:creationId xmlns:p14="http://schemas.microsoft.com/office/powerpoint/2010/main" val="331835262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lassholder for bilde 8" descr="Et bilde som inneholder person, tre, mat, utendørs&#10;&#10;Beskrivelse som er generert med svært høy visshet">
            <a:extLst>
              <a:ext uri="{FF2B5EF4-FFF2-40B4-BE49-F238E27FC236}">
                <a16:creationId xmlns:a16="http://schemas.microsoft.com/office/drawing/2014/main" id="{C2732725-4809-4FC6-8309-5A5DE2C507E1}"/>
              </a:ext>
            </a:extLst>
          </p:cNvPr>
          <p:cNvPicPr>
            <a:picLocks noGrp="1" noChangeAspect="1"/>
          </p:cNvPicPr>
          <p:nvPr>
            <p:ph type="pic" idx="10"/>
          </p:nvPr>
        </p:nvPicPr>
        <p:blipFill rotWithShape="1">
          <a:blip r:embed="rId2"/>
          <a:srcRect l="22269" r="1" b="1"/>
          <a:stretch/>
        </p:blipFill>
        <p:spPr>
          <a:xfrm>
            <a:off x="453893" y="0"/>
            <a:ext cx="4535473" cy="4128168"/>
          </a:xfrm>
          <a:prstGeom prst="rect">
            <a:avLst/>
          </a:prstGeom>
        </p:spPr>
      </p:pic>
      <p:sp>
        <p:nvSpPr>
          <p:cNvPr id="2" name="Tittel 1">
            <a:extLst>
              <a:ext uri="{FF2B5EF4-FFF2-40B4-BE49-F238E27FC236}">
                <a16:creationId xmlns:a16="http://schemas.microsoft.com/office/drawing/2014/main" id="{D3C40BE0-020B-4475-ADC4-1FDECCF7F391}"/>
              </a:ext>
            </a:extLst>
          </p:cNvPr>
          <p:cNvSpPr>
            <a:spLocks noGrp="1"/>
          </p:cNvSpPr>
          <p:nvPr>
            <p:ph type="ctrTitle"/>
          </p:nvPr>
        </p:nvSpPr>
        <p:spPr>
          <a:xfrm>
            <a:off x="5218103" y="480060"/>
            <a:ext cx="3445835" cy="910256"/>
          </a:xfrm>
          <a:noFill/>
        </p:spPr>
        <p:txBody>
          <a:bodyPr vert="horz" lIns="91440" tIns="45720" rIns="91440" bIns="45720" rtlCol="0" anchor="b">
            <a:noAutofit/>
          </a:bodyPr>
          <a:lstStyle/>
          <a:p>
            <a:pPr defTabSz="914400">
              <a:lnSpc>
                <a:spcPct val="90000"/>
              </a:lnSpc>
            </a:pPr>
            <a:r>
              <a:rPr lang="en-US" sz="2400" dirty="0" err="1">
                <a:solidFill>
                  <a:schemeClr val="tx1"/>
                </a:solidFill>
                <a:latin typeface="+mj-lt"/>
              </a:rPr>
              <a:t>Hovedplan</a:t>
            </a:r>
            <a:r>
              <a:rPr lang="en-US" sz="2400" dirty="0">
                <a:solidFill>
                  <a:schemeClr val="tx1"/>
                </a:solidFill>
                <a:latin typeface="+mj-lt"/>
              </a:rPr>
              <a:t> for </a:t>
            </a:r>
            <a:r>
              <a:rPr lang="en-US" sz="2400" dirty="0" err="1">
                <a:solidFill>
                  <a:schemeClr val="tx1"/>
                </a:solidFill>
                <a:latin typeface="+mj-lt"/>
              </a:rPr>
              <a:t>drikkevann</a:t>
            </a:r>
            <a:r>
              <a:rPr lang="en-US" sz="2400" dirty="0">
                <a:solidFill>
                  <a:schemeClr val="tx1"/>
                </a:solidFill>
                <a:latin typeface="+mj-lt"/>
              </a:rPr>
              <a:t> </a:t>
            </a:r>
            <a:r>
              <a:rPr lang="en-US" sz="2400" dirty="0" err="1">
                <a:solidFill>
                  <a:schemeClr val="tx1"/>
                </a:solidFill>
                <a:latin typeface="+mj-lt"/>
              </a:rPr>
              <a:t>og</a:t>
            </a:r>
            <a:r>
              <a:rPr lang="en-US" sz="2400" dirty="0">
                <a:solidFill>
                  <a:schemeClr val="tx1"/>
                </a:solidFill>
                <a:latin typeface="+mj-lt"/>
              </a:rPr>
              <a:t> </a:t>
            </a:r>
            <a:r>
              <a:rPr lang="en-US" sz="2400" dirty="0" err="1">
                <a:solidFill>
                  <a:schemeClr val="tx1"/>
                </a:solidFill>
                <a:latin typeface="+mj-lt"/>
              </a:rPr>
              <a:t>vannmiljø</a:t>
            </a:r>
            <a:endParaRPr lang="en-US" sz="2400" dirty="0">
              <a:solidFill>
                <a:schemeClr val="tx1"/>
              </a:solidFill>
              <a:latin typeface="+mj-lt"/>
            </a:endParaRPr>
          </a:p>
        </p:txBody>
      </p:sp>
      <p:sp>
        <p:nvSpPr>
          <p:cNvPr id="3" name="Undertittel 2">
            <a:extLst>
              <a:ext uri="{FF2B5EF4-FFF2-40B4-BE49-F238E27FC236}">
                <a16:creationId xmlns:a16="http://schemas.microsoft.com/office/drawing/2014/main" id="{8E367C98-9BC5-448F-AAA3-466748526A41}"/>
              </a:ext>
            </a:extLst>
          </p:cNvPr>
          <p:cNvSpPr>
            <a:spLocks noGrp="1"/>
          </p:cNvSpPr>
          <p:nvPr>
            <p:ph type="subTitle" idx="1"/>
          </p:nvPr>
        </p:nvSpPr>
        <p:spPr>
          <a:xfrm>
            <a:off x="5218103" y="1763095"/>
            <a:ext cx="3445836" cy="2900345"/>
          </a:xfrm>
          <a:noFill/>
        </p:spPr>
        <p:txBody>
          <a:bodyPr vert="horz" lIns="91440" tIns="45720" rIns="91440" bIns="45720" rtlCol="0">
            <a:normAutofit/>
          </a:bodyPr>
          <a:lstStyle/>
          <a:p>
            <a:pPr defTabSz="914400">
              <a:spcBef>
                <a:spcPts val="1000"/>
              </a:spcBef>
            </a:pPr>
            <a:r>
              <a:rPr lang="en-US" b="1" dirty="0" err="1">
                <a:solidFill>
                  <a:schemeClr val="tx1"/>
                </a:solidFill>
                <a:latin typeface="+mn-lt"/>
              </a:rPr>
              <a:t>Hovedplanen</a:t>
            </a:r>
            <a:r>
              <a:rPr lang="en-US" b="1" dirty="0">
                <a:solidFill>
                  <a:schemeClr val="tx1"/>
                </a:solidFill>
                <a:latin typeface="+mn-lt"/>
              </a:rPr>
              <a:t> for </a:t>
            </a:r>
            <a:r>
              <a:rPr lang="en-US" b="1" dirty="0" err="1">
                <a:solidFill>
                  <a:schemeClr val="tx1"/>
                </a:solidFill>
                <a:latin typeface="+mn-lt"/>
              </a:rPr>
              <a:t>drikkevann</a:t>
            </a:r>
            <a:r>
              <a:rPr lang="en-US" b="1" dirty="0">
                <a:solidFill>
                  <a:schemeClr val="tx1"/>
                </a:solidFill>
                <a:latin typeface="+mn-lt"/>
              </a:rPr>
              <a:t> </a:t>
            </a:r>
            <a:r>
              <a:rPr lang="en-US" b="1" dirty="0" err="1">
                <a:solidFill>
                  <a:schemeClr val="tx1"/>
                </a:solidFill>
                <a:latin typeface="+mn-lt"/>
              </a:rPr>
              <a:t>og</a:t>
            </a:r>
            <a:r>
              <a:rPr lang="en-US" b="1" dirty="0">
                <a:solidFill>
                  <a:schemeClr val="tx1"/>
                </a:solidFill>
                <a:latin typeface="+mn-lt"/>
              </a:rPr>
              <a:t> </a:t>
            </a:r>
            <a:r>
              <a:rPr lang="en-US" b="1" dirty="0" err="1">
                <a:solidFill>
                  <a:schemeClr val="tx1"/>
                </a:solidFill>
                <a:latin typeface="+mn-lt"/>
              </a:rPr>
              <a:t>vannmiljø</a:t>
            </a:r>
            <a:r>
              <a:rPr lang="en-US" b="1" dirty="0">
                <a:solidFill>
                  <a:schemeClr val="tx1"/>
                </a:solidFill>
                <a:latin typeface="+mn-lt"/>
              </a:rPr>
              <a:t>, 2009 </a:t>
            </a:r>
            <a:r>
              <a:rPr lang="en-US" b="1" dirty="0" err="1">
                <a:solidFill>
                  <a:schemeClr val="tx1"/>
                </a:solidFill>
                <a:latin typeface="+mn-lt"/>
              </a:rPr>
              <a:t>skal</a:t>
            </a:r>
            <a:r>
              <a:rPr lang="en-US" b="1" dirty="0">
                <a:solidFill>
                  <a:schemeClr val="tx1"/>
                </a:solidFill>
                <a:latin typeface="+mn-lt"/>
              </a:rPr>
              <a:t>:</a:t>
            </a:r>
          </a:p>
          <a:p>
            <a:pPr marL="285750" indent="-285750" defTabSz="914400">
              <a:spcBef>
                <a:spcPts val="1000"/>
              </a:spcBef>
              <a:buFont typeface="Wingdings" panose="05000000000000000000" pitchFamily="2" charset="2"/>
              <a:buChar char="ü"/>
            </a:pPr>
            <a:r>
              <a:rPr lang="en-US" b="1" dirty="0" err="1">
                <a:solidFill>
                  <a:schemeClr val="tx1"/>
                </a:solidFill>
                <a:latin typeface="+mn-lt"/>
              </a:rPr>
              <a:t>Sikre</a:t>
            </a:r>
            <a:r>
              <a:rPr lang="en-US" b="1" dirty="0">
                <a:solidFill>
                  <a:schemeClr val="tx1"/>
                </a:solidFill>
                <a:latin typeface="+mn-lt"/>
              </a:rPr>
              <a:t> rent </a:t>
            </a:r>
            <a:r>
              <a:rPr lang="en-US" b="1" dirty="0" err="1">
                <a:solidFill>
                  <a:schemeClr val="tx1"/>
                </a:solidFill>
                <a:latin typeface="+mn-lt"/>
              </a:rPr>
              <a:t>drikkevann</a:t>
            </a:r>
            <a:r>
              <a:rPr lang="en-US" b="1" dirty="0">
                <a:solidFill>
                  <a:schemeClr val="tx1"/>
                </a:solidFill>
                <a:latin typeface="+mn-lt"/>
              </a:rPr>
              <a:t> </a:t>
            </a:r>
            <a:r>
              <a:rPr lang="en-US" b="1" dirty="0" err="1">
                <a:solidFill>
                  <a:schemeClr val="tx1"/>
                </a:solidFill>
                <a:latin typeface="+mn-lt"/>
              </a:rPr>
              <a:t>til</a:t>
            </a:r>
            <a:r>
              <a:rPr lang="en-US" b="1" dirty="0">
                <a:solidFill>
                  <a:schemeClr val="tx1"/>
                </a:solidFill>
                <a:latin typeface="+mn-lt"/>
              </a:rPr>
              <a:t> </a:t>
            </a:r>
            <a:r>
              <a:rPr lang="en-US" b="1" dirty="0" err="1">
                <a:solidFill>
                  <a:schemeClr val="tx1"/>
                </a:solidFill>
                <a:latin typeface="+mn-lt"/>
              </a:rPr>
              <a:t>alle</a:t>
            </a:r>
            <a:r>
              <a:rPr lang="en-US" b="1" dirty="0">
                <a:solidFill>
                  <a:schemeClr val="tx1"/>
                </a:solidFill>
                <a:latin typeface="+mn-lt"/>
              </a:rPr>
              <a:t> </a:t>
            </a:r>
            <a:r>
              <a:rPr lang="en-US" b="1" dirty="0" err="1">
                <a:solidFill>
                  <a:schemeClr val="tx1"/>
                </a:solidFill>
                <a:latin typeface="+mn-lt"/>
              </a:rPr>
              <a:t>kommunens</a:t>
            </a:r>
            <a:r>
              <a:rPr lang="en-US" b="1" dirty="0">
                <a:solidFill>
                  <a:schemeClr val="tx1"/>
                </a:solidFill>
                <a:latin typeface="+mn-lt"/>
              </a:rPr>
              <a:t> </a:t>
            </a:r>
            <a:r>
              <a:rPr lang="en-US" b="1" dirty="0" err="1">
                <a:solidFill>
                  <a:schemeClr val="tx1"/>
                </a:solidFill>
                <a:latin typeface="+mn-lt"/>
              </a:rPr>
              <a:t>innbyggere</a:t>
            </a:r>
            <a:endParaRPr lang="en-US" b="1" dirty="0">
              <a:solidFill>
                <a:schemeClr val="tx1"/>
              </a:solidFill>
              <a:latin typeface="+mn-lt"/>
            </a:endParaRPr>
          </a:p>
          <a:p>
            <a:pPr marL="285750" indent="-285750" defTabSz="914400">
              <a:spcBef>
                <a:spcPts val="1000"/>
              </a:spcBef>
              <a:buFont typeface="Wingdings" panose="05000000000000000000" pitchFamily="2" charset="2"/>
              <a:buChar char="ü"/>
            </a:pPr>
            <a:r>
              <a:rPr lang="en-US" b="1" dirty="0" err="1">
                <a:solidFill>
                  <a:schemeClr val="tx1"/>
                </a:solidFill>
                <a:latin typeface="+mn-lt"/>
              </a:rPr>
              <a:t>Oppnå</a:t>
            </a:r>
            <a:r>
              <a:rPr lang="en-US" b="1" dirty="0">
                <a:solidFill>
                  <a:schemeClr val="tx1"/>
                </a:solidFill>
                <a:latin typeface="+mn-lt"/>
              </a:rPr>
              <a:t> </a:t>
            </a:r>
            <a:r>
              <a:rPr lang="en-US" b="1" dirty="0" err="1">
                <a:solidFill>
                  <a:schemeClr val="tx1"/>
                </a:solidFill>
                <a:latin typeface="+mn-lt"/>
              </a:rPr>
              <a:t>vedtatte</a:t>
            </a:r>
            <a:r>
              <a:rPr lang="en-US" b="1" dirty="0">
                <a:solidFill>
                  <a:schemeClr val="tx1"/>
                </a:solidFill>
                <a:latin typeface="+mn-lt"/>
              </a:rPr>
              <a:t> </a:t>
            </a:r>
            <a:r>
              <a:rPr lang="en-US" b="1" dirty="0" err="1">
                <a:solidFill>
                  <a:schemeClr val="tx1"/>
                </a:solidFill>
                <a:latin typeface="+mn-lt"/>
              </a:rPr>
              <a:t>miljømål</a:t>
            </a:r>
            <a:r>
              <a:rPr lang="en-US" b="1" dirty="0">
                <a:solidFill>
                  <a:schemeClr val="tx1"/>
                </a:solidFill>
                <a:latin typeface="+mn-lt"/>
              </a:rPr>
              <a:t> for </a:t>
            </a:r>
            <a:r>
              <a:rPr lang="en-US" b="1" dirty="0" err="1">
                <a:solidFill>
                  <a:schemeClr val="tx1"/>
                </a:solidFill>
                <a:latin typeface="+mn-lt"/>
              </a:rPr>
              <a:t>vannforekomstene</a:t>
            </a:r>
            <a:endParaRPr lang="en-US" b="1" dirty="0">
              <a:solidFill>
                <a:schemeClr val="tx1"/>
              </a:solidFill>
              <a:latin typeface="+mn-lt"/>
            </a:endParaRPr>
          </a:p>
          <a:p>
            <a:pPr marL="285750" indent="-285750" defTabSz="914400">
              <a:spcBef>
                <a:spcPts val="1000"/>
              </a:spcBef>
              <a:buFont typeface="Wingdings" panose="05000000000000000000" pitchFamily="2" charset="2"/>
              <a:buChar char="ü"/>
            </a:pPr>
            <a:r>
              <a:rPr lang="en-US" b="1" dirty="0" err="1">
                <a:solidFill>
                  <a:schemeClr val="tx1"/>
                </a:solidFill>
                <a:latin typeface="+mn-lt"/>
              </a:rPr>
              <a:t>Legge</a:t>
            </a:r>
            <a:r>
              <a:rPr lang="en-US" b="1" dirty="0">
                <a:solidFill>
                  <a:schemeClr val="tx1"/>
                </a:solidFill>
                <a:latin typeface="+mn-lt"/>
              </a:rPr>
              <a:t> </a:t>
            </a:r>
            <a:r>
              <a:rPr lang="en-US" b="1" dirty="0" err="1">
                <a:solidFill>
                  <a:schemeClr val="tx1"/>
                </a:solidFill>
                <a:latin typeface="+mn-lt"/>
              </a:rPr>
              <a:t>vekt</a:t>
            </a:r>
            <a:r>
              <a:rPr lang="en-US" b="1" dirty="0">
                <a:solidFill>
                  <a:schemeClr val="tx1"/>
                </a:solidFill>
                <a:latin typeface="+mn-lt"/>
              </a:rPr>
              <a:t> </a:t>
            </a:r>
            <a:r>
              <a:rPr lang="en-US" b="1" dirty="0" err="1">
                <a:solidFill>
                  <a:schemeClr val="tx1"/>
                </a:solidFill>
                <a:latin typeface="+mn-lt"/>
              </a:rPr>
              <a:t>på</a:t>
            </a:r>
            <a:r>
              <a:rPr lang="en-US" b="1" dirty="0">
                <a:solidFill>
                  <a:schemeClr val="tx1"/>
                </a:solidFill>
                <a:latin typeface="+mn-lt"/>
              </a:rPr>
              <a:t> </a:t>
            </a:r>
            <a:r>
              <a:rPr lang="en-US" b="1" dirty="0" err="1">
                <a:solidFill>
                  <a:schemeClr val="tx1"/>
                </a:solidFill>
                <a:latin typeface="+mn-lt"/>
              </a:rPr>
              <a:t>bærekraftige</a:t>
            </a:r>
            <a:r>
              <a:rPr lang="en-US" b="1" dirty="0">
                <a:solidFill>
                  <a:schemeClr val="tx1"/>
                </a:solidFill>
                <a:latin typeface="+mn-lt"/>
              </a:rPr>
              <a:t> </a:t>
            </a:r>
            <a:r>
              <a:rPr lang="en-US" b="1" dirty="0" err="1">
                <a:solidFill>
                  <a:schemeClr val="tx1"/>
                </a:solidFill>
                <a:latin typeface="+mn-lt"/>
              </a:rPr>
              <a:t>løsninger</a:t>
            </a:r>
            <a:endParaRPr lang="en-US" b="1" dirty="0">
              <a:solidFill>
                <a:schemeClr val="tx1"/>
              </a:solidFill>
              <a:latin typeface="+mn-lt"/>
            </a:endParaRPr>
          </a:p>
          <a:p>
            <a:pPr defTabSz="914400">
              <a:lnSpc>
                <a:spcPct val="90000"/>
              </a:lnSpc>
              <a:spcBef>
                <a:spcPts val="1000"/>
              </a:spcBef>
            </a:pPr>
            <a:endParaRPr lang="en-US" sz="400" dirty="0">
              <a:solidFill>
                <a:schemeClr val="tx1"/>
              </a:solidFill>
              <a:latin typeface="+mn-lt"/>
            </a:endParaRPr>
          </a:p>
        </p:txBody>
      </p:sp>
      <p:sp>
        <p:nvSpPr>
          <p:cNvPr id="5" name="Plassholder for dato 4">
            <a:extLst>
              <a:ext uri="{FF2B5EF4-FFF2-40B4-BE49-F238E27FC236}">
                <a16:creationId xmlns:a16="http://schemas.microsoft.com/office/drawing/2014/main" id="{C0F698B2-695B-4EEF-B50C-CFCD9B756B71}"/>
              </a:ext>
            </a:extLst>
          </p:cNvPr>
          <p:cNvSpPr>
            <a:spLocks noGrp="1"/>
          </p:cNvSpPr>
          <p:nvPr>
            <p:ph type="dt" sz="half" idx="11"/>
          </p:nvPr>
        </p:nvSpPr>
        <p:spPr>
          <a:xfrm>
            <a:off x="6123627" y="4767262"/>
            <a:ext cx="1684986" cy="273844"/>
          </a:xfrm>
          <a:noFill/>
        </p:spPr>
        <p:txBody>
          <a:bodyPr vert="horz" lIns="91440" tIns="45720" rIns="91440" bIns="45720" rtlCol="0" anchor="ctr">
            <a:normAutofit/>
          </a:bodyPr>
          <a:lstStyle/>
          <a:p>
            <a:pPr defTabSz="914400">
              <a:lnSpc>
                <a:spcPct val="90000"/>
              </a:lnSpc>
              <a:spcAft>
                <a:spcPts val="600"/>
              </a:spcAft>
              <a:defRPr/>
            </a:pPr>
            <a:fld id="{3071F6F1-4824-2641-95E9-548726216DF5}" type="datetime1">
              <a:rPr lang="en-US" sz="1200" smtClean="0">
                <a:solidFill>
                  <a:prstClr val="black">
                    <a:tint val="75000"/>
                  </a:prstClr>
                </a:solidFill>
                <a:latin typeface="Calibri" panose="020F0502020204030204"/>
              </a:rPr>
              <a:pPr defTabSz="914400">
                <a:lnSpc>
                  <a:spcPct val="90000"/>
                </a:lnSpc>
                <a:spcAft>
                  <a:spcPts val="600"/>
                </a:spcAft>
                <a:defRPr/>
              </a:pPr>
              <a:t>6/19/2018</a:t>
            </a:fld>
            <a:endParaRPr lang="en-US" sz="1200">
              <a:solidFill>
                <a:prstClr val="black">
                  <a:tint val="75000"/>
                </a:prstClr>
              </a:solidFill>
              <a:latin typeface="Calibri" panose="020F0502020204030204"/>
            </a:endParaRPr>
          </a:p>
        </p:txBody>
      </p:sp>
      <p:sp>
        <p:nvSpPr>
          <p:cNvPr id="6" name="Plassholder for bunntekst 5">
            <a:extLst>
              <a:ext uri="{FF2B5EF4-FFF2-40B4-BE49-F238E27FC236}">
                <a16:creationId xmlns:a16="http://schemas.microsoft.com/office/drawing/2014/main" id="{2E039456-F464-4F69-9F84-AD07E70DE197}"/>
              </a:ext>
            </a:extLst>
          </p:cNvPr>
          <p:cNvSpPr>
            <a:spLocks noGrp="1"/>
          </p:cNvSpPr>
          <p:nvPr>
            <p:ph type="ftr" sz="quarter" idx="12"/>
          </p:nvPr>
        </p:nvSpPr>
        <p:spPr>
          <a:xfrm>
            <a:off x="452953" y="4767262"/>
            <a:ext cx="4646410" cy="273844"/>
          </a:xfrm>
          <a:noFill/>
        </p:spPr>
        <p:txBody>
          <a:bodyPr vert="horz" lIns="91440" tIns="45720" rIns="91440" bIns="45720" rtlCol="0" anchor="ctr">
            <a:normAutofit/>
          </a:bodyPr>
          <a:lstStyle/>
          <a:p>
            <a:pPr defTabSz="914400">
              <a:lnSpc>
                <a:spcPct val="90000"/>
              </a:lnSpc>
              <a:spcAft>
                <a:spcPts val="600"/>
              </a:spcAft>
              <a:defRPr/>
            </a:pPr>
            <a:r>
              <a:rPr lang="en-US" sz="1200" kern="1200">
                <a:solidFill>
                  <a:srgbClr val="FFFFFF"/>
                </a:solidFill>
                <a:latin typeface="Calibri" panose="020F0502020204030204"/>
                <a:ea typeface="+mn-ea"/>
                <a:cs typeface="+mn-cs"/>
              </a:rPr>
              <a:t>©Nesodden kommune</a:t>
            </a:r>
          </a:p>
        </p:txBody>
      </p:sp>
      <p:sp>
        <p:nvSpPr>
          <p:cNvPr id="7" name="Plassholder for lysbildenummer 6">
            <a:extLst>
              <a:ext uri="{FF2B5EF4-FFF2-40B4-BE49-F238E27FC236}">
                <a16:creationId xmlns:a16="http://schemas.microsoft.com/office/drawing/2014/main" id="{F13FB75E-029B-44D9-B674-03C72564615F}"/>
              </a:ext>
            </a:extLst>
          </p:cNvPr>
          <p:cNvSpPr>
            <a:spLocks noGrp="1"/>
          </p:cNvSpPr>
          <p:nvPr>
            <p:ph type="sldNum" sz="quarter" idx="13"/>
          </p:nvPr>
        </p:nvSpPr>
        <p:spPr>
          <a:xfrm>
            <a:off x="8194857" y="4767262"/>
            <a:ext cx="469082" cy="273844"/>
          </a:xfrm>
          <a:noFill/>
        </p:spPr>
        <p:txBody>
          <a:bodyPr vert="horz" lIns="91440" tIns="45720" rIns="91440" bIns="45720" rtlCol="0" anchor="ctr">
            <a:normAutofit/>
          </a:bodyPr>
          <a:lstStyle/>
          <a:p>
            <a:pPr defTabSz="914400">
              <a:lnSpc>
                <a:spcPct val="90000"/>
              </a:lnSpc>
              <a:spcAft>
                <a:spcPts val="600"/>
              </a:spcAft>
              <a:defRPr/>
            </a:pPr>
            <a:fld id="{2066355A-084C-D24E-9AD2-7E4FC41EA627}" type="slidenum">
              <a:rPr lang="en-US" sz="1200" smtClean="0">
                <a:solidFill>
                  <a:prstClr val="black">
                    <a:tint val="75000"/>
                  </a:prstClr>
                </a:solidFill>
                <a:latin typeface="Calibri" panose="020F0502020204030204"/>
              </a:rPr>
              <a:pPr defTabSz="914400">
                <a:lnSpc>
                  <a:spcPct val="90000"/>
                </a:lnSpc>
                <a:spcAft>
                  <a:spcPts val="600"/>
                </a:spcAft>
                <a:defRPr/>
              </a:pPr>
              <a:t>8</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7346756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r>
              <a:rPr lang="nb-NO" sz="2800" dirty="0"/>
              <a:t>Hovedplan for drikkevann og vannmiljø</a:t>
            </a:r>
          </a:p>
        </p:txBody>
      </p:sp>
      <p:sp>
        <p:nvSpPr>
          <p:cNvPr id="4" name="Plassholder for dato 3"/>
          <p:cNvSpPr>
            <a:spLocks noGrp="1"/>
          </p:cNvSpPr>
          <p:nvPr>
            <p:ph type="dt" sz="half" idx="10"/>
          </p:nvPr>
        </p:nvSpPr>
        <p:spPr>
          <a:xfrm>
            <a:off x="6838950" y="205979"/>
            <a:ext cx="679878" cy="273844"/>
          </a:xfrm>
        </p:spPr>
        <p:txBody>
          <a:bodyPr/>
          <a:lstStyle/>
          <a:p>
            <a:fld id="{DE901329-95C0-EE45-80E1-BAC0CC213B80}" type="datetime1">
              <a:rPr lang="en-US" smtClean="0"/>
              <a:t>6/19/2018</a:t>
            </a:fld>
            <a:endParaRPr lang="en-US" dirty="0"/>
          </a:p>
        </p:txBody>
      </p:sp>
      <p:sp>
        <p:nvSpPr>
          <p:cNvPr id="5" name="Plassholder for bunntekst 4"/>
          <p:cNvSpPr>
            <a:spLocks noGrp="1"/>
          </p:cNvSpPr>
          <p:nvPr>
            <p:ph type="ftr" sz="quarter" idx="11"/>
          </p:nvPr>
        </p:nvSpPr>
        <p:spPr/>
        <p:txBody>
          <a:bodyPr/>
          <a:lstStyle/>
          <a:p>
            <a:r>
              <a:rPr lang="en-US" dirty="0"/>
              <a:t>©Nesodden kommune</a:t>
            </a:r>
          </a:p>
        </p:txBody>
      </p:sp>
      <p:sp>
        <p:nvSpPr>
          <p:cNvPr id="6" name="Plassholder for lysbildenummer 5"/>
          <p:cNvSpPr>
            <a:spLocks noGrp="1"/>
          </p:cNvSpPr>
          <p:nvPr>
            <p:ph type="sldNum" sz="quarter" idx="12"/>
          </p:nvPr>
        </p:nvSpPr>
        <p:spPr/>
        <p:txBody>
          <a:bodyPr/>
          <a:lstStyle/>
          <a:p>
            <a:fld id="{2066355A-084C-D24E-9AD2-7E4FC41EA627}" type="slidenum">
              <a:rPr lang="en-US" smtClean="0"/>
              <a:pPr/>
              <a:t>9</a:t>
            </a:fld>
            <a:endParaRPr lang="en-US" dirty="0"/>
          </a:p>
        </p:txBody>
      </p:sp>
      <p:sp>
        <p:nvSpPr>
          <p:cNvPr id="7" name="Rektangel 6"/>
          <p:cNvSpPr/>
          <p:nvPr/>
        </p:nvSpPr>
        <p:spPr>
          <a:xfrm>
            <a:off x="5886450" y="205979"/>
            <a:ext cx="952500" cy="273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8" name="Rektangel 7"/>
          <p:cNvSpPr/>
          <p:nvPr/>
        </p:nvSpPr>
        <p:spPr>
          <a:xfrm>
            <a:off x="6079067" y="205979"/>
            <a:ext cx="2937933" cy="2738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Undertittel 2"/>
          <p:cNvSpPr txBox="1">
            <a:spLocks/>
          </p:cNvSpPr>
          <p:nvPr/>
        </p:nvSpPr>
        <p:spPr>
          <a:xfrm>
            <a:off x="3375660" y="1618596"/>
            <a:ext cx="5113020" cy="3151523"/>
          </a:xfrm>
          <a:prstGeom prst="rect">
            <a:avLst/>
          </a:prstGeom>
        </p:spPr>
        <p:txBody>
          <a:bodyPr vert="horz" lIns="91440" tIns="0" rIns="91440" bIns="0" numCol="1" spcCol="180000" rtlCol="0">
            <a:normAutofit fontScale="55000" lnSpcReduction="20000"/>
          </a:bodyPr>
          <a:lstStyle>
            <a:lvl1pPr marL="0" marR="0" indent="0" algn="l" defTabSz="457200" rtl="0" eaLnBrk="1" fontAlgn="auto" latinLnBrk="0" hangingPunct="1">
              <a:lnSpc>
                <a:spcPct val="100000"/>
              </a:lnSpc>
              <a:spcBef>
                <a:spcPts val="0"/>
              </a:spcBef>
              <a:spcAft>
                <a:spcPts val="0"/>
              </a:spcAft>
              <a:buClrTx/>
              <a:buSzTx/>
              <a:buFont typeface="Arial"/>
              <a:buNone/>
              <a:tabLst/>
              <a:defRPr sz="1400" b="0" i="0" kern="1200" baseline="0">
                <a:solidFill>
                  <a:srgbClr val="303E48"/>
                </a:solidFill>
                <a:latin typeface=""/>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buFont typeface="Wingdings" panose="05000000000000000000" pitchFamily="2" charset="2"/>
              <a:buChar char="Ø"/>
            </a:pPr>
            <a:r>
              <a:rPr lang="nb-NO" sz="2300" b="1" dirty="0">
                <a:latin typeface="Roboto" panose="02000000000000000000" pitchFamily="2" charset="0"/>
                <a:ea typeface="Roboto" panose="02000000000000000000" pitchFamily="2" charset="0"/>
              </a:rPr>
              <a:t>Følgende områder skal inngå i en reguleringsprosess for å sette rammene for tilrettelegging for vann- og avløp:</a:t>
            </a:r>
          </a:p>
          <a:p>
            <a:pPr marL="285750" indent="-285750">
              <a:buFont typeface="Wingdings" panose="05000000000000000000" pitchFamily="2" charset="2"/>
              <a:buChar char="Ø"/>
            </a:pPr>
            <a:endParaRPr lang="nb-NO" sz="1800" b="1" dirty="0">
              <a:latin typeface="Roboto" panose="02000000000000000000" pitchFamily="2" charset="0"/>
              <a:ea typeface="Roboto" panose="02000000000000000000" pitchFamily="2" charset="0"/>
            </a:endParaRP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Nesoddtangen		</a:t>
            </a:r>
            <a:r>
              <a:rPr lang="nb-NO" sz="2200" dirty="0">
                <a:solidFill>
                  <a:srgbClr val="FF0000"/>
                </a:solidFill>
                <a:latin typeface="Roboto" panose="02000000000000000000" pitchFamily="2" charset="0"/>
                <a:ea typeface="Roboto" panose="02000000000000000000" pitchFamily="2" charset="0"/>
                <a:cs typeface="Arial" panose="020B0604020202020204" pitchFamily="34" charset="0"/>
              </a:rPr>
              <a:t>- ferdigstilt 2016</a:t>
            </a: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a:t>
            </a:r>
            <a:r>
              <a:rPr lang="nb-NO" sz="2200" b="1" dirty="0" err="1">
                <a:latin typeface="Roboto" panose="02000000000000000000" pitchFamily="2" charset="0"/>
                <a:ea typeface="Roboto" panose="02000000000000000000" pitchFamily="2" charset="0"/>
                <a:cs typeface="Arial" panose="020B0604020202020204" pitchFamily="34" charset="0"/>
              </a:rPr>
              <a:t>Bomannsvik</a:t>
            </a:r>
            <a:r>
              <a:rPr lang="nb-NO" sz="2200" b="1" dirty="0">
                <a:latin typeface="Roboto" panose="02000000000000000000" pitchFamily="2" charset="0"/>
                <a:ea typeface="Roboto" panose="02000000000000000000" pitchFamily="2" charset="0"/>
                <a:cs typeface="Arial" panose="020B0604020202020204" pitchFamily="34" charset="0"/>
              </a:rPr>
              <a:t>		</a:t>
            </a:r>
            <a:r>
              <a:rPr lang="nb-NO" sz="2200" dirty="0">
                <a:solidFill>
                  <a:srgbClr val="FF0000"/>
                </a:solidFill>
                <a:latin typeface="Roboto" panose="02000000000000000000" pitchFamily="2" charset="0"/>
                <a:ea typeface="Roboto" panose="02000000000000000000" pitchFamily="2" charset="0"/>
                <a:cs typeface="Arial" panose="020B0604020202020204" pitchFamily="34" charset="0"/>
              </a:rPr>
              <a:t>- ferdigstilt 2016</a:t>
            </a: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a:t>
            </a:r>
            <a:r>
              <a:rPr lang="nb-NO" sz="2200" b="1" dirty="0" err="1">
                <a:latin typeface="Roboto" panose="02000000000000000000" pitchFamily="2" charset="0"/>
                <a:ea typeface="Roboto" panose="02000000000000000000" pitchFamily="2" charset="0"/>
                <a:cs typeface="Arial" panose="020B0604020202020204" pitchFamily="34" charset="0"/>
              </a:rPr>
              <a:t>Kirkevika</a:t>
            </a:r>
            <a:r>
              <a:rPr lang="nb-NO" sz="2200" b="1" dirty="0">
                <a:latin typeface="Roboto" panose="02000000000000000000" pitchFamily="2" charset="0"/>
                <a:ea typeface="Roboto" panose="02000000000000000000" pitchFamily="2" charset="0"/>
                <a:cs typeface="Arial" panose="020B0604020202020204" pitchFamily="34" charset="0"/>
              </a:rPr>
              <a:t> </a:t>
            </a:r>
            <a:r>
              <a:rPr lang="nb-NO" sz="2200" b="1" dirty="0" err="1">
                <a:latin typeface="Roboto" panose="02000000000000000000" pitchFamily="2" charset="0"/>
                <a:ea typeface="Roboto" panose="02000000000000000000" pitchFamily="2" charset="0"/>
                <a:cs typeface="Arial" panose="020B0604020202020204" pitchFamily="34" charset="0"/>
              </a:rPr>
              <a:t>Torvikveien</a:t>
            </a:r>
            <a:r>
              <a:rPr lang="nb-NO" sz="2200" dirty="0">
                <a:solidFill>
                  <a:srgbClr val="FF0000"/>
                </a:solidFill>
                <a:latin typeface="Roboto" panose="02000000000000000000" pitchFamily="2" charset="0"/>
                <a:ea typeface="Roboto" panose="02000000000000000000" pitchFamily="2" charset="0"/>
                <a:cs typeface="Arial" panose="020B0604020202020204" pitchFamily="34" charset="0"/>
              </a:rPr>
              <a:t>	- ferdigstilt 2016</a:t>
            </a: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Nordstrand Dalbo</a:t>
            </a:r>
            <a:r>
              <a:rPr lang="nb-NO" sz="2200" dirty="0">
                <a:solidFill>
                  <a:srgbClr val="FF0000"/>
                </a:solidFill>
                <a:latin typeface="Roboto" panose="02000000000000000000" pitchFamily="2" charset="0"/>
                <a:ea typeface="Roboto" panose="02000000000000000000" pitchFamily="2" charset="0"/>
                <a:cs typeface="Arial" panose="020B0604020202020204" pitchFamily="34" charset="0"/>
              </a:rPr>
              <a:t>	</a:t>
            </a:r>
            <a:r>
              <a:rPr lang="nb-NO" sz="2200" dirty="0">
                <a:latin typeface="Roboto" panose="02000000000000000000" pitchFamily="2" charset="0"/>
                <a:ea typeface="Roboto" panose="02000000000000000000" pitchFamily="2" charset="0"/>
                <a:cs typeface="Arial" panose="020B0604020202020204" pitchFamily="34" charset="0"/>
              </a:rPr>
              <a:t>- ferdigstilles 2018</a:t>
            </a:r>
            <a:endParaRPr lang="nb-NO" sz="2200" dirty="0">
              <a:solidFill>
                <a:srgbClr val="FF0000"/>
              </a:solidFill>
              <a:latin typeface="Roboto" panose="02000000000000000000" pitchFamily="2" charset="0"/>
              <a:ea typeface="Roboto" panose="02000000000000000000" pitchFamily="2" charset="0"/>
              <a:cs typeface="Arial" panose="020B0604020202020204" pitchFamily="34" charset="0"/>
            </a:endParaRP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Svestad			</a:t>
            </a:r>
            <a:r>
              <a:rPr lang="nb-NO" sz="2200" dirty="0">
                <a:latin typeface="Roboto" panose="02000000000000000000" pitchFamily="2" charset="0"/>
                <a:ea typeface="Roboto" panose="02000000000000000000" pitchFamily="2" charset="0"/>
                <a:cs typeface="Arial" panose="020B0604020202020204" pitchFamily="34" charset="0"/>
              </a:rPr>
              <a:t>- oppstart 2013</a:t>
            </a:r>
            <a:endParaRPr lang="nb-NO" sz="2200" b="1" dirty="0">
              <a:latin typeface="Roboto" panose="02000000000000000000" pitchFamily="2" charset="0"/>
              <a:ea typeface="Roboto" panose="02000000000000000000" pitchFamily="2" charset="0"/>
              <a:cs typeface="Arial" panose="020B0604020202020204" pitchFamily="34" charset="0"/>
            </a:endParaRP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a:t>
            </a:r>
            <a:r>
              <a:rPr lang="nb-NO" sz="2200" b="1" dirty="0" err="1">
                <a:latin typeface="Roboto" panose="02000000000000000000" pitchFamily="2" charset="0"/>
                <a:ea typeface="Roboto" panose="02000000000000000000" pitchFamily="2" charset="0"/>
                <a:cs typeface="Arial" panose="020B0604020202020204" pitchFamily="34" charset="0"/>
              </a:rPr>
              <a:t>Ellingstadåsen</a:t>
            </a:r>
            <a:r>
              <a:rPr lang="nb-NO" sz="2200" b="1" dirty="0">
                <a:latin typeface="Roboto" panose="02000000000000000000" pitchFamily="2" charset="0"/>
                <a:ea typeface="Roboto" panose="02000000000000000000" pitchFamily="2" charset="0"/>
                <a:cs typeface="Arial" panose="020B0604020202020204" pitchFamily="34" charset="0"/>
              </a:rPr>
              <a:t>		</a:t>
            </a:r>
            <a:r>
              <a:rPr lang="nb-NO" sz="2200" dirty="0">
                <a:latin typeface="Roboto" panose="02000000000000000000" pitchFamily="2" charset="0"/>
                <a:ea typeface="Roboto" panose="02000000000000000000" pitchFamily="2" charset="0"/>
                <a:cs typeface="Arial" panose="020B0604020202020204" pitchFamily="34" charset="0"/>
              </a:rPr>
              <a:t>- ferdigstilles 2018</a:t>
            </a: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Flaskebekk		</a:t>
            </a:r>
            <a:r>
              <a:rPr lang="nb-NO" sz="2200" dirty="0">
                <a:latin typeface="Roboto" panose="02000000000000000000" pitchFamily="2" charset="0"/>
                <a:ea typeface="Roboto" panose="02000000000000000000" pitchFamily="2" charset="0"/>
                <a:cs typeface="Arial" panose="020B0604020202020204" pitchFamily="34" charset="0"/>
              </a:rPr>
              <a:t>- ferdigstilles 2018</a:t>
            </a:r>
            <a:endParaRPr lang="nb-NO" sz="2200" b="1" dirty="0">
              <a:latin typeface="Roboto" panose="02000000000000000000" pitchFamily="2" charset="0"/>
              <a:ea typeface="Roboto" panose="02000000000000000000" pitchFamily="2" charset="0"/>
              <a:cs typeface="Arial" panose="020B0604020202020204" pitchFamily="34" charset="0"/>
            </a:endParaRP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a:t>
            </a:r>
            <a:r>
              <a:rPr lang="nb-NO" sz="2200" b="1" dirty="0" err="1">
                <a:latin typeface="Roboto" panose="02000000000000000000" pitchFamily="2" charset="0"/>
                <a:ea typeface="Roboto" panose="02000000000000000000" pitchFamily="2" charset="0"/>
                <a:cs typeface="Arial" panose="020B0604020202020204" pitchFamily="34" charset="0"/>
              </a:rPr>
              <a:t>Oksval-Ursvik</a:t>
            </a:r>
            <a:r>
              <a:rPr lang="nb-NO" sz="2200" b="1" dirty="0">
                <a:latin typeface="Roboto" panose="02000000000000000000" pitchFamily="2" charset="0"/>
                <a:ea typeface="Roboto" panose="02000000000000000000" pitchFamily="2" charset="0"/>
                <a:cs typeface="Arial" panose="020B0604020202020204" pitchFamily="34" charset="0"/>
              </a:rPr>
              <a:t>		</a:t>
            </a:r>
            <a:r>
              <a:rPr lang="nb-NO" sz="2200" dirty="0">
                <a:latin typeface="Roboto" panose="02000000000000000000" pitchFamily="2" charset="0"/>
                <a:ea typeface="Roboto" panose="02000000000000000000" pitchFamily="2" charset="0"/>
                <a:cs typeface="Arial" panose="020B0604020202020204" pitchFamily="34" charset="0"/>
              </a:rPr>
              <a:t>- oppstart 2018</a:t>
            </a:r>
            <a:endParaRPr lang="nb-NO" sz="2200" b="1" dirty="0">
              <a:latin typeface="Roboto" panose="02000000000000000000" pitchFamily="2" charset="0"/>
              <a:ea typeface="Roboto" panose="02000000000000000000" pitchFamily="2" charset="0"/>
              <a:cs typeface="Arial" panose="020B0604020202020204" pitchFamily="34" charset="0"/>
            </a:endParaRP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a:t>
            </a:r>
            <a:r>
              <a:rPr lang="nb-NO" sz="2200" b="1" dirty="0" err="1">
                <a:latin typeface="Roboto" panose="02000000000000000000" pitchFamily="2" charset="0"/>
                <a:ea typeface="Roboto" panose="02000000000000000000" pitchFamily="2" charset="0"/>
                <a:cs typeface="Arial" panose="020B0604020202020204" pitchFamily="34" charset="0"/>
              </a:rPr>
              <a:t>Spro</a:t>
            </a:r>
            <a:r>
              <a:rPr lang="nb-NO" sz="2200" b="1" dirty="0">
                <a:latin typeface="Roboto" panose="02000000000000000000" pitchFamily="2" charset="0"/>
                <a:ea typeface="Roboto" panose="02000000000000000000" pitchFamily="2" charset="0"/>
                <a:cs typeface="Arial" panose="020B0604020202020204" pitchFamily="34" charset="0"/>
              </a:rPr>
              <a:t>			</a:t>
            </a:r>
            <a:r>
              <a:rPr lang="nb-NO" sz="2200" dirty="0">
                <a:latin typeface="Roboto" panose="02000000000000000000" pitchFamily="2" charset="0"/>
                <a:ea typeface="Roboto" panose="02000000000000000000" pitchFamily="2" charset="0"/>
                <a:cs typeface="Arial" panose="020B0604020202020204" pitchFamily="34" charset="0"/>
              </a:rPr>
              <a:t>- oppstart 2018</a:t>
            </a:r>
            <a:endParaRPr lang="nb-NO" sz="2200" b="1" dirty="0">
              <a:latin typeface="Roboto" panose="02000000000000000000" pitchFamily="2" charset="0"/>
              <a:ea typeface="Roboto" panose="02000000000000000000" pitchFamily="2" charset="0"/>
              <a:cs typeface="Arial" panose="020B0604020202020204" pitchFamily="34" charset="0"/>
            </a:endParaRP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Solbergskog		</a:t>
            </a:r>
            <a:r>
              <a:rPr lang="nb-NO" sz="2200" dirty="0">
                <a:latin typeface="Roboto" panose="02000000000000000000" pitchFamily="2" charset="0"/>
                <a:ea typeface="Roboto" panose="02000000000000000000" pitchFamily="2" charset="0"/>
                <a:cs typeface="Arial" panose="020B0604020202020204" pitchFamily="34" charset="0"/>
              </a:rPr>
              <a:t>- </a:t>
            </a:r>
            <a:r>
              <a:rPr lang="nb-NO" sz="2200" dirty="0">
                <a:solidFill>
                  <a:srgbClr val="FF0000"/>
                </a:solidFill>
                <a:latin typeface="Roboto" panose="02000000000000000000" pitchFamily="2" charset="0"/>
                <a:ea typeface="Roboto" panose="02000000000000000000" pitchFamily="2" charset="0"/>
                <a:cs typeface="Arial" panose="020B0604020202020204" pitchFamily="34" charset="0"/>
              </a:rPr>
              <a:t>ferdigstilt 2018</a:t>
            </a:r>
            <a:endParaRPr lang="nb-NO" sz="2200" b="1" dirty="0">
              <a:latin typeface="Roboto" panose="02000000000000000000" pitchFamily="2" charset="0"/>
              <a:ea typeface="Roboto" panose="02000000000000000000" pitchFamily="2" charset="0"/>
              <a:cs typeface="Arial" panose="020B0604020202020204" pitchFamily="34" charset="0"/>
            </a:endParaRPr>
          </a:p>
          <a:p>
            <a:pPr marL="285750" indent="-285750">
              <a:lnSpc>
                <a:spcPct val="120000"/>
              </a:lnSpc>
              <a:buFont typeface="Wingdings" panose="05000000000000000000" pitchFamily="2" charset="2"/>
              <a:buChar char="ü"/>
            </a:pPr>
            <a:r>
              <a:rPr lang="nb-NO" sz="2200" b="1" dirty="0">
                <a:latin typeface="Roboto" panose="02000000000000000000" pitchFamily="2" charset="0"/>
                <a:ea typeface="Roboto" panose="02000000000000000000" pitchFamily="2" charset="0"/>
                <a:cs typeface="Arial" panose="020B0604020202020204" pitchFamily="34" charset="0"/>
              </a:rPr>
              <a:t>Områdeplan Grøstad			</a:t>
            </a:r>
            <a:r>
              <a:rPr lang="nb-NO" sz="2200" dirty="0">
                <a:latin typeface="Roboto" panose="02000000000000000000" pitchFamily="2" charset="0"/>
                <a:ea typeface="Roboto" panose="02000000000000000000" pitchFamily="2" charset="0"/>
                <a:cs typeface="Arial" panose="020B0604020202020204" pitchFamily="34" charset="0"/>
              </a:rPr>
              <a:t>- oppstart 2019</a:t>
            </a:r>
          </a:p>
          <a:p>
            <a:endParaRPr lang="nb-NO" sz="1600" b="1" dirty="0">
              <a:latin typeface="Arial" panose="020B0604020202020204" pitchFamily="34" charset="0"/>
              <a:cs typeface="Arial" panose="020B0604020202020204" pitchFamily="34" charset="0"/>
            </a:endParaRPr>
          </a:p>
          <a:p>
            <a:pPr>
              <a:buFont typeface="Wingdings" charset="2"/>
              <a:buChar char="Ø"/>
            </a:pPr>
            <a:endParaRPr lang="nb-NO" sz="18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nb-NO" sz="1800" i="1" dirty="0">
                <a:latin typeface="Roboto" panose="02000000000000000000" pitchFamily="2" charset="0"/>
                <a:ea typeface="Roboto" panose="02000000000000000000" pitchFamily="2" charset="0"/>
              </a:rPr>
              <a:t>Planen kan leses på kommunens nettsider under Kommunens planer / Gjeldende planer / </a:t>
            </a:r>
            <a:endParaRPr lang="nb-NO" i="1" dirty="0"/>
          </a:p>
          <a:p>
            <a:pPr marL="285750" indent="-285750">
              <a:buFont typeface="Arial" pitchFamily="34" charset="0"/>
              <a:buChar char="•"/>
            </a:pPr>
            <a:endParaRPr lang="nb-NO" dirty="0"/>
          </a:p>
          <a:p>
            <a:pPr marL="285750" indent="-285750">
              <a:buFont typeface="Arial" pitchFamily="34" charset="0"/>
              <a:buChar char="•"/>
            </a:pPr>
            <a:endParaRPr lang="nb-NO" dirty="0"/>
          </a:p>
        </p:txBody>
      </p:sp>
      <p:pic>
        <p:nvPicPr>
          <p:cNvPr id="1026" name="Picture 2" descr="N:\Fagområder under rådmannen\Plan, bygg og geodata\Plan og miljø\Regulering adm\Presentasjoner\sonekart_abcd_hovedplan_for_drikkevann_og_vannmiljoe.jpg"/>
          <p:cNvPicPr>
            <a:picLocks noChangeAspect="1" noChangeArrowheads="1"/>
          </p:cNvPicPr>
          <p:nvPr/>
        </p:nvPicPr>
        <p:blipFill rotWithShape="1">
          <a:blip r:embed="rId3">
            <a:extLst>
              <a:ext uri="{28A0092B-C50C-407E-A947-70E740481C1C}">
                <a14:useLocalDpi xmlns:a14="http://schemas.microsoft.com/office/drawing/2010/main" val="0"/>
              </a:ext>
            </a:extLst>
          </a:blip>
          <a:srcRect b="8417"/>
          <a:stretch/>
        </p:blipFill>
        <p:spPr bwMode="auto">
          <a:xfrm>
            <a:off x="364524" y="1460800"/>
            <a:ext cx="2400300" cy="323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2356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800" dirty="0" err="1" smtClean="0">
            <a:solidFill>
              <a:srgbClr val="303E48"/>
            </a:solidFill>
            <a:latin typeface=""/>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28333</TotalTime>
  <Words>1188</Words>
  <Application>Microsoft Office PowerPoint</Application>
  <PresentationFormat>Skjermfremvisning (16:9)</PresentationFormat>
  <Paragraphs>346</Paragraphs>
  <Slides>23</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Calibri</vt:lpstr>
      <vt:lpstr>Roboto</vt:lpstr>
      <vt:lpstr>Wingdings</vt:lpstr>
      <vt:lpstr>Office Theme</vt:lpstr>
      <vt:lpstr>Områdeplan Ellingstadåsen Innbyggermøte 14.06.18 </vt:lpstr>
      <vt:lpstr>Hva er en reguleringsplan? </vt:lpstr>
      <vt:lpstr>Hva er en områdeplan?</vt:lpstr>
      <vt:lpstr>Planprosess</vt:lpstr>
      <vt:lpstr>Planprosess m. frister</vt:lpstr>
      <vt:lpstr>Om medvirkning i planleggingen</vt:lpstr>
      <vt:lpstr>Si din mening</vt:lpstr>
      <vt:lpstr>Hovedplan for drikkevann og vannmiljø</vt:lpstr>
      <vt:lpstr>Hovedplan for drikkevann og vannmiljø</vt:lpstr>
      <vt:lpstr>Ellingstadåsen Status separate VA-løsninger</vt:lpstr>
      <vt:lpstr>Status separate VA-løsninger forts.</vt:lpstr>
      <vt:lpstr>PowerPoint-presentasjon</vt:lpstr>
      <vt:lpstr>PowerPoint-presentasjon</vt:lpstr>
      <vt:lpstr>PowerPoint-presentasjon</vt:lpstr>
      <vt:lpstr>Vann og avløp</vt:lpstr>
      <vt:lpstr>Kommunens myndighet Krav om tilknytning</vt:lpstr>
      <vt:lpstr>Kostnader eks. mva.</vt:lpstr>
      <vt:lpstr>Veianlegg</vt:lpstr>
      <vt:lpstr>PowerPoint-presentasjon</vt:lpstr>
      <vt:lpstr>PowerPoint-presentasjon</vt:lpstr>
      <vt:lpstr>Normalprofil</vt:lpstr>
      <vt:lpstr>Gang- og sykkelvei Holenveien-Bleksli</vt:lpstr>
      <vt:lpstr>Ta 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Trømborg, Helga</cp:lastModifiedBy>
  <cp:revision>422</cp:revision>
  <dcterms:created xsi:type="dcterms:W3CDTF">2010-04-12T23:12:02Z</dcterms:created>
  <dcterms:modified xsi:type="dcterms:W3CDTF">2018-06-19T08:53:32Z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