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78" r:id="rId5"/>
    <p:sldId id="260" r:id="rId6"/>
    <p:sldId id="292" r:id="rId7"/>
    <p:sldId id="294" r:id="rId8"/>
    <p:sldId id="272" r:id="rId9"/>
    <p:sldId id="273" r:id="rId10"/>
    <p:sldId id="277" r:id="rId11"/>
    <p:sldId id="283" r:id="rId12"/>
    <p:sldId id="293" r:id="rId13"/>
    <p:sldId id="265" r:id="rId14"/>
    <p:sldId id="281" r:id="rId15"/>
    <p:sldId id="266" r:id="rId16"/>
    <p:sldId id="267" r:id="rId17"/>
    <p:sldId id="287" r:id="rId18"/>
    <p:sldId id="268" r:id="rId19"/>
    <p:sldId id="291" r:id="rId20"/>
    <p:sldId id="299" r:id="rId21"/>
    <p:sldId id="302" r:id="rId22"/>
    <p:sldId id="303" r:id="rId23"/>
    <p:sldId id="304" r:id="rId24"/>
    <p:sldId id="305"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4660"/>
  </p:normalViewPr>
  <p:slideViewPr>
    <p:cSldViewPr snapToGrid="0">
      <p:cViewPr varScale="1">
        <p:scale>
          <a:sx n="61" d="100"/>
          <a:sy n="61" d="100"/>
        </p:scale>
        <p:origin x="6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72D5-0227-9735-7403-95A912398A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b-NO"/>
          </a:p>
        </p:txBody>
      </p:sp>
      <p:sp>
        <p:nvSpPr>
          <p:cNvPr id="3" name="Subtitle 2">
            <a:extLst>
              <a:ext uri="{FF2B5EF4-FFF2-40B4-BE49-F238E27FC236}">
                <a16:creationId xmlns:a16="http://schemas.microsoft.com/office/drawing/2014/main" id="{2D65F0C5-F155-5687-4AFE-6891D01DF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Date Placeholder 3">
            <a:extLst>
              <a:ext uri="{FF2B5EF4-FFF2-40B4-BE49-F238E27FC236}">
                <a16:creationId xmlns:a16="http://schemas.microsoft.com/office/drawing/2014/main" id="{7585D0EF-8432-CE24-E122-BA9A8C2B4661}"/>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3D4214D9-7F19-9F42-A4E6-51670EFA52D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E7AEE8D-1F15-5A10-6199-9AC2D7DC6DFB}"/>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64037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302D-28B8-7A3D-48C8-B55BCA44931F}"/>
              </a:ext>
            </a:extLst>
          </p:cNvPr>
          <p:cNvSpPr>
            <a:spLocks noGrp="1"/>
          </p:cNvSpPr>
          <p:nvPr>
            <p:ph type="title"/>
          </p:nvPr>
        </p:nvSpPr>
        <p:spPr/>
        <p:txBody>
          <a:bodyPr/>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E66D2F3E-0204-36E1-B57C-3BA3CEFD5DD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F6B452AF-8B4C-CC50-E543-9FA7C3699B94}"/>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6710AC74-E177-0176-6314-F7B98E54831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377900C-BD22-F265-518F-262AD8807FC5}"/>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359657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DB673F-26A4-41D5-41A0-A0EA68BE041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BAA234BD-DC8B-13B4-4EDF-509FE0535C8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48A07FFE-D5AC-0FA6-801B-13442D223AC9}"/>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7A9E1406-30DC-B60B-1965-8E37810D792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C84B444-1DB9-CADB-70A6-3330350B9FF7}"/>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28103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060A-035D-85BB-56D0-163A702FC7EA}"/>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5C79F3E3-72BA-06BE-0B3B-AD77C53157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7504CC93-C037-F14C-1D60-719674CAAD03}"/>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20A45750-D217-8EA8-1603-687C204090E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B9BE407-8BFC-8753-932C-DB6458BD8885}"/>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77484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4268-48B7-8C45-44B4-90DDDDEA1B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b-NO"/>
          </a:p>
        </p:txBody>
      </p:sp>
      <p:sp>
        <p:nvSpPr>
          <p:cNvPr id="3" name="Text Placeholder 2">
            <a:extLst>
              <a:ext uri="{FF2B5EF4-FFF2-40B4-BE49-F238E27FC236}">
                <a16:creationId xmlns:a16="http://schemas.microsoft.com/office/drawing/2014/main" id="{763E1FAB-F11A-6FB7-2FE0-759A3BEB0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BC7088-410E-52FD-37A7-A2EAAEBCA929}"/>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81B7F5FC-AB98-ED48-DB4C-EA248003715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7BF2A69-8967-89FE-49C5-6BDEA9997260}"/>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200862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309D-A28A-BAFE-D963-B9C378B7A3E1}"/>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31D99892-25DE-B1EC-A33F-3707DB13FB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Content Placeholder 3">
            <a:extLst>
              <a:ext uri="{FF2B5EF4-FFF2-40B4-BE49-F238E27FC236}">
                <a16:creationId xmlns:a16="http://schemas.microsoft.com/office/drawing/2014/main" id="{A6A70F86-F1FB-2590-6E18-440AD115E6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Date Placeholder 4">
            <a:extLst>
              <a:ext uri="{FF2B5EF4-FFF2-40B4-BE49-F238E27FC236}">
                <a16:creationId xmlns:a16="http://schemas.microsoft.com/office/drawing/2014/main" id="{9C32FF56-9435-2ADA-81E1-9E3F7CD41612}"/>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6" name="Footer Placeholder 5">
            <a:extLst>
              <a:ext uri="{FF2B5EF4-FFF2-40B4-BE49-F238E27FC236}">
                <a16:creationId xmlns:a16="http://schemas.microsoft.com/office/drawing/2014/main" id="{F2921217-EC14-F8F4-0388-80F732DCBE5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5D323FF-5496-84F9-6526-525C96C2253F}"/>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26727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1A17D-56E4-72CD-BD88-0311F92D81A2}"/>
              </a:ext>
            </a:extLst>
          </p:cNvPr>
          <p:cNvSpPr>
            <a:spLocks noGrp="1"/>
          </p:cNvSpPr>
          <p:nvPr>
            <p:ph type="title"/>
          </p:nvPr>
        </p:nvSpPr>
        <p:spPr>
          <a:xfrm>
            <a:off x="839788" y="365125"/>
            <a:ext cx="10515600" cy="1325563"/>
          </a:xfrm>
        </p:spPr>
        <p:txBody>
          <a:bodyPr/>
          <a:lstStyle/>
          <a:p>
            <a:r>
              <a:rPr lang="en-GB"/>
              <a:t>Click to edit Master title style</a:t>
            </a:r>
            <a:endParaRPr lang="nb-NO"/>
          </a:p>
        </p:txBody>
      </p:sp>
      <p:sp>
        <p:nvSpPr>
          <p:cNvPr id="3" name="Text Placeholder 2">
            <a:extLst>
              <a:ext uri="{FF2B5EF4-FFF2-40B4-BE49-F238E27FC236}">
                <a16:creationId xmlns:a16="http://schemas.microsoft.com/office/drawing/2014/main" id="{EDF1DB0A-B964-F958-BF29-40D290622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E40FC7-08F0-E563-8A60-57D434AD02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Text Placeholder 4">
            <a:extLst>
              <a:ext uri="{FF2B5EF4-FFF2-40B4-BE49-F238E27FC236}">
                <a16:creationId xmlns:a16="http://schemas.microsoft.com/office/drawing/2014/main" id="{8C09DC2D-7318-1155-3EAC-5D43A7DDC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239ABF-80C6-8556-326C-86ED8391D59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Date Placeholder 6">
            <a:extLst>
              <a:ext uri="{FF2B5EF4-FFF2-40B4-BE49-F238E27FC236}">
                <a16:creationId xmlns:a16="http://schemas.microsoft.com/office/drawing/2014/main" id="{69536CF5-ADDA-FF6F-17A8-A9781AF94C49}"/>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8" name="Footer Placeholder 7">
            <a:extLst>
              <a:ext uri="{FF2B5EF4-FFF2-40B4-BE49-F238E27FC236}">
                <a16:creationId xmlns:a16="http://schemas.microsoft.com/office/drawing/2014/main" id="{FD48C2ED-6BFF-7A8F-3A16-FC716443F0BA}"/>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24888443-A44C-A102-2C21-58D92BD6EA7D}"/>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90416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D0B1-E5BC-0E7D-DED3-44D795F47A4D}"/>
              </a:ext>
            </a:extLst>
          </p:cNvPr>
          <p:cNvSpPr>
            <a:spLocks noGrp="1"/>
          </p:cNvSpPr>
          <p:nvPr>
            <p:ph type="title"/>
          </p:nvPr>
        </p:nvSpPr>
        <p:spPr/>
        <p:txBody>
          <a:bodyPr/>
          <a:lstStyle/>
          <a:p>
            <a:r>
              <a:rPr lang="en-GB"/>
              <a:t>Click to edit Master title style</a:t>
            </a:r>
            <a:endParaRPr lang="nb-NO"/>
          </a:p>
        </p:txBody>
      </p:sp>
      <p:sp>
        <p:nvSpPr>
          <p:cNvPr id="3" name="Date Placeholder 2">
            <a:extLst>
              <a:ext uri="{FF2B5EF4-FFF2-40B4-BE49-F238E27FC236}">
                <a16:creationId xmlns:a16="http://schemas.microsoft.com/office/drawing/2014/main" id="{F639D28A-48EB-A540-2566-C55C119D16BC}"/>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4" name="Footer Placeholder 3">
            <a:extLst>
              <a:ext uri="{FF2B5EF4-FFF2-40B4-BE49-F238E27FC236}">
                <a16:creationId xmlns:a16="http://schemas.microsoft.com/office/drawing/2014/main" id="{4F476CEC-C4CA-8566-EDCB-403F4255056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D83C55E-8358-E705-2D44-4FEAF44BE05D}"/>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23809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F08F3-198B-C6CC-6E42-0015F29F1E91}"/>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3" name="Footer Placeholder 2">
            <a:extLst>
              <a:ext uri="{FF2B5EF4-FFF2-40B4-BE49-F238E27FC236}">
                <a16:creationId xmlns:a16="http://schemas.microsoft.com/office/drawing/2014/main" id="{F9572568-005D-DB91-8E51-DA93C97C7B9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0725CFC2-5A42-7E03-2311-BD03E036BB3D}"/>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219206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F6B8-736A-5881-660E-F037D494B9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Content Placeholder 2">
            <a:extLst>
              <a:ext uri="{FF2B5EF4-FFF2-40B4-BE49-F238E27FC236}">
                <a16:creationId xmlns:a16="http://schemas.microsoft.com/office/drawing/2014/main" id="{F3C3C66B-A057-4374-F3C0-55401FB3C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Text Placeholder 3">
            <a:extLst>
              <a:ext uri="{FF2B5EF4-FFF2-40B4-BE49-F238E27FC236}">
                <a16:creationId xmlns:a16="http://schemas.microsoft.com/office/drawing/2014/main" id="{07CB11F0-9182-30D7-D0AD-1D69AA86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3E04A9-0F87-3049-E6B5-38786BB888B2}"/>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6" name="Footer Placeholder 5">
            <a:extLst>
              <a:ext uri="{FF2B5EF4-FFF2-40B4-BE49-F238E27FC236}">
                <a16:creationId xmlns:a16="http://schemas.microsoft.com/office/drawing/2014/main" id="{096140A6-7A7E-0D0A-FEEB-382F6734F5D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91C653B-7E9F-1E09-0702-B9B06AAD8DC4}"/>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118882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9BF9-0831-28EB-5C0D-FF22E531E9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icture Placeholder 2">
            <a:extLst>
              <a:ext uri="{FF2B5EF4-FFF2-40B4-BE49-F238E27FC236}">
                <a16:creationId xmlns:a16="http://schemas.microsoft.com/office/drawing/2014/main" id="{83025B25-93FA-154D-D381-82B39DF459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B5CE200C-A734-163A-8BAA-392EE9B5F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F7E652-2F34-89E5-87DC-48E07A56D571}"/>
              </a:ext>
            </a:extLst>
          </p:cNvPr>
          <p:cNvSpPr>
            <a:spLocks noGrp="1"/>
          </p:cNvSpPr>
          <p:nvPr>
            <p:ph type="dt" sz="half" idx="10"/>
          </p:nvPr>
        </p:nvSpPr>
        <p:spPr/>
        <p:txBody>
          <a:bodyPr/>
          <a:lstStyle/>
          <a:p>
            <a:fld id="{A28C2C51-243E-4BA9-971C-4D05CFE2408D}" type="datetimeFigureOut">
              <a:rPr lang="nb-NO" smtClean="0"/>
              <a:t>02.09.2023</a:t>
            </a:fld>
            <a:endParaRPr lang="nb-NO"/>
          </a:p>
        </p:txBody>
      </p:sp>
      <p:sp>
        <p:nvSpPr>
          <p:cNvPr id="6" name="Footer Placeholder 5">
            <a:extLst>
              <a:ext uri="{FF2B5EF4-FFF2-40B4-BE49-F238E27FC236}">
                <a16:creationId xmlns:a16="http://schemas.microsoft.com/office/drawing/2014/main" id="{12CF8C1B-AEDA-9D2D-2144-BE71CCA6322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422B9CC-2872-9C72-D8C3-35BE06223AAB}"/>
              </a:ext>
            </a:extLst>
          </p:cNvPr>
          <p:cNvSpPr>
            <a:spLocks noGrp="1"/>
          </p:cNvSpPr>
          <p:nvPr>
            <p:ph type="sldNum" sz="quarter" idx="12"/>
          </p:nvPr>
        </p:nvSpPr>
        <p:spPr/>
        <p:txBody>
          <a:bodyPr/>
          <a:lstStyle/>
          <a:p>
            <a:fld id="{467D72B0-C3EB-4924-A90E-34B5544B7F3B}" type="slidenum">
              <a:rPr lang="nb-NO" smtClean="0"/>
              <a:t>‹#›</a:t>
            </a:fld>
            <a:endParaRPr lang="nb-NO"/>
          </a:p>
        </p:txBody>
      </p:sp>
    </p:spTree>
    <p:extLst>
      <p:ext uri="{BB962C8B-B14F-4D97-AF65-F5344CB8AC3E}">
        <p14:creationId xmlns:p14="http://schemas.microsoft.com/office/powerpoint/2010/main" val="63722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E9B3A-BD68-A98E-AF81-670EDBE00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F2AF160F-2D2B-E6D4-CD6D-CE092A0CA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4324FE1A-ABA0-1963-7A89-67F09E3D1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C2C51-243E-4BA9-971C-4D05CFE2408D}" type="datetimeFigureOut">
              <a:rPr lang="nb-NO" smtClean="0"/>
              <a:t>02.09.2023</a:t>
            </a:fld>
            <a:endParaRPr lang="nb-NO"/>
          </a:p>
        </p:txBody>
      </p:sp>
      <p:sp>
        <p:nvSpPr>
          <p:cNvPr id="5" name="Footer Placeholder 4">
            <a:extLst>
              <a:ext uri="{FF2B5EF4-FFF2-40B4-BE49-F238E27FC236}">
                <a16:creationId xmlns:a16="http://schemas.microsoft.com/office/drawing/2014/main" id="{B55B36AB-7ED1-8A20-B7D8-CE57C3E9F6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99135B21-6FEF-006A-16DE-D6B7F7637E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D72B0-C3EB-4924-A90E-34B5544B7F3B}" type="slidenum">
              <a:rPr lang="nb-NO" smtClean="0"/>
              <a:t>‹#›</a:t>
            </a:fld>
            <a:endParaRPr lang="nb-NO"/>
          </a:p>
        </p:txBody>
      </p:sp>
    </p:spTree>
    <p:extLst>
      <p:ext uri="{BB962C8B-B14F-4D97-AF65-F5344CB8AC3E}">
        <p14:creationId xmlns:p14="http://schemas.microsoft.com/office/powerpoint/2010/main" val="1888430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useumsvenner.n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useumsvenner.n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BDE-2756-3B38-1299-1C56EF8F4985}"/>
              </a:ext>
            </a:extLst>
          </p:cNvPr>
          <p:cNvSpPr>
            <a:spLocks noGrp="1"/>
          </p:cNvSpPr>
          <p:nvPr>
            <p:ph type="ctrTitle"/>
          </p:nvPr>
        </p:nvSpPr>
        <p:spPr>
          <a:xfrm>
            <a:off x="1524000" y="1122363"/>
            <a:ext cx="9144000" cy="2387600"/>
          </a:xfrm>
        </p:spPr>
        <p:txBody>
          <a:bodyPr/>
          <a:lstStyle/>
          <a:p>
            <a:r>
              <a:rPr lang="nb-NO" dirty="0"/>
              <a:t>Årsberetning 2022-2023</a:t>
            </a:r>
          </a:p>
        </p:txBody>
      </p:sp>
      <p:sp>
        <p:nvSpPr>
          <p:cNvPr id="5" name="Subtitle 4">
            <a:extLst>
              <a:ext uri="{FF2B5EF4-FFF2-40B4-BE49-F238E27FC236}">
                <a16:creationId xmlns:a16="http://schemas.microsoft.com/office/drawing/2014/main" id="{599AB127-20C5-D848-1C57-7A16C8613654}"/>
              </a:ext>
            </a:extLst>
          </p:cNvPr>
          <p:cNvSpPr>
            <a:spLocks noGrp="1"/>
          </p:cNvSpPr>
          <p:nvPr>
            <p:ph type="subTitle" idx="1"/>
          </p:nvPr>
        </p:nvSpPr>
        <p:spPr>
          <a:xfrm>
            <a:off x="1209040" y="3575891"/>
            <a:ext cx="9144000" cy="1655762"/>
          </a:xfrm>
        </p:spPr>
        <p:txBody>
          <a:bodyPr/>
          <a:lstStyle/>
          <a:p>
            <a:endParaRPr lang="nb-NO" dirty="0"/>
          </a:p>
          <a:p>
            <a:r>
              <a:rPr lang="nb-NO" sz="4000" dirty="0"/>
              <a:t>FNM årsmøte 2023, Bryne</a:t>
            </a:r>
          </a:p>
        </p:txBody>
      </p:sp>
      <p:pic>
        <p:nvPicPr>
          <p:cNvPr id="4" name="Picture 3" descr="Forbundet for norske museumsvenner">
            <a:hlinkClick r:id="rId2"/>
            <a:extLst>
              <a:ext uri="{FF2B5EF4-FFF2-40B4-BE49-F238E27FC236}">
                <a16:creationId xmlns:a16="http://schemas.microsoft.com/office/drawing/2014/main" id="{9DDE51D3-F607-663F-2AD9-528A35ED31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8861" y="1188291"/>
            <a:ext cx="8154278" cy="2240709"/>
          </a:xfrm>
          <a:prstGeom prst="rect">
            <a:avLst/>
          </a:prstGeom>
          <a:noFill/>
          <a:ln>
            <a:noFill/>
          </a:ln>
        </p:spPr>
      </p:pic>
    </p:spTree>
    <p:extLst>
      <p:ext uri="{BB962C8B-B14F-4D97-AF65-F5344CB8AC3E}">
        <p14:creationId xmlns:p14="http://schemas.microsoft.com/office/powerpoint/2010/main" val="227638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gen bildebeskrivelse er tilgjengelig.">
            <a:extLst>
              <a:ext uri="{FF2B5EF4-FFF2-40B4-BE49-F238E27FC236}">
                <a16:creationId xmlns:a16="http://schemas.microsoft.com/office/drawing/2014/main" id="{8EE10462-8790-3CA3-F3E5-5338545A06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4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56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D19566-91E7-2427-6EA8-B84C6934A5E4}"/>
              </a:ext>
            </a:extLst>
          </p:cNvPr>
          <p:cNvSpPr>
            <a:spLocks noGrp="1"/>
          </p:cNvSpPr>
          <p:nvPr>
            <p:ph type="title"/>
          </p:nvPr>
        </p:nvSpPr>
        <p:spPr>
          <a:xfrm>
            <a:off x="612648" y="365125"/>
            <a:ext cx="7667752" cy="878459"/>
          </a:xfrm>
        </p:spPr>
        <p:txBody>
          <a:bodyPr anchor="b">
            <a:normAutofit/>
          </a:bodyPr>
          <a:lstStyle/>
          <a:p>
            <a:r>
              <a:rPr lang="nb-NO" sz="3600" b="1" dirty="0">
                <a:latin typeface="Calibri Light" panose="020F0302020204030204" pitchFamily="34" charset="0"/>
                <a:ea typeface="Times New Roman" panose="02020603050405020304" pitchFamily="18" charset="0"/>
                <a:cs typeface="Times New Roman" panose="02020603050405020304" pitchFamily="18" charset="0"/>
              </a:rPr>
              <a:t>6. Nordisk og internasjonalt samarbeid</a:t>
            </a:r>
            <a:endParaRPr lang="nb-NO" sz="3600" b="1" dirty="0"/>
          </a:p>
        </p:txBody>
      </p:sp>
      <p:pic>
        <p:nvPicPr>
          <p:cNvPr id="9" name="Picture 8">
            <a:extLst>
              <a:ext uri="{FF2B5EF4-FFF2-40B4-BE49-F238E27FC236}">
                <a16:creationId xmlns:a16="http://schemas.microsoft.com/office/drawing/2014/main" id="{65010997-A04A-2A14-6213-A639B8241A59}"/>
              </a:ext>
            </a:extLst>
          </p:cNvPr>
          <p:cNvPicPr>
            <a:picLocks noChangeAspect="1"/>
          </p:cNvPicPr>
          <p:nvPr/>
        </p:nvPicPr>
        <p:blipFill>
          <a:blip r:embed="rId2"/>
          <a:stretch>
            <a:fillRect/>
          </a:stretch>
        </p:blipFill>
        <p:spPr>
          <a:xfrm>
            <a:off x="8379409" y="580165"/>
            <a:ext cx="3532036" cy="1253872"/>
          </a:xfrm>
          <a:prstGeom prst="rect">
            <a:avLst/>
          </a:prstGeom>
        </p:spPr>
      </p:pic>
      <p:sp>
        <p:nvSpPr>
          <p:cNvPr id="1033"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BDC6AB-7B5A-EC1C-B70E-58D58465DF6D}"/>
              </a:ext>
            </a:extLst>
          </p:cNvPr>
          <p:cNvSpPr>
            <a:spLocks noGrp="1"/>
          </p:cNvSpPr>
          <p:nvPr>
            <p:ph idx="1"/>
          </p:nvPr>
        </p:nvSpPr>
        <p:spPr>
          <a:xfrm>
            <a:off x="696697" y="2506734"/>
            <a:ext cx="6986016" cy="3672144"/>
          </a:xfrm>
        </p:spPr>
        <p:txBody>
          <a:bodyPr>
            <a:normAutofit/>
          </a:bodyPr>
          <a:lstStyle/>
          <a:p>
            <a:pPr>
              <a:lnSpc>
                <a:spcPct val="100000"/>
              </a:lnSpc>
              <a:spcAft>
                <a:spcPts val="600"/>
              </a:spcAft>
            </a:pPr>
            <a:r>
              <a:rPr lang="nb-NO" sz="2200" dirty="0">
                <a:effectLst/>
                <a:latin typeface="Calibri" panose="020F0502020204030204" pitchFamily="34" charset="0"/>
                <a:ea typeface="Calibri" panose="020F0502020204030204" pitchFamily="34" charset="0"/>
                <a:cs typeface="Calibri" panose="020F0502020204030204" pitchFamily="34" charset="0"/>
              </a:rPr>
              <a:t>De nordiske forbundene var representert ved </a:t>
            </a:r>
          </a:p>
          <a:p>
            <a:pPr lvl="1">
              <a:lnSpc>
                <a:spcPct val="100000"/>
              </a:lnSpc>
              <a:spcAft>
                <a:spcPts val="600"/>
              </a:spcAft>
            </a:pPr>
            <a:r>
              <a:rPr lang="nb-NO" sz="2200" dirty="0">
                <a:effectLst/>
                <a:latin typeface="Calibri" panose="020F0502020204030204" pitchFamily="34" charset="0"/>
                <a:ea typeface="Calibri" panose="020F0502020204030204" pitchFamily="34" charset="0"/>
                <a:cs typeface="Calibri" panose="020F0502020204030204" pitchFamily="34" charset="0"/>
              </a:rPr>
              <a:t>lederne av det Svenske Museumsforbundet (FSM) og </a:t>
            </a:r>
          </a:p>
          <a:p>
            <a:pPr lvl="1">
              <a:lnSpc>
                <a:spcPct val="100000"/>
              </a:lnSpc>
              <a:spcAft>
                <a:spcPts val="600"/>
              </a:spcAft>
            </a:pPr>
            <a:r>
              <a:rPr lang="nb-NO" sz="2200" dirty="0">
                <a:effectLst/>
                <a:latin typeface="Calibri" panose="020F0502020204030204" pitchFamily="34" charset="0"/>
                <a:ea typeface="Calibri" panose="020F0502020204030204" pitchFamily="34" charset="0"/>
                <a:cs typeface="Calibri" panose="020F0502020204030204" pitchFamily="34" charset="0"/>
              </a:rPr>
              <a:t>lederen av det Danske museumslederforbundet (SAMMUS). </a:t>
            </a:r>
          </a:p>
          <a:p>
            <a:pPr>
              <a:lnSpc>
                <a:spcPct val="100000"/>
              </a:lnSpc>
              <a:spcAft>
                <a:spcPts val="600"/>
              </a:spcAft>
            </a:pPr>
            <a:r>
              <a:rPr lang="nb-NO" sz="2200" dirty="0">
                <a:effectLst/>
                <a:latin typeface="Calibri" panose="020F0502020204030204" pitchFamily="34" charset="0"/>
                <a:ea typeface="Calibri" panose="020F0502020204030204" pitchFamily="34" charset="0"/>
                <a:cs typeface="Calibri" panose="020F0502020204030204" pitchFamily="34" charset="0"/>
              </a:rPr>
              <a:t>World </a:t>
            </a:r>
            <a:r>
              <a:rPr lang="nb-NO" sz="2200" dirty="0" err="1">
                <a:effectLst/>
                <a:latin typeface="Calibri" panose="020F0502020204030204" pitchFamily="34" charset="0"/>
                <a:ea typeface="Calibri" panose="020F0502020204030204" pitchFamily="34" charset="0"/>
                <a:cs typeface="Calibri" panose="020F0502020204030204" pitchFamily="34" charset="0"/>
              </a:rPr>
              <a:t>Federation</a:t>
            </a:r>
            <a:r>
              <a:rPr lang="nb-NO" sz="2200" dirty="0">
                <a:effectLst/>
                <a:latin typeface="Calibri" panose="020F0502020204030204" pitchFamily="34" charset="0"/>
                <a:ea typeface="Calibri" panose="020F0502020204030204" pitchFamily="34" charset="0"/>
                <a:cs typeface="Calibri" panose="020F0502020204030204" pitchFamily="34" charset="0"/>
              </a:rPr>
              <a:t> </a:t>
            </a:r>
            <a:r>
              <a:rPr lang="nb-NO" sz="2200" dirty="0" err="1">
                <a:effectLst/>
                <a:latin typeface="Calibri" panose="020F0502020204030204" pitchFamily="34" charset="0"/>
                <a:ea typeface="Calibri" panose="020F0502020204030204" pitchFamily="34" charset="0"/>
                <a:cs typeface="Calibri" panose="020F0502020204030204" pitchFamily="34" charset="0"/>
              </a:rPr>
              <a:t>of</a:t>
            </a:r>
            <a:r>
              <a:rPr lang="nb-NO" sz="2200" dirty="0">
                <a:effectLst/>
                <a:latin typeface="Calibri" panose="020F0502020204030204" pitchFamily="34" charset="0"/>
                <a:ea typeface="Calibri" panose="020F0502020204030204" pitchFamily="34" charset="0"/>
                <a:cs typeface="Calibri" panose="020F0502020204030204" pitchFamily="34" charset="0"/>
              </a:rPr>
              <a:t> </a:t>
            </a:r>
            <a:r>
              <a:rPr lang="nb-NO" sz="2200" dirty="0" err="1">
                <a:effectLst/>
                <a:latin typeface="Calibri" panose="020F0502020204030204" pitchFamily="34" charset="0"/>
                <a:ea typeface="Calibri" panose="020F0502020204030204" pitchFamily="34" charset="0"/>
                <a:cs typeface="Calibri" panose="020F0502020204030204" pitchFamily="34" charset="0"/>
              </a:rPr>
              <a:t>Friends</a:t>
            </a:r>
            <a:r>
              <a:rPr lang="nb-NO" sz="2200" dirty="0">
                <a:effectLst/>
                <a:latin typeface="Calibri" panose="020F0502020204030204" pitchFamily="34" charset="0"/>
                <a:ea typeface="Calibri" panose="020F0502020204030204" pitchFamily="34" charset="0"/>
                <a:cs typeface="Calibri" panose="020F0502020204030204" pitchFamily="34" charset="0"/>
              </a:rPr>
              <a:t> </a:t>
            </a:r>
            <a:r>
              <a:rPr lang="nb-NO" sz="2200" dirty="0" err="1">
                <a:effectLst/>
                <a:latin typeface="Calibri" panose="020F0502020204030204" pitchFamily="34" charset="0"/>
                <a:ea typeface="Calibri" panose="020F0502020204030204" pitchFamily="34" charset="0"/>
                <a:cs typeface="Calibri" panose="020F0502020204030204" pitchFamily="34" charset="0"/>
              </a:rPr>
              <a:t>of</a:t>
            </a:r>
            <a:r>
              <a:rPr lang="nb-NO" sz="2200" dirty="0">
                <a:effectLst/>
                <a:latin typeface="Calibri" panose="020F0502020204030204" pitchFamily="34" charset="0"/>
                <a:ea typeface="Calibri" panose="020F0502020204030204" pitchFamily="34" charset="0"/>
                <a:cs typeface="Calibri" panose="020F0502020204030204" pitchFamily="34" charset="0"/>
              </a:rPr>
              <a:t> Museums (WFFM) var representert på årsmøte med medlem av </a:t>
            </a:r>
            <a:r>
              <a:rPr lang="nb-NO" sz="2200" dirty="0" err="1">
                <a:effectLst/>
                <a:latin typeface="Calibri" panose="020F0502020204030204" pitchFamily="34" charset="0"/>
                <a:ea typeface="Calibri" panose="020F0502020204030204" pitchFamily="34" charset="0"/>
                <a:cs typeface="Calibri" panose="020F0502020204030204" pitchFamily="34" charset="0"/>
              </a:rPr>
              <a:t>WFFMs</a:t>
            </a:r>
            <a:r>
              <a:rPr lang="nb-NO" sz="2200" dirty="0">
                <a:effectLst/>
                <a:latin typeface="Calibri" panose="020F0502020204030204" pitchFamily="34" charset="0"/>
                <a:ea typeface="Calibri" panose="020F0502020204030204" pitchFamily="34" charset="0"/>
                <a:cs typeface="Calibri" panose="020F0502020204030204" pitchFamily="34" charset="0"/>
              </a:rPr>
              <a:t> styrende ledelse og leder av det store italienske venneforeningsforbundet.</a:t>
            </a:r>
          </a:p>
          <a:p>
            <a:pPr marL="0" indent="0">
              <a:spcAft>
                <a:spcPts val="800"/>
              </a:spcAft>
              <a:buNone/>
            </a:pPr>
            <a:endParaRPr lang="nb-NO"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World Federation of Friends of Museums">
            <a:extLst>
              <a:ext uri="{FF2B5EF4-FFF2-40B4-BE49-F238E27FC236}">
                <a16:creationId xmlns:a16="http://schemas.microsoft.com/office/drawing/2014/main" id="{1117E6FD-4007-F106-4026-D69D6D3B45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01180" y="2310086"/>
            <a:ext cx="1890220" cy="1890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AAA776-4A71-6BC8-F96C-F291AEEE57E6}"/>
              </a:ext>
            </a:extLst>
          </p:cNvPr>
          <p:cNvPicPr>
            <a:picLocks noChangeAspect="1"/>
          </p:cNvPicPr>
          <p:nvPr/>
        </p:nvPicPr>
        <p:blipFill>
          <a:blip r:embed="rId4"/>
          <a:stretch>
            <a:fillRect/>
          </a:stretch>
        </p:blipFill>
        <p:spPr>
          <a:xfrm>
            <a:off x="8379409" y="4676355"/>
            <a:ext cx="3530309" cy="1844585"/>
          </a:xfrm>
          <a:prstGeom prst="rect">
            <a:avLst/>
          </a:prstGeom>
        </p:spPr>
      </p:pic>
    </p:spTree>
    <p:extLst>
      <p:ext uri="{BB962C8B-B14F-4D97-AF65-F5344CB8AC3E}">
        <p14:creationId xmlns:p14="http://schemas.microsoft.com/office/powerpoint/2010/main" val="421145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C587-2EC3-CA63-3C99-022B1B0D3D29}"/>
              </a:ext>
            </a:extLst>
          </p:cNvPr>
          <p:cNvSpPr>
            <a:spLocks noGrp="1"/>
          </p:cNvSpPr>
          <p:nvPr>
            <p:ph type="title"/>
          </p:nvPr>
        </p:nvSpPr>
        <p:spPr>
          <a:xfrm>
            <a:off x="7396480" y="376009"/>
            <a:ext cx="3520440" cy="711835"/>
          </a:xfrm>
        </p:spPr>
        <p:txBody>
          <a:bodyPr/>
          <a:lstStyle/>
          <a:p>
            <a:r>
              <a:rPr lang="nb-NO" b="1" dirty="0"/>
              <a:t>Hvor er vi?</a:t>
            </a:r>
          </a:p>
        </p:txBody>
      </p:sp>
      <p:graphicFrame>
        <p:nvGraphicFramePr>
          <p:cNvPr id="5" name="Table 4">
            <a:extLst>
              <a:ext uri="{FF2B5EF4-FFF2-40B4-BE49-F238E27FC236}">
                <a16:creationId xmlns:a16="http://schemas.microsoft.com/office/drawing/2014/main" id="{600306C2-E8E3-DA8E-0626-DF136F3020FE}"/>
              </a:ext>
            </a:extLst>
          </p:cNvPr>
          <p:cNvGraphicFramePr>
            <a:graphicFrameLocks noGrp="1"/>
          </p:cNvGraphicFramePr>
          <p:nvPr>
            <p:extLst>
              <p:ext uri="{D42A27DB-BD31-4B8C-83A1-F6EECF244321}">
                <p14:modId xmlns:p14="http://schemas.microsoft.com/office/powerpoint/2010/main" val="1464332900"/>
              </p:ext>
            </p:extLst>
          </p:nvPr>
        </p:nvGraphicFramePr>
        <p:xfrm>
          <a:off x="4324756" y="576628"/>
          <a:ext cx="2702560" cy="5704744"/>
        </p:xfrm>
        <a:graphic>
          <a:graphicData uri="http://schemas.openxmlformats.org/drawingml/2006/table">
            <a:tbl>
              <a:tblPr firstRow="1" firstCol="1" bandRow="1">
                <a:solidFill>
                  <a:schemeClr val="bg1">
                    <a:lumMod val="95000"/>
                  </a:schemeClr>
                </a:solidFill>
                <a:tableStyleId>{5C22544A-7EE6-4342-B048-85BDC9FD1C3A}</a:tableStyleId>
              </a:tblPr>
              <a:tblGrid>
                <a:gridCol w="1572932">
                  <a:extLst>
                    <a:ext uri="{9D8B030D-6E8A-4147-A177-3AD203B41FA5}">
                      <a16:colId xmlns:a16="http://schemas.microsoft.com/office/drawing/2014/main" val="3476571782"/>
                    </a:ext>
                  </a:extLst>
                </a:gridCol>
                <a:gridCol w="1129628">
                  <a:extLst>
                    <a:ext uri="{9D8B030D-6E8A-4147-A177-3AD203B41FA5}">
                      <a16:colId xmlns:a16="http://schemas.microsoft.com/office/drawing/2014/main" val="1005833242"/>
                    </a:ext>
                  </a:extLst>
                </a:gridCol>
              </a:tblGrid>
              <a:tr h="392718">
                <a:tc>
                  <a:txBody>
                    <a:bodyPr/>
                    <a:lstStyle/>
                    <a:p>
                      <a:pPr algn="l">
                        <a:lnSpc>
                          <a:spcPct val="107000"/>
                        </a:lnSpc>
                        <a:spcAft>
                          <a:spcPts val="800"/>
                        </a:spcAft>
                      </a:pPr>
                      <a:r>
                        <a:rPr lang="nb-NO" sz="1600" b="1" cap="none" spc="0" dirty="0">
                          <a:solidFill>
                            <a:schemeClr val="tx1"/>
                          </a:solidFill>
                          <a:effectLst/>
                        </a:rPr>
                        <a:t>Oslo</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l">
                        <a:lnSpc>
                          <a:spcPct val="107000"/>
                        </a:lnSpc>
                        <a:spcAft>
                          <a:spcPts val="800"/>
                        </a:spcAft>
                      </a:pPr>
                      <a:r>
                        <a:rPr lang="nb-NO" sz="1600" b="0" cap="none" spc="0" dirty="0">
                          <a:solidFill>
                            <a:schemeClr val="tx1"/>
                          </a:solidFill>
                          <a:effectLst/>
                        </a:rPr>
                        <a:t>13</a:t>
                      </a:r>
                      <a:endParaRPr lang="nb-NO" sz="1600" b="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2549146917"/>
                  </a:ext>
                </a:extLst>
              </a:tr>
              <a:tr h="367816">
                <a:tc>
                  <a:txBody>
                    <a:bodyPr/>
                    <a:lstStyle/>
                    <a:p>
                      <a:pPr algn="l">
                        <a:lnSpc>
                          <a:spcPct val="107000"/>
                        </a:lnSpc>
                        <a:spcAft>
                          <a:spcPts val="800"/>
                        </a:spcAft>
                        <a:tabLst>
                          <a:tab pos="2019935" algn="r"/>
                        </a:tabLst>
                      </a:pPr>
                      <a:r>
                        <a:rPr lang="nb-NO" sz="1600" b="1" cap="none" spc="0" dirty="0">
                          <a:solidFill>
                            <a:schemeClr val="tx1"/>
                          </a:solidFill>
                          <a:effectLst/>
                        </a:rPr>
                        <a:t>Viken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rPr>
                        <a:t>17</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3664457516"/>
                  </a:ext>
                </a:extLst>
              </a:tr>
              <a:tr h="367816">
                <a:tc>
                  <a:txBody>
                    <a:bodyPr/>
                    <a:lstStyle/>
                    <a:p>
                      <a:pPr algn="l">
                        <a:lnSpc>
                          <a:spcPct val="107000"/>
                        </a:lnSpc>
                        <a:spcAft>
                          <a:spcPts val="800"/>
                        </a:spcAft>
                      </a:pPr>
                      <a:r>
                        <a:rPr lang="nb-NO" sz="1600" b="1" cap="none" spc="0" dirty="0">
                          <a:solidFill>
                            <a:schemeClr val="tx1"/>
                          </a:solidFill>
                          <a:effectLst/>
                        </a:rPr>
                        <a:t>Innlandet</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rPr>
                        <a:t>7</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721257076"/>
                  </a:ext>
                </a:extLst>
              </a:tr>
              <a:tr h="649357">
                <a:tc>
                  <a:txBody>
                    <a:bodyPr/>
                    <a:lstStyle/>
                    <a:p>
                      <a:pPr algn="l">
                        <a:lnSpc>
                          <a:spcPct val="107000"/>
                        </a:lnSpc>
                        <a:spcAft>
                          <a:spcPts val="800"/>
                        </a:spcAft>
                      </a:pPr>
                      <a:r>
                        <a:rPr lang="nb-NO" sz="1600" b="1" cap="none" spc="0" dirty="0">
                          <a:solidFill>
                            <a:schemeClr val="tx1"/>
                          </a:solidFill>
                          <a:effectLst/>
                        </a:rPr>
                        <a:t>Vestfold og Telemark</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rPr>
                        <a:t>5</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133263198"/>
                  </a:ext>
                </a:extLst>
              </a:tr>
              <a:tr h="367816">
                <a:tc>
                  <a:txBody>
                    <a:bodyPr/>
                    <a:lstStyle/>
                    <a:p>
                      <a:pPr algn="l">
                        <a:lnSpc>
                          <a:spcPct val="107000"/>
                        </a:lnSpc>
                        <a:spcAft>
                          <a:spcPts val="800"/>
                        </a:spcAft>
                      </a:pPr>
                      <a:r>
                        <a:rPr lang="nb-NO" sz="1600" b="1" cap="none" spc="0" dirty="0">
                          <a:solidFill>
                            <a:schemeClr val="tx1"/>
                          </a:solidFill>
                          <a:effectLst/>
                        </a:rPr>
                        <a:t>Agder</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latin typeface="Times New Roman" panose="02020603050405020304" pitchFamily="18" charset="0"/>
                          <a:ea typeface="Times New Roman" panose="02020603050405020304" pitchFamily="18" charset="0"/>
                        </a:rPr>
                        <a:t>3</a:t>
                      </a: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212920007"/>
                  </a:ext>
                </a:extLst>
              </a:tr>
              <a:tr h="367816">
                <a:tc>
                  <a:txBody>
                    <a:bodyPr/>
                    <a:lstStyle/>
                    <a:p>
                      <a:pPr algn="l">
                        <a:lnSpc>
                          <a:spcPct val="107000"/>
                        </a:lnSpc>
                        <a:spcAft>
                          <a:spcPts val="800"/>
                        </a:spcAft>
                      </a:pPr>
                      <a:r>
                        <a:rPr lang="nb-NO" sz="1600" b="1" cap="none" spc="0" dirty="0">
                          <a:solidFill>
                            <a:schemeClr val="tx1"/>
                          </a:solidFill>
                          <a:effectLst/>
                        </a:rPr>
                        <a:t>Rogaland</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latin typeface="Times New Roman" panose="02020603050405020304" pitchFamily="18" charset="0"/>
                          <a:ea typeface="Times New Roman" panose="02020603050405020304" pitchFamily="18" charset="0"/>
                        </a:rPr>
                        <a:t>4</a:t>
                      </a:r>
                    </a:p>
                  </a:txBody>
                  <a:tcPr marL="47793" marR="51207" marT="13655" marB="10241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851010528"/>
                  </a:ext>
                </a:extLst>
              </a:tr>
              <a:tr h="367816">
                <a:tc>
                  <a:txBody>
                    <a:bodyPr/>
                    <a:lstStyle/>
                    <a:p>
                      <a:pPr algn="l">
                        <a:lnSpc>
                          <a:spcPct val="107000"/>
                        </a:lnSpc>
                        <a:spcAft>
                          <a:spcPts val="800"/>
                        </a:spcAft>
                      </a:pPr>
                      <a:r>
                        <a:rPr lang="nb-NO" sz="1600" b="1" cap="none" spc="0" dirty="0">
                          <a:solidFill>
                            <a:schemeClr val="tx1"/>
                          </a:solidFill>
                          <a:effectLst/>
                        </a:rPr>
                        <a:t>Vestland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rPr>
                        <a:t>2</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62960988"/>
                  </a:ext>
                </a:extLst>
              </a:tr>
              <a:tr h="649357">
                <a:tc>
                  <a:txBody>
                    <a:bodyPr/>
                    <a:lstStyle/>
                    <a:p>
                      <a:pPr algn="l">
                        <a:lnSpc>
                          <a:spcPct val="107000"/>
                        </a:lnSpc>
                        <a:spcAft>
                          <a:spcPts val="800"/>
                        </a:spcAft>
                      </a:pPr>
                      <a:r>
                        <a:rPr lang="nb-NO" sz="1600" b="1" cap="none" spc="0" dirty="0">
                          <a:solidFill>
                            <a:schemeClr val="tx1"/>
                          </a:solidFill>
                          <a:effectLst/>
                        </a:rPr>
                        <a:t>Møre og Romsdal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rPr>
                        <a:t>4</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956297006"/>
                  </a:ext>
                </a:extLst>
              </a:tr>
              <a:tr h="367816">
                <a:tc>
                  <a:txBody>
                    <a:bodyPr/>
                    <a:lstStyle/>
                    <a:p>
                      <a:pPr algn="l">
                        <a:lnSpc>
                          <a:spcPct val="107000"/>
                        </a:lnSpc>
                        <a:spcAft>
                          <a:spcPts val="800"/>
                        </a:spcAft>
                      </a:pPr>
                      <a:r>
                        <a:rPr lang="nb-NO" sz="1600" b="1" cap="none" spc="0" dirty="0">
                          <a:solidFill>
                            <a:schemeClr val="tx1"/>
                          </a:solidFill>
                          <a:effectLst/>
                        </a:rPr>
                        <a:t>Trøndelag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rPr>
                        <a:t>7  </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715888573"/>
                  </a:ext>
                </a:extLst>
              </a:tr>
              <a:tr h="367816">
                <a:tc>
                  <a:txBody>
                    <a:bodyPr/>
                    <a:lstStyle/>
                    <a:p>
                      <a:pPr algn="l">
                        <a:lnSpc>
                          <a:spcPct val="107000"/>
                        </a:lnSpc>
                        <a:spcAft>
                          <a:spcPts val="800"/>
                        </a:spcAft>
                      </a:pPr>
                      <a:r>
                        <a:rPr lang="nb-NO" sz="1600" b="1" cap="none" spc="0" dirty="0">
                          <a:solidFill>
                            <a:schemeClr val="tx1"/>
                          </a:solidFill>
                          <a:effectLst/>
                        </a:rPr>
                        <a:t>Nordland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rPr>
                        <a:t>-</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51268979"/>
                  </a:ext>
                </a:extLst>
              </a:tr>
              <a:tr h="649357">
                <a:tc>
                  <a:txBody>
                    <a:bodyPr/>
                    <a:lstStyle/>
                    <a:p>
                      <a:pPr algn="l">
                        <a:lnSpc>
                          <a:spcPct val="107000"/>
                        </a:lnSpc>
                        <a:spcAft>
                          <a:spcPts val="800"/>
                        </a:spcAft>
                      </a:pPr>
                      <a:r>
                        <a:rPr lang="nb-NO" sz="1600" b="1" cap="none" spc="0" dirty="0">
                          <a:solidFill>
                            <a:schemeClr val="tx1"/>
                          </a:solidFill>
                          <a:effectLst/>
                        </a:rPr>
                        <a:t>Troms og Finnmark</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latin typeface="Times New Roman" panose="02020603050405020304" pitchFamily="18" charset="0"/>
                          <a:ea typeface="Times New Roman" panose="02020603050405020304" pitchFamily="18" charset="0"/>
                        </a:rPr>
                        <a:t>2</a:t>
                      </a: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978765019"/>
                  </a:ext>
                </a:extLst>
              </a:tr>
              <a:tr h="367816">
                <a:tc>
                  <a:txBody>
                    <a:bodyPr/>
                    <a:lstStyle/>
                    <a:p>
                      <a:pPr algn="l">
                        <a:lnSpc>
                          <a:spcPct val="107000"/>
                        </a:lnSpc>
                        <a:spcAft>
                          <a:spcPts val="800"/>
                        </a:spcAft>
                      </a:pPr>
                      <a:r>
                        <a:rPr lang="nb-NO" sz="1600" b="1" cap="none" spc="0" dirty="0">
                          <a:solidFill>
                            <a:schemeClr val="tx1"/>
                          </a:solidFill>
                          <a:effectLst/>
                        </a:rPr>
                        <a:t>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a:lnSpc>
                          <a:spcPct val="107000"/>
                        </a:lnSpc>
                        <a:spcAft>
                          <a:spcPts val="800"/>
                        </a:spcAft>
                      </a:pPr>
                      <a:r>
                        <a:rPr lang="nb-NO" sz="1600" cap="none" spc="0" dirty="0">
                          <a:solidFill>
                            <a:schemeClr val="tx1"/>
                          </a:solidFill>
                          <a:effectLst/>
                        </a:rPr>
                        <a:t> </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926022216"/>
                  </a:ext>
                </a:extLst>
              </a:tr>
              <a:tr h="421427">
                <a:tc>
                  <a:txBody>
                    <a:bodyPr/>
                    <a:lstStyle/>
                    <a:p>
                      <a:pPr algn="l">
                        <a:lnSpc>
                          <a:spcPct val="107000"/>
                        </a:lnSpc>
                        <a:spcAft>
                          <a:spcPts val="800"/>
                        </a:spcAft>
                      </a:pPr>
                      <a:r>
                        <a:rPr lang="nb-NO" sz="1600" b="1" cap="none" spc="0" dirty="0">
                          <a:solidFill>
                            <a:schemeClr val="tx1"/>
                          </a:solidFill>
                          <a:effectLst/>
                        </a:rPr>
                        <a:t>Til sammen </a:t>
                      </a:r>
                      <a:endParaRPr lang="nb-NO" sz="1600" b="1"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a:lnSpc>
                          <a:spcPct val="107000"/>
                        </a:lnSpc>
                        <a:spcAft>
                          <a:spcPts val="800"/>
                        </a:spcAft>
                      </a:pPr>
                      <a:r>
                        <a:rPr lang="nb-NO" sz="1600" cap="none" spc="0" dirty="0">
                          <a:solidFill>
                            <a:schemeClr val="tx1"/>
                          </a:solidFill>
                          <a:effectLst/>
                        </a:rPr>
                        <a:t>65</a:t>
                      </a:r>
                      <a:endParaRPr lang="nb-NO" sz="1600" cap="none" spc="0" dirty="0">
                        <a:solidFill>
                          <a:schemeClr val="tx1"/>
                        </a:solidFill>
                        <a:effectLst/>
                        <a:latin typeface="Times New Roman" panose="02020603050405020304" pitchFamily="18" charset="0"/>
                        <a:ea typeface="Times New Roman" panose="02020603050405020304" pitchFamily="18" charset="0"/>
                      </a:endParaRPr>
                    </a:p>
                  </a:txBody>
                  <a:tcPr marL="47793" marR="51207" marT="13655" marB="102414">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536521555"/>
                  </a:ext>
                </a:extLst>
              </a:tr>
            </a:tbl>
          </a:graphicData>
        </a:graphic>
      </p:graphicFrame>
      <p:sp>
        <p:nvSpPr>
          <p:cNvPr id="3" name="TextBox 2">
            <a:extLst>
              <a:ext uri="{FF2B5EF4-FFF2-40B4-BE49-F238E27FC236}">
                <a16:creationId xmlns:a16="http://schemas.microsoft.com/office/drawing/2014/main" id="{A14FD74D-721E-48BD-9DD5-1F8351963C71}"/>
              </a:ext>
            </a:extLst>
          </p:cNvPr>
          <p:cNvSpPr txBox="1"/>
          <p:nvPr/>
        </p:nvSpPr>
        <p:spPr>
          <a:xfrm>
            <a:off x="333580" y="2299457"/>
            <a:ext cx="4018278" cy="954107"/>
          </a:xfrm>
          <a:prstGeom prst="rect">
            <a:avLst/>
          </a:prstGeom>
          <a:noFill/>
        </p:spPr>
        <p:txBody>
          <a:bodyPr wrap="square" rtlCol="0">
            <a:spAutoFit/>
          </a:bodyPr>
          <a:lstStyle/>
          <a:p>
            <a:r>
              <a:rPr lang="nb-NO" sz="2800" dirty="0"/>
              <a:t>FNM har 65 medlemmer.</a:t>
            </a:r>
          </a:p>
          <a:p>
            <a:endParaRPr lang="nb-NO" sz="2800" dirty="0"/>
          </a:p>
        </p:txBody>
      </p:sp>
      <p:pic>
        <p:nvPicPr>
          <p:cNvPr id="6" name="Bilde 3" descr="Et bilde som inneholder kart&#10;&#10;Automatisk generert beskrivelse">
            <a:extLst>
              <a:ext uri="{FF2B5EF4-FFF2-40B4-BE49-F238E27FC236}">
                <a16:creationId xmlns:a16="http://schemas.microsoft.com/office/drawing/2014/main" id="{30922C44-7D4B-D02B-3798-3DFC3D632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140778" y="97950"/>
            <a:ext cx="4717642" cy="6311228"/>
          </a:xfrm>
          <a:prstGeom prst="rect">
            <a:avLst/>
          </a:prstGeom>
          <a:noFill/>
        </p:spPr>
      </p:pic>
      <p:sp>
        <p:nvSpPr>
          <p:cNvPr id="7" name="TextBox 6">
            <a:extLst>
              <a:ext uri="{FF2B5EF4-FFF2-40B4-BE49-F238E27FC236}">
                <a16:creationId xmlns:a16="http://schemas.microsoft.com/office/drawing/2014/main" id="{9871B7BF-A98B-D71F-7CF7-F05E98BF6D39}"/>
              </a:ext>
            </a:extLst>
          </p:cNvPr>
          <p:cNvSpPr txBox="1"/>
          <p:nvPr/>
        </p:nvSpPr>
        <p:spPr>
          <a:xfrm>
            <a:off x="467360" y="487680"/>
            <a:ext cx="3378873" cy="1200329"/>
          </a:xfrm>
          <a:prstGeom prst="rect">
            <a:avLst/>
          </a:prstGeom>
          <a:noFill/>
        </p:spPr>
        <p:txBody>
          <a:bodyPr wrap="square" rtlCol="0">
            <a:spAutoFit/>
          </a:bodyPr>
          <a:lstStyle/>
          <a:p>
            <a:r>
              <a:rPr lang="nb-NO" sz="3600" b="1" dirty="0">
                <a:latin typeface="+mj-lt"/>
              </a:rPr>
              <a:t>7. Medlemmer og medlemsdata</a:t>
            </a:r>
          </a:p>
        </p:txBody>
      </p:sp>
    </p:spTree>
    <p:extLst>
      <p:ext uri="{BB962C8B-B14F-4D97-AF65-F5344CB8AC3E}">
        <p14:creationId xmlns:p14="http://schemas.microsoft.com/office/powerpoint/2010/main" val="191027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F5E6-A1A2-23F9-2CAD-60F98E06A7BD}"/>
              </a:ext>
            </a:extLst>
          </p:cNvPr>
          <p:cNvSpPr>
            <a:spLocks noGrp="1"/>
          </p:cNvSpPr>
          <p:nvPr>
            <p:ph type="title"/>
          </p:nvPr>
        </p:nvSpPr>
        <p:spPr>
          <a:xfrm>
            <a:off x="919480" y="0"/>
            <a:ext cx="10515600" cy="1325563"/>
          </a:xfrm>
        </p:spPr>
        <p:txBody>
          <a:bodyPr>
            <a:normAutofit/>
          </a:bodyPr>
          <a:lstStyle/>
          <a:p>
            <a:r>
              <a:rPr lang="nb-NO" sz="3600" b="1" dirty="0">
                <a:latin typeface="Calibri Light" panose="020F0302020204030204" pitchFamily="34" charset="0"/>
                <a:ea typeface="Calibri Light" panose="020F0302020204030204" pitchFamily="34" charset="0"/>
                <a:cs typeface="Calibri Light" panose="020F0302020204030204" pitchFamily="34" charset="0"/>
              </a:rPr>
              <a:t>M</a:t>
            </a:r>
            <a:r>
              <a:rPr lang="nb-NO" sz="3600" b="1" dirty="0">
                <a:effectLst/>
                <a:latin typeface="Calibri Light" panose="020F0302020204030204" pitchFamily="34" charset="0"/>
                <a:ea typeface="Calibri Light" panose="020F0302020204030204" pitchFamily="34" charset="0"/>
                <a:cs typeface="Calibri Light" panose="020F0302020204030204" pitchFamily="34" charset="0"/>
              </a:rPr>
              <a:t>omsrefusjon</a:t>
            </a:r>
            <a:endParaRPr lang="nb-NO" sz="36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00BEBE2-0DFE-A7C8-3870-199E3ED28E90}"/>
              </a:ext>
            </a:extLst>
          </p:cNvPr>
          <p:cNvSpPr>
            <a:spLocks noGrp="1"/>
          </p:cNvSpPr>
          <p:nvPr>
            <p:ph idx="1"/>
          </p:nvPr>
        </p:nvSpPr>
        <p:spPr>
          <a:xfrm>
            <a:off x="838200" y="1432560"/>
            <a:ext cx="10515600" cy="3657600"/>
          </a:xfrm>
        </p:spPr>
        <p:txBody>
          <a:bodyPr>
            <a:normAutofit/>
          </a:bodyPr>
          <a:lstStyle/>
          <a:p>
            <a:pPr marL="0" indent="0">
              <a:buNone/>
            </a:pPr>
            <a:r>
              <a:rPr lang="nb-NO" sz="2400" dirty="0">
                <a:effectLst/>
                <a:ea typeface="Calibri" panose="020F0502020204030204" pitchFamily="34" charset="0"/>
                <a:cs typeface="Times New Roman" panose="02020603050405020304" pitchFamily="18" charset="0"/>
              </a:rPr>
              <a:t>Ordningen med momsrefusjon administrert av Statens Stiftelses- og lotteritilsyn ble gjennomført i 2022 for FNMs medlemmer.</a:t>
            </a:r>
          </a:p>
          <a:p>
            <a:pPr marL="0" indent="0">
              <a:buNone/>
            </a:pPr>
            <a:r>
              <a:rPr lang="nb-NO" sz="2400" dirty="0">
                <a:effectLst/>
                <a:ea typeface="Calibri" panose="020F0502020204030204" pitchFamily="34" charset="0"/>
                <a:cs typeface="Times New Roman" panose="02020603050405020304" pitchFamily="18" charset="0"/>
              </a:rPr>
              <a:t> </a:t>
            </a:r>
          </a:p>
          <a:p>
            <a:pPr marL="0" indent="0">
              <a:buNone/>
            </a:pPr>
            <a:r>
              <a:rPr lang="nb-NO" sz="2400" dirty="0">
                <a:effectLst/>
                <a:ea typeface="Calibri" panose="020F0502020204030204" pitchFamily="34" charset="0"/>
                <a:cs typeface="Times New Roman" panose="02020603050405020304" pitchFamily="18" charset="0"/>
              </a:rPr>
              <a:t>For FNMs del var det 17 venneforeninger som søkte i 2020 og fikk refundert NOK 155.254. </a:t>
            </a:r>
          </a:p>
          <a:p>
            <a:pPr marL="0" indent="0">
              <a:buNone/>
            </a:pPr>
            <a:endParaRPr lang="nb-NO" sz="2400" dirty="0">
              <a:effectLst/>
              <a:ea typeface="Calibri" panose="020F0502020204030204" pitchFamily="34" charset="0"/>
              <a:cs typeface="Times New Roman" panose="02020603050405020304" pitchFamily="18" charset="0"/>
            </a:endParaRPr>
          </a:p>
          <a:p>
            <a:pPr marL="0" indent="0">
              <a:buNone/>
            </a:pPr>
            <a:r>
              <a:rPr lang="nb-NO" sz="2400" dirty="0">
                <a:effectLst/>
                <a:ea typeface="Calibri" panose="020F0502020204030204" pitchFamily="34" charset="0"/>
                <a:cs typeface="Times New Roman" panose="02020603050405020304" pitchFamily="18" charset="0"/>
              </a:rPr>
              <a:t>For 2021 var antall søknader økt til 19 og refusjonsbeløpet var NOK 249.681.</a:t>
            </a:r>
          </a:p>
          <a:p>
            <a:pPr marL="0" indent="0">
              <a:buNone/>
            </a:pPr>
            <a:endParaRPr lang="nb-NO" sz="2400" b="1" dirty="0">
              <a:effectLst/>
              <a:ea typeface="Times New Roman" panose="02020603050405020304" pitchFamily="18" charset="0"/>
            </a:endParaRPr>
          </a:p>
          <a:p>
            <a:endParaRPr lang="nb-NO" b="1" dirty="0">
              <a:ea typeface="Calibri" panose="020F0502020204030204" pitchFamily="34" charset="0"/>
            </a:endParaRPr>
          </a:p>
          <a:p>
            <a:endParaRPr lang="nb-NO" dirty="0">
              <a:effectLst/>
              <a:ea typeface="Calibri" panose="020F0502020204030204" pitchFamily="34" charset="0"/>
            </a:endParaRPr>
          </a:p>
          <a:p>
            <a:pPr marL="0" indent="0">
              <a:buNone/>
            </a:pPr>
            <a:endParaRPr lang="nb-NO"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075651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4C98-9755-70B0-9099-82B7A18C5F40}"/>
              </a:ext>
            </a:extLst>
          </p:cNvPr>
          <p:cNvSpPr>
            <a:spLocks noGrp="1"/>
          </p:cNvSpPr>
          <p:nvPr>
            <p:ph type="title"/>
          </p:nvPr>
        </p:nvSpPr>
        <p:spPr>
          <a:xfrm>
            <a:off x="6543042" y="1218469"/>
            <a:ext cx="5425438" cy="4420332"/>
          </a:xfrm>
          <a:solidFill>
            <a:schemeClr val="bg1"/>
          </a:solidFill>
        </p:spPr>
        <p:txBody>
          <a:bodyPr vert="horz" lIns="91440" tIns="45720" rIns="91440" bIns="45720" rtlCol="0" anchor="b">
            <a:normAutofit fontScale="90000"/>
          </a:bodyPr>
          <a:lstStyle/>
          <a:p>
            <a:pPr>
              <a:lnSpc>
                <a:spcPct val="100000"/>
              </a:lnSpc>
              <a:spcAft>
                <a:spcPts val="600"/>
              </a:spcAft>
            </a:pPr>
            <a:r>
              <a:rPr lang="nb-NO" sz="2700" dirty="0">
                <a:latin typeface="+mn-lt"/>
              </a:rPr>
              <a:t>Jubileumsboken og 25-års jubileumsseminaret var det store løftet for FNM i 2022.</a:t>
            </a:r>
            <a:br>
              <a:rPr lang="nb-NO" sz="2700" dirty="0">
                <a:latin typeface="+mn-lt"/>
              </a:rPr>
            </a:br>
            <a:br>
              <a:rPr lang="nb-NO" sz="2700" dirty="0">
                <a:latin typeface="+mn-lt"/>
              </a:rPr>
            </a:br>
            <a:r>
              <a:rPr lang="nb-NO" sz="2700" dirty="0">
                <a:latin typeface="+mn-lt"/>
              </a:rPr>
              <a:t>Dette har også preget inneværende år, med etterspørsel etter boken.</a:t>
            </a:r>
            <a:br>
              <a:rPr lang="nb-NO" sz="2700" dirty="0">
                <a:latin typeface="+mn-lt"/>
              </a:rPr>
            </a:br>
            <a:br>
              <a:rPr lang="nb-NO" sz="2700" dirty="0">
                <a:latin typeface="+mn-lt"/>
              </a:rPr>
            </a:br>
            <a:r>
              <a:rPr lang="nb-NO" sz="2700" dirty="0">
                <a:latin typeface="+mn-lt"/>
              </a:rPr>
              <a:t>Boken er blitt så vellykket takket være alle de fine bidragene.</a:t>
            </a:r>
            <a:br>
              <a:rPr lang="nb-NO" sz="2700" dirty="0">
                <a:latin typeface="+mn-lt"/>
              </a:rPr>
            </a:br>
            <a:br>
              <a:rPr lang="nb-NO" sz="2700" dirty="0">
                <a:latin typeface="+mn-lt"/>
              </a:rPr>
            </a:br>
            <a:r>
              <a:rPr lang="nb-NO" sz="2700" dirty="0">
                <a:latin typeface="+mn-lt"/>
              </a:rPr>
              <a:t>Medlemmene mottok ett eksemplar hver</a:t>
            </a:r>
            <a:r>
              <a:rPr lang="nb-NO" sz="3600" b="1" dirty="0">
                <a:solidFill>
                  <a:schemeClr val="bg1">
                    <a:lumMod val="95000"/>
                  </a:schemeClr>
                </a:solidFill>
              </a:rPr>
              <a:t>.  </a:t>
            </a:r>
            <a:endParaRPr lang="en-US" sz="3600" b="1" kern="1200" dirty="0">
              <a:solidFill>
                <a:schemeClr val="bg1">
                  <a:lumMod val="95000"/>
                </a:schemeClr>
              </a:solidFill>
              <a:latin typeface="+mj-lt"/>
              <a:ea typeface="+mj-ea"/>
              <a:cs typeface="+mj-cs"/>
            </a:endParaRPr>
          </a:p>
        </p:txBody>
      </p:sp>
      <p:pic>
        <p:nvPicPr>
          <p:cNvPr id="4" name="Picture 4" descr="FNM Jubileumsbok 2022">
            <a:extLst>
              <a:ext uri="{FF2B5EF4-FFF2-40B4-BE49-F238E27FC236}">
                <a16:creationId xmlns:a16="http://schemas.microsoft.com/office/drawing/2014/main" id="{A63A6D60-6C60-DAF3-62D4-587C1524F8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3" r="-3" b="16175"/>
          <a:stretch/>
        </p:blipFill>
        <p:spPr bwMode="auto">
          <a:xfrm>
            <a:off x="332802" y="340499"/>
            <a:ext cx="5935918" cy="6627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797944-10B5-D14B-176E-47A4A663EA9F}"/>
              </a:ext>
            </a:extLst>
          </p:cNvPr>
          <p:cNvSpPr txBox="1"/>
          <p:nvPr/>
        </p:nvSpPr>
        <p:spPr>
          <a:xfrm>
            <a:off x="6410960" y="418892"/>
            <a:ext cx="3728720" cy="646331"/>
          </a:xfrm>
          <a:prstGeom prst="rect">
            <a:avLst/>
          </a:prstGeom>
          <a:noFill/>
        </p:spPr>
        <p:txBody>
          <a:bodyPr wrap="square">
            <a:spAutoFit/>
          </a:bodyPr>
          <a:lstStyle/>
          <a:p>
            <a:r>
              <a:rPr lang="nb-NO" sz="3600" b="1" dirty="0">
                <a:latin typeface="+mj-lt"/>
              </a:rPr>
              <a:t>8. Jubileumsboken</a:t>
            </a:r>
          </a:p>
        </p:txBody>
      </p:sp>
    </p:spTree>
    <p:extLst>
      <p:ext uri="{BB962C8B-B14F-4D97-AF65-F5344CB8AC3E}">
        <p14:creationId xmlns:p14="http://schemas.microsoft.com/office/powerpoint/2010/main" val="362846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BE68-2EC8-5A69-C2CF-8E9AC33FA4DA}"/>
              </a:ext>
            </a:extLst>
          </p:cNvPr>
          <p:cNvSpPr>
            <a:spLocks noGrp="1"/>
          </p:cNvSpPr>
          <p:nvPr>
            <p:ph type="title"/>
          </p:nvPr>
        </p:nvSpPr>
        <p:spPr>
          <a:xfrm>
            <a:off x="152400" y="4440602"/>
            <a:ext cx="5527040" cy="1645920"/>
          </a:xfrm>
        </p:spPr>
        <p:txBody>
          <a:bodyPr>
            <a:normAutofit/>
          </a:bodyPr>
          <a:lstStyle/>
          <a:p>
            <a:r>
              <a:rPr lang="nb-NO" sz="3600" b="1" dirty="0">
                <a:latin typeface="Calibri Light" panose="020F0302020204030204" pitchFamily="34" charset="0"/>
                <a:ea typeface="Times New Roman" panose="02020603050405020304" pitchFamily="18" charset="0"/>
                <a:cs typeface="Times New Roman" panose="02020603050405020304" pitchFamily="18" charset="0"/>
              </a:rPr>
              <a:t>9. Å</a:t>
            </a:r>
            <a:r>
              <a:rPr lang="nb-NO" sz="3600" b="1" dirty="0">
                <a:effectLst/>
                <a:latin typeface="Calibri Light" panose="020F0302020204030204" pitchFamily="34" charset="0"/>
                <a:ea typeface="Times New Roman" panose="02020603050405020304" pitchFamily="18" charset="0"/>
                <a:cs typeface="Times New Roman" panose="02020603050405020304" pitchFamily="18" charset="0"/>
              </a:rPr>
              <a:t>rets Venneforening 2022</a:t>
            </a:r>
            <a:br>
              <a:rPr lang="nb-NO" sz="3600" b="1" dirty="0">
                <a:effectLst/>
                <a:latin typeface="Calibri Light" panose="020F0302020204030204" pitchFamily="34" charset="0"/>
                <a:ea typeface="Times New Roman" panose="02020603050405020304" pitchFamily="18" charset="0"/>
                <a:cs typeface="Times New Roman" panose="02020603050405020304" pitchFamily="18" charset="0"/>
              </a:rPr>
            </a:br>
            <a:endParaRPr lang="nb-NO" sz="3600" dirty="0"/>
          </a:p>
        </p:txBody>
      </p:sp>
      <p:pic>
        <p:nvPicPr>
          <p:cNvPr id="4" name="Bilde 1" descr="A poster with text and images of people&#10;&#10;Description automatically generated">
            <a:extLst>
              <a:ext uri="{FF2B5EF4-FFF2-40B4-BE49-F238E27FC236}">
                <a16:creationId xmlns:a16="http://schemas.microsoft.com/office/drawing/2014/main" id="{8A200E09-4FB4-79F3-AD45-DFA915BD5A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80"/>
          <a:stretch/>
        </p:blipFill>
        <p:spPr>
          <a:xfrm>
            <a:off x="9300596" y="135714"/>
            <a:ext cx="2935224" cy="4005072"/>
          </a:xfrm>
          <a:prstGeom prst="rect">
            <a:avLst/>
          </a:prstGeom>
        </p:spPr>
      </p:pic>
      <p:sp>
        <p:nvSpPr>
          <p:cNvPr id="3" name="Content Placeholder 2">
            <a:extLst>
              <a:ext uri="{FF2B5EF4-FFF2-40B4-BE49-F238E27FC236}">
                <a16:creationId xmlns:a16="http://schemas.microsoft.com/office/drawing/2014/main" id="{EAF56D3E-DE5D-68CF-DC3B-BEE1D8FDE9BF}"/>
              </a:ext>
            </a:extLst>
          </p:cNvPr>
          <p:cNvSpPr>
            <a:spLocks noGrp="1"/>
          </p:cNvSpPr>
          <p:nvPr>
            <p:ph idx="1"/>
          </p:nvPr>
        </p:nvSpPr>
        <p:spPr>
          <a:xfrm>
            <a:off x="5679440" y="4314366"/>
            <a:ext cx="6360160" cy="2407920"/>
          </a:xfrm>
        </p:spPr>
        <p:txBody>
          <a:bodyPr anchor="ctr">
            <a:normAutofit fontScale="40000" lnSpcReduction="20000"/>
          </a:bodyPr>
          <a:lstStyle/>
          <a:p>
            <a:pPr marL="0" indent="0">
              <a:lnSpc>
                <a:spcPct val="120000"/>
              </a:lnSpc>
              <a:spcAft>
                <a:spcPts val="600"/>
              </a:spcAft>
              <a:buNone/>
            </a:pPr>
            <a:r>
              <a:rPr lang="nb-NO" sz="5000" dirty="0">
                <a:effectLst/>
                <a:ea typeface="Calibri" panose="020F0502020204030204" pitchFamily="34" charset="0"/>
                <a:cs typeface="Times New Roman" panose="02020603050405020304" pitchFamily="18" charset="0"/>
              </a:rPr>
              <a:t>Med sine 50 medlemmer, for innovativ støtte, dedikasjon av høy innsats av frivillige og for definisjon av stadig nye prosjekter til støtte for museet, ble Kongsvoldtunet valgt til Årets venneforening. Kongsvoldtunet ligger ved </a:t>
            </a:r>
            <a:r>
              <a:rPr lang="nb-NO" sz="5000" dirty="0" err="1">
                <a:effectLst/>
                <a:ea typeface="Calibri" panose="020F0502020204030204" pitchFamily="34" charset="0"/>
                <a:cs typeface="Times New Roman" panose="02020603050405020304" pitchFamily="18" charset="0"/>
              </a:rPr>
              <a:t>Rostadvatn</a:t>
            </a:r>
            <a:r>
              <a:rPr lang="nb-NO" sz="5000" dirty="0">
                <a:effectLst/>
                <a:ea typeface="Calibri" panose="020F0502020204030204" pitchFamily="34" charset="0"/>
                <a:cs typeface="Times New Roman" panose="02020603050405020304" pitchFamily="18" charset="0"/>
              </a:rPr>
              <a:t> i Målselv kommune og er en del av Midt-Troms museum. Nina </a:t>
            </a:r>
            <a:r>
              <a:rPr lang="nb-NO" sz="5000" dirty="0" err="1">
                <a:effectLst/>
                <a:ea typeface="Calibri" panose="020F0502020204030204" pitchFamily="34" charset="0"/>
                <a:cs typeface="Times New Roman" panose="02020603050405020304" pitchFamily="18" charset="0"/>
              </a:rPr>
              <a:t>Takvannsbukt</a:t>
            </a:r>
            <a:r>
              <a:rPr lang="nb-NO" sz="5000" dirty="0">
                <a:effectLst/>
                <a:ea typeface="Calibri" panose="020F0502020204030204" pitchFamily="34" charset="0"/>
                <a:cs typeface="Times New Roman" panose="02020603050405020304" pitchFamily="18" charset="0"/>
              </a:rPr>
              <a:t> mottok prisen på vegne av venneforeningen.  </a:t>
            </a:r>
          </a:p>
          <a:p>
            <a:endParaRPr lang="nb-NO" sz="1700" dirty="0"/>
          </a:p>
        </p:txBody>
      </p:sp>
      <p:pic>
        <p:nvPicPr>
          <p:cNvPr id="7" name="Picture 6">
            <a:extLst>
              <a:ext uri="{FF2B5EF4-FFF2-40B4-BE49-F238E27FC236}">
                <a16:creationId xmlns:a16="http://schemas.microsoft.com/office/drawing/2014/main" id="{709722E2-8B80-D1EA-C1E0-8D41F3B8E68D}"/>
              </a:ext>
            </a:extLst>
          </p:cNvPr>
          <p:cNvPicPr>
            <a:picLocks noChangeAspect="1"/>
          </p:cNvPicPr>
          <p:nvPr/>
        </p:nvPicPr>
        <p:blipFill>
          <a:blip r:embed="rId3"/>
          <a:stretch>
            <a:fillRect/>
          </a:stretch>
        </p:blipFill>
        <p:spPr>
          <a:xfrm>
            <a:off x="229859" y="135714"/>
            <a:ext cx="6013217" cy="4005072"/>
          </a:xfrm>
          <a:prstGeom prst="rect">
            <a:avLst/>
          </a:prstGeom>
        </p:spPr>
      </p:pic>
      <p:pic>
        <p:nvPicPr>
          <p:cNvPr id="10" name="Picture 9" descr="A person holding a framed picture&#10;&#10;Description automatically generated">
            <a:extLst>
              <a:ext uri="{FF2B5EF4-FFF2-40B4-BE49-F238E27FC236}">
                <a16:creationId xmlns:a16="http://schemas.microsoft.com/office/drawing/2014/main" id="{9670A35C-2615-01B4-DF2D-CD4E3FA17C8C}"/>
              </a:ext>
            </a:extLst>
          </p:cNvPr>
          <p:cNvPicPr>
            <a:picLocks noChangeAspect="1"/>
          </p:cNvPicPr>
          <p:nvPr/>
        </p:nvPicPr>
        <p:blipFill rotWithShape="1">
          <a:blip r:embed="rId4">
            <a:extLst>
              <a:ext uri="{28A0092B-C50C-407E-A947-70E740481C1C}">
                <a14:useLocalDpi xmlns:a14="http://schemas.microsoft.com/office/drawing/2010/main" val="0"/>
              </a:ext>
            </a:extLst>
          </a:blip>
          <a:srcRect r="4" b="9665"/>
          <a:stretch/>
        </p:blipFill>
        <p:spPr>
          <a:xfrm>
            <a:off x="6330716" y="110839"/>
            <a:ext cx="2926060" cy="4005072"/>
          </a:xfrm>
          <a:prstGeom prst="rect">
            <a:avLst/>
          </a:prstGeom>
        </p:spPr>
      </p:pic>
    </p:spTree>
    <p:extLst>
      <p:ext uri="{BB962C8B-B14F-4D97-AF65-F5344CB8AC3E}">
        <p14:creationId xmlns:p14="http://schemas.microsoft.com/office/powerpoint/2010/main" val="68462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E2AFA5-071A-7F1E-EFA0-E5E4142EAF49}"/>
              </a:ext>
            </a:extLst>
          </p:cNvPr>
          <p:cNvSpPr>
            <a:spLocks noGrp="1"/>
          </p:cNvSpPr>
          <p:nvPr>
            <p:ph type="title"/>
          </p:nvPr>
        </p:nvSpPr>
        <p:spPr>
          <a:xfrm>
            <a:off x="838200" y="4435052"/>
            <a:ext cx="3093720" cy="1645920"/>
          </a:xfrm>
        </p:spPr>
        <p:txBody>
          <a:bodyPr>
            <a:normAutofit/>
          </a:bodyPr>
          <a:lstStyle/>
          <a:p>
            <a:r>
              <a:rPr lang="nb-NO" sz="3600" b="1" dirty="0">
                <a:effectLst/>
                <a:latin typeface="Calibri Light" panose="020F0302020204030204" pitchFamily="34" charset="0"/>
                <a:ea typeface="Times New Roman" panose="02020603050405020304" pitchFamily="18" charset="0"/>
                <a:cs typeface="Times New Roman" panose="02020603050405020304" pitchFamily="18" charset="0"/>
              </a:rPr>
              <a:t>10. Marianne Andresens Pris</a:t>
            </a:r>
            <a:br>
              <a:rPr lang="nb-NO" sz="3600" b="1" dirty="0">
                <a:effectLst/>
                <a:latin typeface="Calibri Light" panose="020F0302020204030204" pitchFamily="34" charset="0"/>
                <a:ea typeface="Times New Roman" panose="02020603050405020304" pitchFamily="18" charset="0"/>
                <a:cs typeface="Times New Roman" panose="02020603050405020304" pitchFamily="18" charset="0"/>
              </a:rPr>
            </a:br>
            <a:endParaRPr lang="nb-NO" sz="3600" dirty="0"/>
          </a:p>
        </p:txBody>
      </p:sp>
      <p:pic>
        <p:nvPicPr>
          <p:cNvPr id="6" name="Picture 5" descr="A paper with flowers and text&#10;&#10;Description automatically generated">
            <a:extLst>
              <a:ext uri="{FF2B5EF4-FFF2-40B4-BE49-F238E27FC236}">
                <a16:creationId xmlns:a16="http://schemas.microsoft.com/office/drawing/2014/main" id="{A9407913-EB00-445A-4E20-D996427E7CD1}"/>
              </a:ext>
            </a:extLst>
          </p:cNvPr>
          <p:cNvPicPr>
            <a:picLocks noChangeAspect="1"/>
          </p:cNvPicPr>
          <p:nvPr/>
        </p:nvPicPr>
        <p:blipFill rotWithShape="1">
          <a:blip r:embed="rId2">
            <a:extLst>
              <a:ext uri="{28A0092B-C50C-407E-A947-70E740481C1C}">
                <a14:useLocalDpi xmlns:a14="http://schemas.microsoft.com/office/drawing/2010/main" val="0"/>
              </a:ext>
            </a:extLst>
          </a:blip>
          <a:srcRect t="9469" r="-3" b="14133"/>
          <a:stretch/>
        </p:blipFill>
        <p:spPr>
          <a:xfrm>
            <a:off x="20" y="-6"/>
            <a:ext cx="3931900" cy="4005072"/>
          </a:xfrm>
          <a:prstGeom prst="rect">
            <a:avLst/>
          </a:prstGeom>
        </p:spPr>
      </p:pic>
      <p:pic>
        <p:nvPicPr>
          <p:cNvPr id="8" name="Picture 7" descr="A person holding a picture&#10;&#10;Description automatically generated">
            <a:extLst>
              <a:ext uri="{FF2B5EF4-FFF2-40B4-BE49-F238E27FC236}">
                <a16:creationId xmlns:a16="http://schemas.microsoft.com/office/drawing/2014/main" id="{469D0055-44D3-B64B-B11A-24766FBE855D}"/>
              </a:ext>
            </a:extLst>
          </p:cNvPr>
          <p:cNvPicPr>
            <a:picLocks noChangeAspect="1"/>
          </p:cNvPicPr>
          <p:nvPr/>
        </p:nvPicPr>
        <p:blipFill rotWithShape="1">
          <a:blip r:embed="rId3">
            <a:extLst>
              <a:ext uri="{28A0092B-C50C-407E-A947-70E740481C1C}">
                <a14:useLocalDpi xmlns:a14="http://schemas.microsoft.com/office/drawing/2010/main" val="0"/>
              </a:ext>
            </a:extLst>
          </a:blip>
          <a:srcRect r="24653" b="1"/>
          <a:stretch/>
        </p:blipFill>
        <p:spPr>
          <a:xfrm>
            <a:off x="4130040" y="6"/>
            <a:ext cx="3931920" cy="4005071"/>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F8C8004D-AD80-F2F6-F1AE-08A44BC8AE80}"/>
              </a:ext>
            </a:extLst>
          </p:cNvPr>
          <p:cNvPicPr>
            <a:picLocks noChangeAspect="1"/>
          </p:cNvPicPr>
          <p:nvPr/>
        </p:nvPicPr>
        <p:blipFill rotWithShape="1">
          <a:blip r:embed="rId4">
            <a:extLst>
              <a:ext uri="{28A0092B-C50C-407E-A947-70E740481C1C}">
                <a14:useLocalDpi xmlns:a14="http://schemas.microsoft.com/office/drawing/2010/main" val="0"/>
              </a:ext>
            </a:extLst>
          </a:blip>
          <a:srcRect l="9794" r="16575" b="-2"/>
          <a:stretch/>
        </p:blipFill>
        <p:spPr>
          <a:xfrm>
            <a:off x="8260080" y="-1"/>
            <a:ext cx="3931920" cy="4005072"/>
          </a:xfrm>
          <a:prstGeom prst="rect">
            <a:avLst/>
          </a:prstGeom>
        </p:spPr>
      </p:pic>
      <p:sp>
        <p:nvSpPr>
          <p:cNvPr id="17" name="Rectangle 1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68ECD9-3B54-E38D-6217-F295F9D71B57}"/>
              </a:ext>
            </a:extLst>
          </p:cNvPr>
          <p:cNvSpPr>
            <a:spLocks noGrp="1"/>
          </p:cNvSpPr>
          <p:nvPr>
            <p:ph idx="1"/>
          </p:nvPr>
        </p:nvSpPr>
        <p:spPr>
          <a:xfrm>
            <a:off x="4380265" y="4435052"/>
            <a:ext cx="7625381" cy="1645920"/>
          </a:xfrm>
        </p:spPr>
        <p:txBody>
          <a:bodyPr anchor="ctr">
            <a:noAutofit/>
          </a:bodyPr>
          <a:lstStyle/>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Glomdalsmuseets Venner. Glomdalsmuseet er et kulturhistorisk museum for Solør og Østerdalen, grunnlagt som et friluftsmuseum. De har </a:t>
            </a:r>
            <a:r>
              <a:rPr lang="nb-NO" sz="2400" dirty="0" err="1">
                <a:effectLst/>
                <a:latin typeface="Calibri" panose="020F0502020204030204" pitchFamily="34" charset="0"/>
                <a:ea typeface="Calibri" panose="020F0502020204030204" pitchFamily="34" charset="0"/>
                <a:cs typeface="Calibri" panose="020F0502020204030204" pitchFamily="34" charset="0"/>
              </a:rPr>
              <a:t>ca</a:t>
            </a:r>
            <a:r>
              <a:rPr lang="nb-NO" sz="2400" dirty="0">
                <a:effectLst/>
                <a:latin typeface="Calibri" panose="020F0502020204030204" pitchFamily="34" charset="0"/>
                <a:ea typeface="Calibri" panose="020F0502020204030204" pitchFamily="34" charset="0"/>
                <a:cs typeface="Calibri" panose="020F0502020204030204" pitchFamily="34" charset="0"/>
              </a:rPr>
              <a:t> 110 medlemmer.</a:t>
            </a:r>
          </a:p>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Toril </a:t>
            </a:r>
            <a:r>
              <a:rPr lang="nb-NO" sz="2400" dirty="0" err="1">
                <a:effectLst/>
                <a:latin typeface="Calibri" panose="020F0502020204030204" pitchFamily="34" charset="0"/>
                <a:ea typeface="Calibri" panose="020F0502020204030204" pitchFamily="34" charset="0"/>
                <a:cs typeface="Calibri" panose="020F0502020204030204" pitchFamily="34" charset="0"/>
              </a:rPr>
              <a:t>Jømne</a:t>
            </a:r>
            <a:r>
              <a:rPr lang="nb-NO" sz="2400" dirty="0">
                <a:effectLst/>
                <a:latin typeface="Calibri" panose="020F0502020204030204" pitchFamily="34" charset="0"/>
                <a:ea typeface="Calibri" panose="020F0502020204030204" pitchFamily="34" charset="0"/>
                <a:cs typeface="Calibri" panose="020F0502020204030204" pitchFamily="34" charset="0"/>
              </a:rPr>
              <a:t> mottok prisen på vegne av venneforeningen</a:t>
            </a:r>
            <a:endParaRPr lang="nb-NO"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783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A13EF885-934C-1B5E-2B93-9FAE4E924138}"/>
              </a:ext>
            </a:extLst>
          </p:cNvPr>
          <p:cNvPicPr>
            <a:picLocks noGrp="1" noChangeAspect="1"/>
          </p:cNvPicPr>
          <p:nvPr>
            <p:ph idx="1"/>
          </p:nvPr>
        </p:nvPicPr>
        <p:blipFill rotWithShape="1">
          <a:blip r:embed="rId2">
            <a:alphaModFix amt="59000"/>
            <a:extLst>
              <a:ext uri="{28A0092B-C50C-407E-A947-70E740481C1C}">
                <a14:useLocalDpi xmlns:a14="http://schemas.microsoft.com/office/drawing/2010/main" val="0"/>
              </a:ext>
            </a:extLst>
          </a:blip>
          <a:srcRect l="8556" r="1165" b="1"/>
          <a:stretch/>
        </p:blipFill>
        <p:spPr>
          <a:xfrm>
            <a:off x="20" y="-7624"/>
            <a:ext cx="12191981" cy="6887365"/>
          </a:xfrm>
          <a:prstGeom prst="rect">
            <a:avLst/>
          </a:prstGeom>
        </p:spPr>
      </p:pic>
    </p:spTree>
    <p:extLst>
      <p:ext uri="{BB962C8B-B14F-4D97-AF65-F5344CB8AC3E}">
        <p14:creationId xmlns:p14="http://schemas.microsoft.com/office/powerpoint/2010/main" val="304209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38AACE-DCE2-31BF-D278-37FF6316727A}"/>
              </a:ext>
            </a:extLst>
          </p:cNvPr>
          <p:cNvSpPr>
            <a:spLocks noGrp="1"/>
          </p:cNvSpPr>
          <p:nvPr>
            <p:ph idx="1"/>
          </p:nvPr>
        </p:nvSpPr>
        <p:spPr>
          <a:xfrm>
            <a:off x="95259" y="162560"/>
            <a:ext cx="6591298" cy="2709200"/>
          </a:xfrm>
        </p:spPr>
        <p:txBody>
          <a:bodyPr anchor="ctr">
            <a:noAutofit/>
          </a:bodyPr>
          <a:lstStyle/>
          <a:p>
            <a:pPr marL="0" marR="0" lvl="0" indent="0" defTabSz="914400" rtl="0" eaLnBrk="0" fontAlgn="base" latinLnBrk="0" hangingPunct="0">
              <a:spcBef>
                <a:spcPct val="0"/>
              </a:spcBef>
              <a:spcAft>
                <a:spcPts val="600"/>
              </a:spcAft>
              <a:buClrTx/>
              <a:buSzTx/>
              <a:buFontTx/>
              <a:buNone/>
              <a:tabLst/>
            </a:pPr>
            <a:r>
              <a:rPr lang="nb-NO" sz="3200" b="1" dirty="0">
                <a:latin typeface="+mj-lt"/>
              </a:rPr>
              <a:t>11. Regionale samlinger</a:t>
            </a:r>
          </a:p>
          <a:p>
            <a:pPr marL="0" marR="0" lvl="0" indent="0" defTabSz="914400" rtl="0" eaLnBrk="0" fontAlgn="base" latinLnBrk="0" hangingPunct="0">
              <a:spcBef>
                <a:spcPct val="0"/>
              </a:spcBef>
              <a:spcAft>
                <a:spcPts val="600"/>
              </a:spcAft>
              <a:buClrTx/>
              <a:buSzTx/>
              <a:buFontTx/>
              <a:buNone/>
              <a:tabLst/>
            </a:pPr>
            <a:endParaRPr kumimoji="0" lang="nb-NO" altLang="nb-NO" sz="2400" b="1"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defTabSz="914400" rtl="0" eaLnBrk="0" fontAlgn="base" latinLnBrk="0" hangingPunct="0">
              <a:spcBef>
                <a:spcPct val="0"/>
              </a:spcBef>
              <a:spcAft>
                <a:spcPts val="600"/>
              </a:spcAft>
              <a:buClrTx/>
              <a:buSzTx/>
              <a:buFontTx/>
              <a:buNone/>
              <a:tabLst/>
            </a:pPr>
            <a:r>
              <a:rPr kumimoji="0" lang="nb-NO" altLang="nb-NO" sz="2400" b="1" i="0" u="none" strike="noStrike" cap="none" normalizeH="0" baseline="0" dirty="0">
                <a:ln>
                  <a:noFill/>
                </a:ln>
                <a:effectLst/>
                <a:latin typeface="Calibri Light" panose="020F0302020204030204" pitchFamily="34" charset="0"/>
                <a:ea typeface="Calibri Light" panose="020F0302020204030204" pitchFamily="34" charset="0"/>
                <a:cs typeface="Calibri Light" panose="020F0302020204030204" pitchFamily="34" charset="0"/>
              </a:rPr>
              <a:t>Asker Museums Venner 2022</a:t>
            </a:r>
          </a:p>
          <a:p>
            <a:pPr marL="0" lvl="0" indent="0" eaLnBrk="0" fontAlgn="base" hangingPunct="0">
              <a:spcBef>
                <a:spcPct val="0"/>
              </a:spcBef>
              <a:spcAft>
                <a:spcPts val="600"/>
              </a:spcAft>
              <a:buNone/>
            </a:pPr>
            <a:r>
              <a:rPr kumimoji="0" lang="nb-NO" altLang="nb-NO" sz="2000" b="0" i="0" u="none" strike="noStrike" cap="none" normalizeH="0" baseline="0" dirty="0">
                <a:ln>
                  <a:noFill/>
                </a:ln>
                <a:effectLst/>
                <a:ea typeface="Calibri" panose="020F0502020204030204" pitchFamily="34" charset="0"/>
                <a:cs typeface="Arial" panose="020B0604020202020204" pitchFamily="34" charset="0"/>
              </a:rPr>
              <a:t>FNM </a:t>
            </a:r>
            <a:r>
              <a:rPr lang="nb-NO" altLang="nb-NO" sz="2000" dirty="0">
                <a:ea typeface="Calibri" panose="020F0502020204030204" pitchFamily="34" charset="0"/>
                <a:cs typeface="Arial" panose="020B0604020202020204" pitchFamily="34" charset="0"/>
              </a:rPr>
              <a:t>arrangerte et </a:t>
            </a:r>
            <a:r>
              <a:rPr kumimoji="0" lang="nb-NO" altLang="nb-NO" sz="2000" b="0" i="0" u="none" strike="noStrike" cap="none" normalizeH="0" baseline="0" dirty="0">
                <a:ln>
                  <a:noFill/>
                </a:ln>
                <a:effectLst/>
                <a:ea typeface="Calibri" panose="020F0502020204030204" pitchFamily="34" charset="0"/>
                <a:cs typeface="Arial" panose="020B0604020202020204" pitchFamily="34" charset="0"/>
              </a:rPr>
              <a:t>regionalt møte i samarbeid med Asker Museums Venner som lokalt vertskap. </a:t>
            </a:r>
            <a:endParaRPr kumimoji="0" lang="nb-NO" altLang="nb-NO" sz="20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nb-NO" altLang="nb-NO" sz="2000" b="0" i="0" u="none" strike="noStrike" cap="none" normalizeH="0" baseline="0" dirty="0">
                <a:ln>
                  <a:noFill/>
                </a:ln>
                <a:effectLst/>
                <a:ea typeface="Times New Roman" panose="02020603050405020304" pitchFamily="18" charset="0"/>
                <a:cs typeface="Arial" panose="020B0604020202020204" pitchFamily="34" charset="0"/>
              </a:rPr>
              <a:t>Museumsvenner fra ulike museer i Akershus var invitert. Målet med samlingen var å bli bedre kjent med de lokale medlemmene i FNM. </a:t>
            </a:r>
            <a:r>
              <a:rPr kumimoji="0" lang="nb-NO" altLang="nb-NO" sz="2000" b="0" i="0" u="none" strike="noStrike" cap="none" normalizeH="0" baseline="0" dirty="0" err="1">
                <a:ln>
                  <a:noFill/>
                </a:ln>
                <a:effectLst/>
                <a:ea typeface="Times New Roman" panose="02020603050405020304" pitchFamily="18" charset="0"/>
                <a:cs typeface="Arial" panose="020B0604020202020204" pitchFamily="34" charset="0"/>
              </a:rPr>
              <a:t>Ca</a:t>
            </a:r>
            <a:r>
              <a:rPr kumimoji="0" lang="nb-NO" altLang="nb-NO" sz="2000" b="0" i="0" u="none" strike="noStrike" cap="none" normalizeH="0" baseline="0" dirty="0">
                <a:ln>
                  <a:noFill/>
                </a:ln>
                <a:effectLst/>
                <a:ea typeface="Times New Roman" panose="02020603050405020304" pitchFamily="18" charset="0"/>
                <a:cs typeface="Arial" panose="020B0604020202020204" pitchFamily="34" charset="0"/>
              </a:rPr>
              <a:t> 20 personer møtte fra ulike museer i </a:t>
            </a:r>
            <a:r>
              <a:rPr kumimoji="0" lang="nb-NO" altLang="nb-NO" sz="2000" b="0" i="0" u="none" strike="noStrike" cap="none" normalizeH="0" baseline="0" dirty="0" err="1">
                <a:ln>
                  <a:noFill/>
                </a:ln>
                <a:effectLst/>
                <a:ea typeface="Times New Roman" panose="02020603050405020304" pitchFamily="18" charset="0"/>
                <a:cs typeface="Arial" panose="020B0604020202020204" pitchFamily="34" charset="0"/>
              </a:rPr>
              <a:t>MiA</a:t>
            </a:r>
            <a:r>
              <a:rPr kumimoji="0" lang="nb-NO" altLang="nb-NO" sz="2000" b="0" i="0" u="none" strike="noStrike" cap="none" normalizeH="0" baseline="0" dirty="0">
                <a:ln>
                  <a:noFill/>
                </a:ln>
                <a:effectLst/>
                <a:ea typeface="Times New Roman" panose="02020603050405020304" pitchFamily="18" charset="0"/>
                <a:cs typeface="Arial" panose="020B0604020202020204" pitchFamily="34" charset="0"/>
              </a:rPr>
              <a:t>.</a:t>
            </a:r>
            <a:r>
              <a:rPr kumimoji="0" lang="nb-NO" altLang="nb-NO" sz="2000" b="0" i="0" u="none" strike="noStrike" cap="none" normalizeH="0" baseline="0" dirty="0">
                <a:ln>
                  <a:noFill/>
                </a:ln>
                <a:effectLst/>
                <a:ea typeface="Calibri" panose="020F0502020204030204" pitchFamily="34" charset="0"/>
                <a:cs typeface="Arial" panose="020B0604020202020204" pitchFamily="34" charset="0"/>
              </a:rPr>
              <a:t> </a:t>
            </a:r>
            <a:endParaRPr kumimoji="0" lang="nb-NO" altLang="nb-NO" sz="2000" b="0" i="0" u="none" strike="noStrike" cap="none" normalizeH="0" baseline="0" dirty="0">
              <a:ln>
                <a:noFill/>
              </a:ln>
              <a:effectLst/>
            </a:endParaRPr>
          </a:p>
        </p:txBody>
      </p:sp>
      <p:pic>
        <p:nvPicPr>
          <p:cNvPr id="14" name="Picture 13" descr="A person standing in front of a group of people&#10;&#10;Description automatically generated">
            <a:extLst>
              <a:ext uri="{FF2B5EF4-FFF2-40B4-BE49-F238E27FC236}">
                <a16:creationId xmlns:a16="http://schemas.microsoft.com/office/drawing/2014/main" id="{9FBE2DA9-0764-56F6-4D78-B6176CC3E772}"/>
              </a:ext>
            </a:extLst>
          </p:cNvPr>
          <p:cNvPicPr>
            <a:picLocks noChangeAspect="1"/>
          </p:cNvPicPr>
          <p:nvPr/>
        </p:nvPicPr>
        <p:blipFill rotWithShape="1">
          <a:blip r:embed="rId2">
            <a:extLst>
              <a:ext uri="{28A0092B-C50C-407E-A947-70E740481C1C}">
                <a14:useLocalDpi xmlns:a14="http://schemas.microsoft.com/office/drawing/2010/main" val="0"/>
              </a:ext>
            </a:extLst>
          </a:blip>
          <a:srcRect t="11410" b="7384"/>
          <a:stretch/>
        </p:blipFill>
        <p:spPr>
          <a:xfrm>
            <a:off x="295279" y="3203273"/>
            <a:ext cx="6000741" cy="3654727"/>
          </a:xfrm>
          <a:prstGeom prst="rect">
            <a:avLst/>
          </a:prstGeom>
        </p:spPr>
      </p:pic>
      <p:pic>
        <p:nvPicPr>
          <p:cNvPr id="12" name="Picture 11" descr="Two women standing in front of a fireplace&#10;&#10;Description automatically generated">
            <a:extLst>
              <a:ext uri="{FF2B5EF4-FFF2-40B4-BE49-F238E27FC236}">
                <a16:creationId xmlns:a16="http://schemas.microsoft.com/office/drawing/2014/main" id="{D7BEF1AC-ECAD-7928-8A52-2FC835BD516B}"/>
              </a:ext>
            </a:extLst>
          </p:cNvPr>
          <p:cNvPicPr>
            <a:picLocks noChangeAspect="1"/>
          </p:cNvPicPr>
          <p:nvPr/>
        </p:nvPicPr>
        <p:blipFill rotWithShape="1">
          <a:blip r:embed="rId3">
            <a:extLst>
              <a:ext uri="{28A0092B-C50C-407E-A947-70E740481C1C}">
                <a14:useLocalDpi xmlns:a14="http://schemas.microsoft.com/office/drawing/2010/main" val="0"/>
              </a:ext>
            </a:extLst>
          </a:blip>
          <a:srcRect t="4184" r="2" b="2"/>
          <a:stretch/>
        </p:blipFill>
        <p:spPr>
          <a:xfrm>
            <a:off x="6591299" y="1"/>
            <a:ext cx="5600701" cy="6857999"/>
          </a:xfrm>
          <a:prstGeom prst="rect">
            <a:avLst/>
          </a:prstGeom>
        </p:spPr>
      </p:pic>
    </p:spTree>
    <p:extLst>
      <p:ext uri="{BB962C8B-B14F-4D97-AF65-F5344CB8AC3E}">
        <p14:creationId xmlns:p14="http://schemas.microsoft.com/office/powerpoint/2010/main" val="113910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A4C02-1E40-2223-A034-FE95A31E2399}"/>
              </a:ext>
            </a:extLst>
          </p:cNvPr>
          <p:cNvSpPr>
            <a:spLocks noGrp="1"/>
          </p:cNvSpPr>
          <p:nvPr>
            <p:ph type="title"/>
          </p:nvPr>
        </p:nvSpPr>
        <p:spPr>
          <a:xfrm>
            <a:off x="318515" y="199093"/>
            <a:ext cx="6082286" cy="2909867"/>
          </a:xfrm>
        </p:spPr>
        <p:txBody>
          <a:bodyPr>
            <a:normAutofit fontScale="90000"/>
          </a:bodyPr>
          <a:lstStyle/>
          <a:p>
            <a:r>
              <a:rPr lang="nb-NO" sz="2700" b="1" dirty="0"/>
              <a:t>Nordlandsmuseet, Bodø, 2023</a:t>
            </a:r>
            <a:br>
              <a:rPr lang="nb-NO" sz="3600" dirty="0"/>
            </a:br>
            <a:r>
              <a:rPr kumimoji="0" lang="nb-NO" altLang="nb-NO" sz="2700" b="0" i="0" u="none" strike="noStrike" cap="none" normalizeH="0" baseline="0" dirty="0">
                <a:ln>
                  <a:noFill/>
                </a:ln>
                <a:effectLst/>
                <a:latin typeface="+mn-lt"/>
                <a:ea typeface="Calibri Light" panose="020F0302020204030204" pitchFamily="34" charset="0"/>
                <a:cs typeface="Calibri Light" panose="020F0302020204030204" pitchFamily="34" charset="0"/>
              </a:rPr>
              <a:t>FNM </a:t>
            </a:r>
            <a:r>
              <a:rPr lang="nb-NO" altLang="nb-NO" sz="2700" dirty="0">
                <a:latin typeface="+mn-lt"/>
                <a:ea typeface="Calibri Light" panose="020F0302020204030204" pitchFamily="34" charset="0"/>
                <a:cs typeface="Calibri Light" panose="020F0302020204030204" pitchFamily="34" charset="0"/>
              </a:rPr>
              <a:t>arrangerte et </a:t>
            </a:r>
            <a:r>
              <a:rPr kumimoji="0" lang="nb-NO" altLang="nb-NO" sz="2700" b="0" i="0" u="none" strike="noStrike" cap="none" normalizeH="0" baseline="0" dirty="0">
                <a:ln>
                  <a:noFill/>
                </a:ln>
                <a:effectLst/>
                <a:latin typeface="+mn-lt"/>
                <a:ea typeface="Calibri Light" panose="020F0302020204030204" pitchFamily="34" charset="0"/>
                <a:cs typeface="Calibri Light" panose="020F0302020204030204" pitchFamily="34" charset="0"/>
              </a:rPr>
              <a:t>regionalt møte i Bodø i samarbeid med Nordlandsmuseet. </a:t>
            </a:r>
            <a:r>
              <a:rPr lang="nb-NO" altLang="nb-NO" sz="2700" dirty="0">
                <a:latin typeface="+mn-lt"/>
                <a:ea typeface="Calibri Light" panose="020F0302020204030204" pitchFamily="34" charset="0"/>
                <a:cs typeface="Calibri Light" panose="020F0302020204030204" pitchFamily="34" charset="0"/>
              </a:rPr>
              <a:t>Formål var å  gjøre oss kjent med det frivillige arbeidet i området. </a:t>
            </a:r>
            <a:r>
              <a:rPr kumimoji="0" lang="nb-NO" altLang="nb-NO" sz="2700" b="0" i="0" u="none" strike="noStrike" cap="none" normalizeH="0" baseline="0" dirty="0">
                <a:ln>
                  <a:noFill/>
                </a:ln>
                <a:effectLst/>
                <a:latin typeface="+mn-lt"/>
                <a:ea typeface="Calibri Light" panose="020F0302020204030204" pitchFamily="34" charset="0"/>
                <a:cs typeface="Calibri Light" panose="020F0302020204030204" pitchFamily="34" charset="0"/>
              </a:rPr>
              <a:t>Museet er spredt over ni kommuner og har i dag ikke venneforeninger slik vi kjenner det. Et hyggelig seminar i Jektefartsmuseet med lokale deltagere. </a:t>
            </a:r>
            <a:br>
              <a:rPr kumimoji="0" lang="nb-NO" altLang="nb-NO" sz="2700" b="0" i="0" u="none" strike="noStrike" cap="none" normalizeH="0" baseline="0" dirty="0">
                <a:ln>
                  <a:noFill/>
                </a:ln>
                <a:effectLst/>
                <a:latin typeface="+mn-lt"/>
              </a:rPr>
            </a:br>
            <a:endParaRPr lang="nb-NO" sz="2700" dirty="0">
              <a:latin typeface="+mn-lt"/>
            </a:endParaRPr>
          </a:p>
        </p:txBody>
      </p:sp>
      <p:sp>
        <p:nvSpPr>
          <p:cNvPr id="12"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standing in front of a projection screen&#10;&#10;Description automatically generated">
            <a:extLst>
              <a:ext uri="{FF2B5EF4-FFF2-40B4-BE49-F238E27FC236}">
                <a16:creationId xmlns:a16="http://schemas.microsoft.com/office/drawing/2014/main" id="{A12C3746-1C82-D4D0-B0B3-EFE51340EB6C}"/>
              </a:ext>
            </a:extLst>
          </p:cNvPr>
          <p:cNvPicPr>
            <a:picLocks noChangeAspect="1"/>
          </p:cNvPicPr>
          <p:nvPr/>
        </p:nvPicPr>
        <p:blipFill rotWithShape="1">
          <a:blip r:embed="rId2">
            <a:extLst>
              <a:ext uri="{28A0092B-C50C-407E-A947-70E740481C1C}">
                <a14:useLocalDpi xmlns:a14="http://schemas.microsoft.com/office/drawing/2010/main" val="0"/>
              </a:ext>
            </a:extLst>
          </a:blip>
          <a:srcRect t="18794"/>
          <a:stretch/>
        </p:blipFill>
        <p:spPr>
          <a:xfrm>
            <a:off x="20" y="2959630"/>
            <a:ext cx="6400781" cy="3898370"/>
          </a:xfrm>
          <a:prstGeom prst="rect">
            <a:avLst/>
          </a:prstGeom>
        </p:spPr>
      </p:pic>
      <p:pic>
        <p:nvPicPr>
          <p:cNvPr id="4" name="Picture 3" descr="A wooden boat in a building&#10;&#10;Description automatically generated">
            <a:extLst>
              <a:ext uri="{FF2B5EF4-FFF2-40B4-BE49-F238E27FC236}">
                <a16:creationId xmlns:a16="http://schemas.microsoft.com/office/drawing/2014/main" id="{E2E387FC-4230-E75A-FF31-5A6B13830EF6}"/>
              </a:ext>
            </a:extLst>
          </p:cNvPr>
          <p:cNvPicPr>
            <a:picLocks noChangeAspect="1"/>
          </p:cNvPicPr>
          <p:nvPr/>
        </p:nvPicPr>
        <p:blipFill rotWithShape="1">
          <a:blip r:embed="rId3">
            <a:extLst>
              <a:ext uri="{28A0092B-C50C-407E-A947-70E740481C1C}">
                <a14:useLocalDpi xmlns:a14="http://schemas.microsoft.com/office/drawing/2010/main" val="0"/>
              </a:ext>
            </a:extLst>
          </a:blip>
          <a:srcRect t="8163"/>
          <a:stretch/>
        </p:blipFill>
        <p:spPr>
          <a:xfrm>
            <a:off x="6591299" y="1"/>
            <a:ext cx="5600701" cy="6857999"/>
          </a:xfrm>
          <a:prstGeom prst="rect">
            <a:avLst/>
          </a:prstGeom>
        </p:spPr>
      </p:pic>
    </p:spTree>
    <p:extLst>
      <p:ext uri="{BB962C8B-B14F-4D97-AF65-F5344CB8AC3E}">
        <p14:creationId xmlns:p14="http://schemas.microsoft.com/office/powerpoint/2010/main" val="276414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B13D-B3DC-248A-F3CE-B1A67C5F23B8}"/>
              </a:ext>
            </a:extLst>
          </p:cNvPr>
          <p:cNvSpPr>
            <a:spLocks noGrp="1"/>
          </p:cNvSpPr>
          <p:nvPr>
            <p:ph type="title"/>
          </p:nvPr>
        </p:nvSpPr>
        <p:spPr/>
        <p:txBody>
          <a:bodyPr>
            <a:normAutofit/>
          </a:bodyPr>
          <a:lstStyle/>
          <a:p>
            <a:r>
              <a:rPr lang="nb-NO" sz="3600" b="1" dirty="0"/>
              <a:t>1. Styret 2022-2023 har bestått av følgende</a:t>
            </a:r>
          </a:p>
        </p:txBody>
      </p:sp>
      <p:sp>
        <p:nvSpPr>
          <p:cNvPr id="3" name="Content Placeholder 2">
            <a:extLst>
              <a:ext uri="{FF2B5EF4-FFF2-40B4-BE49-F238E27FC236}">
                <a16:creationId xmlns:a16="http://schemas.microsoft.com/office/drawing/2014/main" id="{55C0B394-F332-9B2C-C02A-B394566E73B1}"/>
              </a:ext>
            </a:extLst>
          </p:cNvPr>
          <p:cNvSpPr>
            <a:spLocks noGrp="1"/>
          </p:cNvSpPr>
          <p:nvPr>
            <p:ph idx="1"/>
          </p:nvPr>
        </p:nvSpPr>
        <p:spPr>
          <a:xfrm>
            <a:off x="1198880" y="1825625"/>
            <a:ext cx="10631170" cy="4351338"/>
          </a:xfrm>
        </p:spPr>
        <p:txBody>
          <a:bodyPr>
            <a:normAutofit fontScale="70000" lnSpcReduction="20000"/>
          </a:bodyPr>
          <a:lstStyle/>
          <a:p>
            <a:pPr marL="0" indent="0">
              <a:lnSpc>
                <a:spcPct val="106000"/>
              </a:lnSpc>
              <a:spcBef>
                <a:spcPts val="200"/>
              </a:spcBef>
              <a:buNone/>
            </a:pPr>
            <a:endParaRPr lang="nb-NO" sz="3600" b="1" dirty="0">
              <a:solidFill>
                <a:srgbClr val="2F5496"/>
              </a:solidFill>
              <a:ea typeface="Calibri" panose="020F0502020204030204" pitchFamily="34" charset="0"/>
              <a:cs typeface="Times New Roman" panose="02020603050405020304" pitchFamily="18" charset="0"/>
            </a:endParaRPr>
          </a:p>
          <a:p>
            <a:pPr marL="0" indent="0">
              <a:lnSpc>
                <a:spcPct val="106000"/>
              </a:lnSpc>
              <a:spcBef>
                <a:spcPts val="200"/>
              </a:spcBef>
              <a:buNone/>
            </a:pPr>
            <a:r>
              <a:rPr lang="nb-NO" sz="3100" dirty="0">
                <a:effectLst/>
                <a:ea typeface="Calibri" panose="020F0502020204030204" pitchFamily="34" charset="0"/>
                <a:cs typeface="Times New Roman" panose="02020603050405020304" pitchFamily="18" charset="0"/>
              </a:rPr>
              <a:t>Kjersti Sundt Sissener, </a:t>
            </a:r>
            <a:r>
              <a:rPr lang="nb-NO" sz="3100" dirty="0" err="1">
                <a:effectLst/>
                <a:ea typeface="Calibri" panose="020F0502020204030204" pitchFamily="34" charset="0"/>
                <a:cs typeface="Times New Roman" panose="02020603050405020304" pitchFamily="18" charset="0"/>
              </a:rPr>
              <a:t>Lauvlias</a:t>
            </a:r>
            <a:r>
              <a:rPr lang="nb-NO" sz="3100" dirty="0">
                <a:effectLst/>
                <a:ea typeface="Calibri" panose="020F0502020204030204" pitchFamily="34" charset="0"/>
                <a:cs typeface="Times New Roman" panose="02020603050405020304" pitchFamily="18" charset="0"/>
              </a:rPr>
              <a:t> Venner, styreleder 2021-2023</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Einar </a:t>
            </a:r>
            <a:r>
              <a:rPr lang="nb-NO" sz="3100" dirty="0" err="1">
                <a:effectLst/>
                <a:ea typeface="Calibri" panose="020F0502020204030204" pitchFamily="34" charset="0"/>
                <a:cs typeface="Times New Roman" panose="02020603050405020304" pitchFamily="18" charset="0"/>
              </a:rPr>
              <a:t>Schibevaag</a:t>
            </a:r>
            <a:r>
              <a:rPr lang="nb-NO" sz="3100" dirty="0">
                <a:effectLst/>
                <a:ea typeface="Calibri" panose="020F0502020204030204" pitchFamily="34" charset="0"/>
                <a:cs typeface="Times New Roman" panose="02020603050405020304" pitchFamily="18" charset="0"/>
              </a:rPr>
              <a:t>, Ryfylkemuseets Venner, nestleder 2022-2024</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Anne Asserson, </a:t>
            </a:r>
            <a:r>
              <a:rPr lang="nb-NO" sz="3100" dirty="0" err="1">
                <a:effectLst/>
                <a:ea typeface="Calibri" panose="020F0502020204030204" pitchFamily="34" charset="0"/>
                <a:cs typeface="Times New Roman" panose="02020603050405020304" pitchFamily="18" charset="0"/>
              </a:rPr>
              <a:t>Siljustøls</a:t>
            </a:r>
            <a:r>
              <a:rPr lang="nb-NO" sz="3100" dirty="0">
                <a:effectLst/>
                <a:ea typeface="Calibri" panose="020F0502020204030204" pitchFamily="34" charset="0"/>
                <a:cs typeface="Times New Roman" panose="02020603050405020304" pitchFamily="18" charset="0"/>
              </a:rPr>
              <a:t> Venner (nedlagt), sekretær 2022-2024</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Marit Mediaas </a:t>
            </a:r>
            <a:r>
              <a:rPr lang="nb-NO" sz="3100" dirty="0" err="1">
                <a:effectLst/>
                <a:ea typeface="Calibri" panose="020F0502020204030204" pitchFamily="34" charset="0"/>
                <a:cs typeface="Times New Roman" panose="02020603050405020304" pitchFamily="18" charset="0"/>
              </a:rPr>
              <a:t>Hasvang</a:t>
            </a:r>
            <a:r>
              <a:rPr lang="nb-NO" sz="3100" dirty="0">
                <a:effectLst/>
                <a:ea typeface="Calibri" panose="020F0502020204030204" pitchFamily="34" charset="0"/>
                <a:cs typeface="Times New Roman" panose="02020603050405020304" pitchFamily="18" charset="0"/>
              </a:rPr>
              <a:t>, Asker Museums Venner, styremedlem 2021-2023</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Randi Thomassen, Romsdalsmuseets Venner, styremedlem 2022-2023</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Birgit E. Madslien, Lillehammer Museums Venner, varamedlem 2022-2023</a:t>
            </a:r>
            <a:br>
              <a:rPr lang="nb-NO" sz="3100" dirty="0">
                <a:effectLst/>
                <a:ea typeface="Calibri" panose="020F0502020204030204" pitchFamily="34" charset="0"/>
                <a:cs typeface="Times New Roman" panose="02020603050405020304" pitchFamily="18" charset="0"/>
              </a:rPr>
            </a:br>
            <a:br>
              <a:rPr lang="nb-NO" sz="3100" dirty="0">
                <a:effectLst/>
                <a:ea typeface="Calibri" panose="020F0502020204030204" pitchFamily="34" charset="0"/>
                <a:cs typeface="Times New Roman" panose="02020603050405020304" pitchFamily="18" charset="0"/>
              </a:rPr>
            </a:br>
            <a:r>
              <a:rPr lang="nb-NO" sz="3100" dirty="0">
                <a:effectLst/>
                <a:ea typeface="Calibri" panose="020F0502020204030204" pitchFamily="34" charset="0"/>
                <a:cs typeface="Times New Roman" panose="02020603050405020304" pitchFamily="18" charset="0"/>
              </a:rPr>
              <a:t>Grete Lene </a:t>
            </a:r>
            <a:r>
              <a:rPr lang="nb-NO" sz="3100" dirty="0" err="1">
                <a:effectLst/>
                <a:ea typeface="Calibri" panose="020F0502020204030204" pitchFamily="34" charset="0"/>
                <a:cs typeface="Times New Roman" panose="02020603050405020304" pitchFamily="18" charset="0"/>
              </a:rPr>
              <a:t>Serikstad</a:t>
            </a:r>
            <a:r>
              <a:rPr lang="nb-NO" sz="3100" dirty="0">
                <a:effectLst/>
                <a:ea typeface="Calibri" panose="020F0502020204030204" pitchFamily="34" charset="0"/>
                <a:cs typeface="Times New Roman" panose="02020603050405020304" pitchFamily="18" charset="0"/>
              </a:rPr>
              <a:t>, Tingvoll Museumslag, varamedlem 2022-2024</a:t>
            </a:r>
          </a:p>
          <a:p>
            <a:endParaRPr lang="nb-NO" dirty="0"/>
          </a:p>
        </p:txBody>
      </p:sp>
    </p:spTree>
    <p:extLst>
      <p:ext uri="{BB962C8B-B14F-4D97-AF65-F5344CB8AC3E}">
        <p14:creationId xmlns:p14="http://schemas.microsoft.com/office/powerpoint/2010/main" val="1746096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D89B-C935-002A-8BE3-4FC4CF47D9CA}"/>
              </a:ext>
            </a:extLst>
          </p:cNvPr>
          <p:cNvSpPr>
            <a:spLocks noGrp="1"/>
          </p:cNvSpPr>
          <p:nvPr>
            <p:ph type="title"/>
          </p:nvPr>
        </p:nvSpPr>
        <p:spPr>
          <a:xfrm>
            <a:off x="838200" y="365125"/>
            <a:ext cx="10515600" cy="864235"/>
          </a:xfrm>
        </p:spPr>
        <p:txBody>
          <a:bodyPr>
            <a:normAutofit/>
          </a:bodyPr>
          <a:lstStyle/>
          <a:p>
            <a:r>
              <a:rPr lang="nb-NO" sz="3600" dirty="0"/>
              <a:t>12. WFFM/FFSAM Spørreundersøkelse</a:t>
            </a:r>
          </a:p>
        </p:txBody>
      </p:sp>
      <p:sp>
        <p:nvSpPr>
          <p:cNvPr id="3" name="Content Placeholder 2">
            <a:extLst>
              <a:ext uri="{FF2B5EF4-FFF2-40B4-BE49-F238E27FC236}">
                <a16:creationId xmlns:a16="http://schemas.microsoft.com/office/drawing/2014/main" id="{114FE090-4DCF-4C66-7D73-F9B5091B073B}"/>
              </a:ext>
            </a:extLst>
          </p:cNvPr>
          <p:cNvSpPr>
            <a:spLocks noGrp="1"/>
          </p:cNvSpPr>
          <p:nvPr>
            <p:ph idx="1"/>
          </p:nvPr>
        </p:nvSpPr>
        <p:spPr>
          <a:xfrm>
            <a:off x="838200" y="1825625"/>
            <a:ext cx="10515600" cy="3396616"/>
          </a:xfrm>
        </p:spPr>
        <p:txBody>
          <a:bodyPr>
            <a:normAutofit/>
          </a:bodyPr>
          <a:lstStyle/>
          <a:p>
            <a:pPr algn="l"/>
            <a:r>
              <a:rPr lang="nb-NO" sz="2400" b="0" i="0" dirty="0">
                <a:solidFill>
                  <a:srgbClr val="424242"/>
                </a:solidFill>
                <a:effectLst/>
              </a:rPr>
              <a:t>FNM ble invitert av den franske avdelingen av WFFM, FFSAM, til å delta.</a:t>
            </a:r>
          </a:p>
          <a:p>
            <a:pPr algn="l"/>
            <a:r>
              <a:rPr lang="nb-NO" sz="2400" b="0" i="0" dirty="0">
                <a:solidFill>
                  <a:srgbClr val="424242"/>
                </a:solidFill>
                <a:effectLst/>
              </a:rPr>
              <a:t>Det var fire hovedspørsmål i undersøkelsen og hvert av spørsmålene hadde en rekke underspørsmål:</a:t>
            </a:r>
          </a:p>
          <a:p>
            <a:pPr algn="l"/>
            <a:r>
              <a:rPr lang="nb-NO" sz="2400" b="0" i="0" dirty="0">
                <a:solidFill>
                  <a:srgbClr val="424242"/>
                </a:solidFill>
                <a:effectLst/>
              </a:rPr>
              <a:t>1. Forholdet mellom venneforeningen og museet</a:t>
            </a:r>
            <a:br>
              <a:rPr lang="nb-NO" sz="2400" b="0" i="0" dirty="0">
                <a:solidFill>
                  <a:srgbClr val="424242"/>
                </a:solidFill>
                <a:effectLst/>
              </a:rPr>
            </a:br>
            <a:r>
              <a:rPr lang="nb-NO" sz="2400" b="0" i="0" dirty="0">
                <a:solidFill>
                  <a:srgbClr val="424242"/>
                </a:solidFill>
                <a:effectLst/>
              </a:rPr>
              <a:t>2. Venneforeningen og publikum</a:t>
            </a:r>
            <a:br>
              <a:rPr lang="nb-NO" sz="2400" b="0" i="0" dirty="0">
                <a:solidFill>
                  <a:srgbClr val="424242"/>
                </a:solidFill>
                <a:effectLst/>
              </a:rPr>
            </a:br>
            <a:r>
              <a:rPr lang="nb-NO" sz="2400" b="0" i="0" dirty="0">
                <a:solidFill>
                  <a:srgbClr val="424242"/>
                </a:solidFill>
                <a:effectLst/>
              </a:rPr>
              <a:t>3. Venneforeningens rolle i å oppnå omtale for museet</a:t>
            </a:r>
            <a:br>
              <a:rPr lang="nb-NO" sz="2400" b="0" i="0" dirty="0">
                <a:solidFill>
                  <a:srgbClr val="424242"/>
                </a:solidFill>
                <a:effectLst/>
              </a:rPr>
            </a:br>
            <a:r>
              <a:rPr lang="nb-NO" sz="2400" b="0" i="0" dirty="0">
                <a:solidFill>
                  <a:srgbClr val="424242"/>
                </a:solidFill>
                <a:effectLst/>
              </a:rPr>
              <a:t>4. Yngre medlemmer</a:t>
            </a:r>
          </a:p>
        </p:txBody>
      </p:sp>
    </p:spTree>
    <p:extLst>
      <p:ext uri="{BB962C8B-B14F-4D97-AF65-F5344CB8AC3E}">
        <p14:creationId xmlns:p14="http://schemas.microsoft.com/office/powerpoint/2010/main" val="142329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C423-ADDB-032F-1531-EA00EDDC0836}"/>
              </a:ext>
            </a:extLst>
          </p:cNvPr>
          <p:cNvSpPr>
            <a:spLocks noGrp="1"/>
          </p:cNvSpPr>
          <p:nvPr>
            <p:ph type="title"/>
          </p:nvPr>
        </p:nvSpPr>
        <p:spPr>
          <a:xfrm>
            <a:off x="433086" y="114832"/>
            <a:ext cx="10515600" cy="904240"/>
          </a:xfrm>
        </p:spPr>
        <p:txBody>
          <a:bodyPr>
            <a:normAutofit/>
          </a:bodyPr>
          <a:lstStyle/>
          <a:p>
            <a:r>
              <a:rPr lang="en-US" sz="2400" b="1" dirty="0"/>
              <a:t>E.g. 1. Relationship between Friends and their Museum</a:t>
            </a:r>
            <a:endParaRPr lang="nb-NO" sz="2400" b="1" dirty="0"/>
          </a:p>
        </p:txBody>
      </p:sp>
      <p:pic>
        <p:nvPicPr>
          <p:cNvPr id="4" name="Content Placeholder 6">
            <a:extLst>
              <a:ext uri="{FF2B5EF4-FFF2-40B4-BE49-F238E27FC236}">
                <a16:creationId xmlns:a16="http://schemas.microsoft.com/office/drawing/2014/main" id="{E21DB6B4-EA34-CA43-220B-DB21480B95BB}"/>
              </a:ext>
            </a:extLst>
          </p:cNvPr>
          <p:cNvPicPr>
            <a:picLocks noGrp="1" noChangeAspect="1"/>
          </p:cNvPicPr>
          <p:nvPr>
            <p:ph idx="1"/>
          </p:nvPr>
        </p:nvPicPr>
        <p:blipFill>
          <a:blip r:embed="rId2"/>
          <a:stretch>
            <a:fillRect/>
          </a:stretch>
        </p:blipFill>
        <p:spPr>
          <a:xfrm>
            <a:off x="607300" y="1026160"/>
            <a:ext cx="10482679" cy="4567872"/>
          </a:xfrm>
          <a:prstGeom prst="rect">
            <a:avLst/>
          </a:prstGeom>
        </p:spPr>
      </p:pic>
      <p:sp>
        <p:nvSpPr>
          <p:cNvPr id="5" name="TextBox 4">
            <a:extLst>
              <a:ext uri="{FF2B5EF4-FFF2-40B4-BE49-F238E27FC236}">
                <a16:creationId xmlns:a16="http://schemas.microsoft.com/office/drawing/2014/main" id="{B465E3C5-794E-ED58-B544-69990F4B9036}"/>
              </a:ext>
            </a:extLst>
          </p:cNvPr>
          <p:cNvSpPr txBox="1"/>
          <p:nvPr/>
        </p:nvSpPr>
        <p:spPr>
          <a:xfrm>
            <a:off x="704800" y="5492432"/>
            <a:ext cx="10782399" cy="1323439"/>
          </a:xfrm>
          <a:prstGeom prst="rect">
            <a:avLst/>
          </a:prstGeom>
          <a:noFill/>
        </p:spPr>
        <p:txBody>
          <a:bodyPr wrap="square" rtlCol="0">
            <a:spAutoFit/>
          </a:bodyPr>
          <a:lstStyle/>
          <a:p>
            <a:pPr algn="l"/>
            <a:r>
              <a:rPr lang="nb-NO" sz="2000" b="0" i="0" dirty="0">
                <a:solidFill>
                  <a:srgbClr val="424242"/>
                </a:solidFill>
                <a:effectLst/>
                <a:latin typeface="Arial" panose="020B0604020202020204" pitchFamily="34" charset="0"/>
              </a:rPr>
              <a:t>Et hyggelig og utilsiktet resultat av å delta på denne spørreundersøkelsen, var at et styremedlem i en av venneforeningene fant det interessant å se sin egen venneforening i lys av de spørsmålene som ble stilt. </a:t>
            </a:r>
            <a:r>
              <a:rPr lang="nb-NO" sz="2000" dirty="0">
                <a:solidFill>
                  <a:srgbClr val="424242"/>
                </a:solidFill>
                <a:latin typeface="Arial" panose="020B0604020202020204" pitchFamily="34" charset="0"/>
              </a:rPr>
              <a:t>M</a:t>
            </a:r>
            <a:r>
              <a:rPr lang="nb-NO" sz="2000" b="0" i="0" dirty="0">
                <a:solidFill>
                  <a:srgbClr val="424242"/>
                </a:solidFill>
                <a:effectLst/>
                <a:latin typeface="Arial" panose="020B0604020202020204" pitchFamily="34" charset="0"/>
              </a:rPr>
              <a:t>ed undersøkelsen som bakteppe, å reflektere over sine aktiviteter og mulig strategi.</a:t>
            </a:r>
            <a:endParaRPr lang="nb-NO" sz="2000" b="0" i="0" dirty="0">
              <a:solidFill>
                <a:srgbClr val="424242"/>
              </a:solidFill>
              <a:effectLst/>
              <a:latin typeface="Inter var"/>
            </a:endParaRPr>
          </a:p>
        </p:txBody>
      </p:sp>
      <p:sp>
        <p:nvSpPr>
          <p:cNvPr id="6" name="TextBox 5">
            <a:extLst>
              <a:ext uri="{FF2B5EF4-FFF2-40B4-BE49-F238E27FC236}">
                <a16:creationId xmlns:a16="http://schemas.microsoft.com/office/drawing/2014/main" id="{5AA8ECBE-8FF7-BE50-C1FB-335FB90A47D2}"/>
              </a:ext>
            </a:extLst>
          </p:cNvPr>
          <p:cNvSpPr txBox="1"/>
          <p:nvPr/>
        </p:nvSpPr>
        <p:spPr>
          <a:xfrm>
            <a:off x="8148320" y="254000"/>
            <a:ext cx="2672080" cy="568960"/>
          </a:xfrm>
          <a:prstGeom prst="rect">
            <a:avLst/>
          </a:prstGeom>
          <a:noFill/>
        </p:spPr>
        <p:txBody>
          <a:bodyPr wrap="square" rtlCol="0">
            <a:spAutoFit/>
          </a:bodyPr>
          <a:lstStyle/>
          <a:p>
            <a:endParaRPr lang="nb-NO" dirty="0"/>
          </a:p>
        </p:txBody>
      </p:sp>
      <p:pic>
        <p:nvPicPr>
          <p:cNvPr id="8" name="Picture 7">
            <a:extLst>
              <a:ext uri="{FF2B5EF4-FFF2-40B4-BE49-F238E27FC236}">
                <a16:creationId xmlns:a16="http://schemas.microsoft.com/office/drawing/2014/main" id="{0FF89ACE-B847-47C0-68EA-83429FB1E9A0}"/>
              </a:ext>
            </a:extLst>
          </p:cNvPr>
          <p:cNvPicPr>
            <a:picLocks noChangeAspect="1"/>
          </p:cNvPicPr>
          <p:nvPr/>
        </p:nvPicPr>
        <p:blipFill>
          <a:blip r:embed="rId3"/>
          <a:stretch>
            <a:fillRect/>
          </a:stretch>
        </p:blipFill>
        <p:spPr>
          <a:xfrm>
            <a:off x="5690886" y="3353764"/>
            <a:ext cx="810228" cy="150471"/>
          </a:xfrm>
          <a:prstGeom prst="rect">
            <a:avLst/>
          </a:prstGeom>
        </p:spPr>
      </p:pic>
      <p:pic>
        <p:nvPicPr>
          <p:cNvPr id="10" name="Picture 9">
            <a:extLst>
              <a:ext uri="{FF2B5EF4-FFF2-40B4-BE49-F238E27FC236}">
                <a16:creationId xmlns:a16="http://schemas.microsoft.com/office/drawing/2014/main" id="{4189B1A3-5F67-E103-FB1C-86BEE1AD68AE}"/>
              </a:ext>
            </a:extLst>
          </p:cNvPr>
          <p:cNvPicPr>
            <a:picLocks noChangeAspect="1"/>
          </p:cNvPicPr>
          <p:nvPr/>
        </p:nvPicPr>
        <p:blipFill>
          <a:blip r:embed="rId3"/>
          <a:stretch>
            <a:fillRect/>
          </a:stretch>
        </p:blipFill>
        <p:spPr>
          <a:xfrm>
            <a:off x="8591915" y="340869"/>
            <a:ext cx="2596347" cy="482179"/>
          </a:xfrm>
          <a:prstGeom prst="rect">
            <a:avLst/>
          </a:prstGeom>
        </p:spPr>
      </p:pic>
    </p:spTree>
    <p:extLst>
      <p:ext uri="{BB962C8B-B14F-4D97-AF65-F5344CB8AC3E}">
        <p14:creationId xmlns:p14="http://schemas.microsoft.com/office/powerpoint/2010/main" val="1201241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293E-33C1-2D1A-1B85-FF8390B4BAA4}"/>
              </a:ext>
            </a:extLst>
          </p:cNvPr>
          <p:cNvSpPr>
            <a:spLocks noGrp="1"/>
          </p:cNvSpPr>
          <p:nvPr>
            <p:ph type="title"/>
          </p:nvPr>
        </p:nvSpPr>
        <p:spPr>
          <a:xfrm>
            <a:off x="838200" y="365125"/>
            <a:ext cx="10515600" cy="742315"/>
          </a:xfrm>
        </p:spPr>
        <p:txBody>
          <a:bodyPr>
            <a:normAutofit/>
          </a:bodyPr>
          <a:lstStyle/>
          <a:p>
            <a:r>
              <a:rPr lang="nb-NO" sz="3600" b="1" dirty="0"/>
              <a:t>13. Avtale mellom Museet og venneforeningen</a:t>
            </a:r>
          </a:p>
        </p:txBody>
      </p:sp>
      <p:sp>
        <p:nvSpPr>
          <p:cNvPr id="3" name="Content Placeholder 2">
            <a:extLst>
              <a:ext uri="{FF2B5EF4-FFF2-40B4-BE49-F238E27FC236}">
                <a16:creationId xmlns:a16="http://schemas.microsoft.com/office/drawing/2014/main" id="{DC776DF0-DAE7-11F6-E158-320FCE39C70C}"/>
              </a:ext>
            </a:extLst>
          </p:cNvPr>
          <p:cNvSpPr>
            <a:spLocks noGrp="1"/>
          </p:cNvSpPr>
          <p:nvPr>
            <p:ph idx="1"/>
          </p:nvPr>
        </p:nvSpPr>
        <p:spPr>
          <a:xfrm>
            <a:off x="838200" y="1107440"/>
            <a:ext cx="10515600" cy="5577840"/>
          </a:xfrm>
        </p:spPr>
        <p:txBody>
          <a:bodyPr>
            <a:normAutofit fontScale="85000" lnSpcReduction="10000"/>
          </a:bodyPr>
          <a:lstStyle/>
          <a:p>
            <a:pPr>
              <a:lnSpc>
                <a:spcPct val="106000"/>
              </a:lnSpc>
              <a:spcAft>
                <a:spcPts val="800"/>
              </a:spcAft>
            </a:pPr>
            <a:r>
              <a:rPr lang="nb-NO" sz="2600" dirty="0">
                <a:solidFill>
                  <a:srgbClr val="000000"/>
                </a:solidFill>
                <a:effectLst/>
                <a:ea typeface="Calibri" panose="020F0502020204030204" pitchFamily="34" charset="0"/>
                <a:cs typeface="Times New Roman" panose="02020603050405020304" pitchFamily="18" charset="0"/>
              </a:rPr>
              <a:t>Det har etter hvert oppstått behov for å utforme et rammeverk for avtaler mellom museer og venneforeninger. </a:t>
            </a:r>
          </a:p>
          <a:p>
            <a:pPr>
              <a:lnSpc>
                <a:spcPct val="106000"/>
              </a:lnSpc>
              <a:spcAft>
                <a:spcPts val="800"/>
              </a:spcAft>
            </a:pPr>
            <a:r>
              <a:rPr lang="nb-NO" sz="2600" dirty="0">
                <a:effectLst/>
                <a:ea typeface="Calibri" panose="020F0502020204030204" pitchFamily="34" charset="0"/>
                <a:cs typeface="Times New Roman" panose="02020603050405020304" pitchFamily="18" charset="0"/>
              </a:rPr>
              <a:t>På siste årsmøtet, Oslo 2022, ble det i løpet av diskusjonen «Ordet er fritt» i fagseminaret, tatt opp hva det medførte eller kunne medføre for våre medlemmer at man som venneforening ikke hadde formell(e) avtaler med modermuseet. </a:t>
            </a:r>
            <a:r>
              <a:rPr lang="nb-NO" sz="2600" dirty="0">
                <a:solidFill>
                  <a:srgbClr val="000000"/>
                </a:solidFill>
                <a:effectLst/>
                <a:ea typeface="Calibri" panose="020F0502020204030204" pitchFamily="34" charset="0"/>
                <a:cs typeface="Times New Roman" panose="02020603050405020304" pitchFamily="18" charset="0"/>
              </a:rPr>
              <a:t>Mange venneforeninger opplevde en uklarhet i forholdet til museet etter hvert som erfaringen av konsolideringen skred frem. </a:t>
            </a:r>
            <a:endParaRPr lang="nb-NO" sz="2600" dirty="0">
              <a:effectLst/>
              <a:ea typeface="Calibri" panose="020F0502020204030204" pitchFamily="34" charset="0"/>
              <a:cs typeface="Times New Roman" panose="02020603050405020304" pitchFamily="18" charset="0"/>
            </a:endParaRPr>
          </a:p>
          <a:p>
            <a:pPr>
              <a:lnSpc>
                <a:spcPct val="106000"/>
              </a:lnSpc>
              <a:spcAft>
                <a:spcPts val="800"/>
              </a:spcAft>
            </a:pPr>
            <a:r>
              <a:rPr lang="nb-NO" sz="2600" dirty="0">
                <a:solidFill>
                  <a:srgbClr val="000000"/>
                </a:solidFill>
                <a:effectLst/>
                <a:ea typeface="Calibri" panose="020F0502020204030204" pitchFamily="34" charset="0"/>
                <a:cs typeface="Times New Roman" panose="02020603050405020304" pitchFamily="18" charset="0"/>
              </a:rPr>
              <a:t>Et grunnleggende prinsipp for en venneforening er uavhengighet fra institusjonen den støtter.  En venneforening et frittstående demokratisk organ med egne vedtekter, valg og egen økonomi.  Venneforeninger bør betraktes som et netto tilskudd til et museum. </a:t>
            </a:r>
            <a:endParaRPr lang="nb-NO" sz="2600" dirty="0">
              <a:effectLst/>
              <a:ea typeface="Calibri" panose="020F0502020204030204" pitchFamily="34" charset="0"/>
              <a:cs typeface="Times New Roman" panose="02020603050405020304" pitchFamily="18" charset="0"/>
            </a:endParaRPr>
          </a:p>
          <a:p>
            <a:pPr>
              <a:lnSpc>
                <a:spcPct val="106000"/>
              </a:lnSpc>
              <a:spcAft>
                <a:spcPts val="800"/>
              </a:spcAft>
            </a:pPr>
            <a:r>
              <a:rPr lang="nb-NO" sz="2600" dirty="0">
                <a:solidFill>
                  <a:srgbClr val="000000"/>
                </a:solidFill>
                <a:effectLst/>
                <a:ea typeface="Calibri" panose="020F0502020204030204" pitchFamily="34" charset="0"/>
                <a:cs typeface="Times New Roman" panose="02020603050405020304" pitchFamily="18" charset="0"/>
              </a:rPr>
              <a:t>Samhandlingene mellom venneforening og museet bør være avklart. En del konflikter bør kunne unngås med en avtale. </a:t>
            </a:r>
          </a:p>
          <a:p>
            <a:pPr marL="0" indent="0">
              <a:lnSpc>
                <a:spcPct val="106000"/>
              </a:lnSpc>
              <a:spcAft>
                <a:spcPts val="800"/>
              </a:spcAft>
              <a:buNone/>
            </a:pPr>
            <a:r>
              <a:rPr lang="nb-NO" sz="2600" b="1" dirty="0">
                <a:solidFill>
                  <a:srgbClr val="000000"/>
                </a:solidFill>
                <a:ea typeface="Calibri" panose="020F0502020204030204" pitchFamily="34" charset="0"/>
                <a:cs typeface="Times New Roman" panose="02020603050405020304" pitchFamily="18" charset="0"/>
              </a:rPr>
              <a:t>Styret har opprettet en arbeidsgruppe som arbeider videre med et forslag til avtale.</a:t>
            </a:r>
            <a:endParaRPr lang="nb-NO" sz="2600" b="1" dirty="0">
              <a:effectLst/>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457328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bundet for norske museumsvenner">
            <a:hlinkClick r:id="rId2"/>
            <a:extLst>
              <a:ext uri="{FF2B5EF4-FFF2-40B4-BE49-F238E27FC236}">
                <a16:creationId xmlns:a16="http://schemas.microsoft.com/office/drawing/2014/main" id="{100CD2E3-D3CC-DBFE-FE24-EE6E85F3D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543" y="1765738"/>
            <a:ext cx="9472935" cy="2603062"/>
          </a:xfrm>
          <a:prstGeom prst="rect">
            <a:avLst/>
          </a:prstGeom>
          <a:noFill/>
          <a:ln>
            <a:noFill/>
          </a:ln>
        </p:spPr>
      </p:pic>
    </p:spTree>
    <p:extLst>
      <p:ext uri="{BB962C8B-B14F-4D97-AF65-F5344CB8AC3E}">
        <p14:creationId xmlns:p14="http://schemas.microsoft.com/office/powerpoint/2010/main" val="50554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A2CB32-80B2-7DFC-1C18-4B346A6B60B8}"/>
              </a:ext>
            </a:extLst>
          </p:cNvPr>
          <p:cNvSpPr>
            <a:spLocks noGrp="1"/>
          </p:cNvSpPr>
          <p:nvPr>
            <p:ph type="title"/>
          </p:nvPr>
        </p:nvSpPr>
        <p:spPr>
          <a:xfrm>
            <a:off x="481013" y="3752849"/>
            <a:ext cx="3290887" cy="2452687"/>
          </a:xfrm>
        </p:spPr>
        <p:txBody>
          <a:bodyPr anchor="ctr">
            <a:normAutofit/>
          </a:bodyPr>
          <a:lstStyle/>
          <a:p>
            <a:endParaRPr lang="nb-NO" sz="3600"/>
          </a:p>
        </p:txBody>
      </p:sp>
      <p:pic>
        <p:nvPicPr>
          <p:cNvPr id="1026" name="Picture 2" descr="Ingen bildebeskrivelse er tilgjengelig.">
            <a:extLst>
              <a:ext uri="{FF2B5EF4-FFF2-40B4-BE49-F238E27FC236}">
                <a16:creationId xmlns:a16="http://schemas.microsoft.com/office/drawing/2014/main" id="{8D59F3B5-22BC-CE12-EA91-DEE4CA5585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05" b="37516"/>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B0DDA7-A9B2-10CE-5285-BF522111BF04}"/>
              </a:ext>
            </a:extLst>
          </p:cNvPr>
          <p:cNvSpPr>
            <a:spLocks noGrp="1"/>
          </p:cNvSpPr>
          <p:nvPr>
            <p:ph idx="1"/>
          </p:nvPr>
        </p:nvSpPr>
        <p:spPr>
          <a:xfrm>
            <a:off x="4223982" y="3752850"/>
            <a:ext cx="7485413" cy="2452687"/>
          </a:xfrm>
        </p:spPr>
        <p:txBody>
          <a:bodyPr anchor="ctr">
            <a:noAutofit/>
          </a:bodyPr>
          <a:lstStyle/>
          <a:p>
            <a:pPr marL="0" indent="0">
              <a:buNone/>
            </a:pPr>
            <a:br>
              <a:rPr lang="nb-NO" sz="2000"/>
            </a:br>
            <a:r>
              <a:rPr lang="nb-NO" sz="2000"/>
              <a:t>     </a:t>
            </a:r>
            <a:r>
              <a:rPr lang="nb-NO" sz="2400" b="0" i="0">
                <a:effectLst/>
                <a:latin typeface="Arial" panose="020B0604020202020204" pitchFamily="34" charset="0"/>
              </a:rPr>
              <a:t>Mimi </a:t>
            </a:r>
            <a:r>
              <a:rPr lang="nb-NO" sz="2400" b="0" i="0" dirty="0">
                <a:effectLst/>
                <a:latin typeface="Arial" panose="020B0604020202020204" pitchFamily="34" charset="0"/>
              </a:rPr>
              <a:t>Margrete </a:t>
            </a:r>
            <a:r>
              <a:rPr lang="nb-NO" sz="2400" b="0" i="0" dirty="0" err="1">
                <a:effectLst/>
                <a:latin typeface="Arial" panose="020B0604020202020204" pitchFamily="34" charset="0"/>
              </a:rPr>
              <a:t>Havig</a:t>
            </a:r>
            <a:r>
              <a:rPr lang="nb-NO" sz="2400" b="0" i="0" dirty="0">
                <a:effectLst/>
                <a:latin typeface="Arial" panose="020B0604020202020204" pitchFamily="34" charset="0"/>
              </a:rPr>
              <a:t>    </a:t>
            </a:r>
            <a:r>
              <a:rPr lang="nb-NO" sz="2000" b="0" i="0" dirty="0">
                <a:effectLst/>
                <a:latin typeface="Arial" panose="020B0604020202020204" pitchFamily="34" charset="0"/>
              </a:rPr>
              <a:t> (født 1952)</a:t>
            </a:r>
            <a:br>
              <a:rPr lang="nb-NO" sz="2000" dirty="0"/>
            </a:br>
            <a:endParaRPr lang="nb-NO" sz="2000" dirty="0"/>
          </a:p>
          <a:p>
            <a:r>
              <a:rPr lang="nb-NO" sz="2000" b="0" i="0" dirty="0">
                <a:effectLst/>
                <a:latin typeface="Arial" panose="020B0604020202020204" pitchFamily="34" charset="0"/>
              </a:rPr>
              <a:t>Styrets leder, Namdal Museumslag tilknyttet Namdalsmuseet</a:t>
            </a:r>
          </a:p>
          <a:p>
            <a:r>
              <a:rPr lang="nb-NO" sz="2000" b="0" i="0" dirty="0">
                <a:effectLst/>
                <a:latin typeface="Arial" panose="020B0604020202020204" pitchFamily="34" charset="0"/>
              </a:rPr>
              <a:t>Biblioteksjef Namsos Folkebibliotek (2006-2017)</a:t>
            </a:r>
          </a:p>
          <a:p>
            <a:r>
              <a:rPr lang="nb-NO" sz="2000" b="0" i="0" dirty="0">
                <a:effectLst/>
                <a:latin typeface="Arial" panose="020B0604020202020204" pitchFamily="34" charset="0"/>
              </a:rPr>
              <a:t>President Namsos </a:t>
            </a:r>
            <a:r>
              <a:rPr lang="nb-NO" sz="2000" b="0" i="0" dirty="0" err="1">
                <a:effectLst/>
                <a:latin typeface="Arial" panose="020B0604020202020204" pitchFamily="34" charset="0"/>
              </a:rPr>
              <a:t>Rotary</a:t>
            </a:r>
            <a:endParaRPr lang="nb-NO" sz="2000" b="0" i="0" dirty="0">
              <a:effectLst/>
              <a:latin typeface="Arial" panose="020B0604020202020204" pitchFamily="34" charset="0"/>
            </a:endParaRPr>
          </a:p>
          <a:p>
            <a:r>
              <a:rPr lang="nb-NO" sz="2000" b="0" i="0" dirty="0">
                <a:effectLst/>
                <a:latin typeface="Arial" panose="020B0604020202020204" pitchFamily="34" charset="0"/>
              </a:rPr>
              <a:t>Sekretær Namsos Kunstforening</a:t>
            </a:r>
            <a:endParaRPr lang="nb-NO" sz="2000" dirty="0"/>
          </a:p>
        </p:txBody>
      </p:sp>
    </p:spTree>
    <p:extLst>
      <p:ext uri="{BB962C8B-B14F-4D97-AF65-F5344CB8AC3E}">
        <p14:creationId xmlns:p14="http://schemas.microsoft.com/office/powerpoint/2010/main" val="367900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227C2-6847-5991-F52D-A4DFB6CA1B79}"/>
              </a:ext>
            </a:extLst>
          </p:cNvPr>
          <p:cNvSpPr>
            <a:spLocks noGrp="1"/>
          </p:cNvSpPr>
          <p:nvPr>
            <p:ph idx="1"/>
          </p:nvPr>
        </p:nvSpPr>
        <p:spPr>
          <a:xfrm>
            <a:off x="949960" y="777398"/>
            <a:ext cx="10515600" cy="5303203"/>
          </a:xfrm>
        </p:spPr>
        <p:txBody>
          <a:bodyPr>
            <a:normAutofit/>
          </a:bodyPr>
          <a:lstStyle/>
          <a:p>
            <a:pPr marL="0" indent="0">
              <a:buNone/>
            </a:pPr>
            <a:r>
              <a:rPr lang="nb-NO" sz="2400" dirty="0" err="1"/>
              <a:t>Valgkommitee</a:t>
            </a:r>
            <a:endParaRPr lang="nb-NO" sz="2400" dirty="0"/>
          </a:p>
          <a:p>
            <a:r>
              <a:rPr lang="nb-NO" sz="2400" dirty="0"/>
              <a:t>Olaf </a:t>
            </a:r>
            <a:r>
              <a:rPr lang="nb-NO" sz="2400" dirty="0" err="1"/>
              <a:t>Kolflåth</a:t>
            </a:r>
            <a:r>
              <a:rPr lang="nb-NO" sz="2400" dirty="0"/>
              <a:t>, Romsdalsmuseets venner  2021-2023</a:t>
            </a:r>
          </a:p>
          <a:p>
            <a:r>
              <a:rPr lang="nb-NO" sz="2400" dirty="0"/>
              <a:t>Knut Sterud, Hadeland Museumslag Venner, 2022-2024 </a:t>
            </a:r>
          </a:p>
          <a:p>
            <a:r>
              <a:rPr lang="nb-NO" sz="2400" dirty="0"/>
              <a:t>Per Hvamstad , Pressemuseet Fjeld-Ljoms venner , 2022-2025 </a:t>
            </a:r>
          </a:p>
          <a:p>
            <a:pPr marL="0" indent="0">
              <a:buNone/>
            </a:pPr>
            <a:endParaRPr lang="nb-NO" sz="2400" dirty="0"/>
          </a:p>
          <a:p>
            <a:pPr marL="0" indent="0">
              <a:buNone/>
            </a:pPr>
            <a:r>
              <a:rPr lang="nb-NO" sz="2400" dirty="0"/>
              <a:t>Revisor</a:t>
            </a:r>
          </a:p>
          <a:p>
            <a:r>
              <a:rPr lang="nb-NO" sz="2400" dirty="0"/>
              <a:t>John Tore </a:t>
            </a:r>
            <a:r>
              <a:rPr lang="nb-NO" sz="2400" dirty="0" err="1"/>
              <a:t>Norenberg</a:t>
            </a:r>
            <a:r>
              <a:rPr lang="nb-NO" sz="2400" dirty="0"/>
              <a:t>, Oslo Bymuseums Venner, 2022-2023</a:t>
            </a:r>
          </a:p>
          <a:p>
            <a:endParaRPr lang="nb-NO" sz="2400" dirty="0"/>
          </a:p>
          <a:p>
            <a:pPr marL="0" indent="0">
              <a:buNone/>
            </a:pPr>
            <a:r>
              <a:rPr lang="nb-NO" sz="2400" dirty="0"/>
              <a:t>Sekretariat</a:t>
            </a:r>
          </a:p>
          <a:p>
            <a:r>
              <a:rPr lang="nb-NO" sz="2400" dirty="0"/>
              <a:t>Einar Raastad</a:t>
            </a:r>
          </a:p>
        </p:txBody>
      </p:sp>
    </p:spTree>
    <p:extLst>
      <p:ext uri="{BB962C8B-B14F-4D97-AF65-F5344CB8AC3E}">
        <p14:creationId xmlns:p14="http://schemas.microsoft.com/office/powerpoint/2010/main" val="247249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CAA27-90DA-84DB-5B60-48D210DC01D8}"/>
              </a:ext>
            </a:extLst>
          </p:cNvPr>
          <p:cNvSpPr>
            <a:spLocks noGrp="1"/>
          </p:cNvSpPr>
          <p:nvPr>
            <p:ph idx="1"/>
          </p:nvPr>
        </p:nvSpPr>
        <p:spPr>
          <a:xfrm>
            <a:off x="643971" y="2275839"/>
            <a:ext cx="5899069" cy="3328829"/>
          </a:xfrm>
        </p:spPr>
        <p:txBody>
          <a:bodyPr>
            <a:normAutofit/>
          </a:bodyPr>
          <a:lstStyle/>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Styret har møttes 8 ganger via Teams.</a:t>
            </a:r>
          </a:p>
          <a:p>
            <a:pPr marL="0" indent="0">
              <a:buNone/>
            </a:pPr>
            <a:endParaRPr lang="nb-NO" sz="24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I tillegg har styret møttes fysisk </a:t>
            </a:r>
            <a:r>
              <a:rPr lang="nb-NO" sz="2400" dirty="0">
                <a:latin typeface="Calibri" panose="020F0502020204030204" pitchFamily="34" charset="0"/>
                <a:ea typeface="Calibri" panose="020F0502020204030204" pitchFamily="34" charset="0"/>
                <a:cs typeface="Calibri" panose="020F0502020204030204" pitchFamily="34" charset="0"/>
              </a:rPr>
              <a:t>3 </a:t>
            </a:r>
            <a:r>
              <a:rPr lang="nb-NO" sz="2400" dirty="0">
                <a:effectLst/>
                <a:latin typeface="Calibri" panose="020F0502020204030204" pitchFamily="34" charset="0"/>
                <a:ea typeface="Calibri" panose="020F0502020204030204" pitchFamily="34" charset="0"/>
                <a:cs typeface="Calibri" panose="020F0502020204030204" pitchFamily="34" charset="0"/>
              </a:rPr>
              <a:t>ganger.</a:t>
            </a:r>
          </a:p>
          <a:p>
            <a:pPr marL="0" indent="0">
              <a:buNone/>
            </a:pPr>
            <a:endParaRPr lang="nb-NO"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dirty="0">
              <a:effectLst/>
              <a:latin typeface="Arial" panose="020B0604020202020204" pitchFamily="34" charset="0"/>
              <a:ea typeface="Calibri" panose="020F0502020204030204" pitchFamily="34" charset="0"/>
            </a:endParaRPr>
          </a:p>
          <a:p>
            <a:endParaRPr lang="nb-NO" dirty="0"/>
          </a:p>
        </p:txBody>
      </p:sp>
      <p:pic>
        <p:nvPicPr>
          <p:cNvPr id="8" name="Picture 7" descr="A group of people sitting at a table with laptops&#10;&#10;Description automatically generated">
            <a:extLst>
              <a:ext uri="{FF2B5EF4-FFF2-40B4-BE49-F238E27FC236}">
                <a16:creationId xmlns:a16="http://schemas.microsoft.com/office/drawing/2014/main" id="{83E56B3F-C341-EEEB-7B1B-C965221A3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500" y="365125"/>
            <a:ext cx="4694806" cy="6259741"/>
          </a:xfrm>
          <a:prstGeom prst="rect">
            <a:avLst/>
          </a:prstGeom>
        </p:spPr>
      </p:pic>
      <p:sp>
        <p:nvSpPr>
          <p:cNvPr id="2" name="Title 1">
            <a:extLst>
              <a:ext uri="{FF2B5EF4-FFF2-40B4-BE49-F238E27FC236}">
                <a16:creationId xmlns:a16="http://schemas.microsoft.com/office/drawing/2014/main" id="{5368DCC0-710C-A45B-B923-EFC88BB32C2E}"/>
              </a:ext>
            </a:extLst>
          </p:cNvPr>
          <p:cNvSpPr>
            <a:spLocks noGrp="1"/>
          </p:cNvSpPr>
          <p:nvPr>
            <p:ph type="title"/>
          </p:nvPr>
        </p:nvSpPr>
        <p:spPr>
          <a:xfrm>
            <a:off x="838200" y="365125"/>
            <a:ext cx="10515600" cy="1325563"/>
          </a:xfrm>
        </p:spPr>
        <p:txBody>
          <a:bodyPr>
            <a:normAutofit/>
          </a:bodyPr>
          <a:lstStyle/>
          <a:p>
            <a:r>
              <a:rPr lang="nb-NO" sz="3600" b="1" dirty="0"/>
              <a:t>2. Styremøter og rollefordeling</a:t>
            </a:r>
          </a:p>
        </p:txBody>
      </p:sp>
    </p:spTree>
    <p:extLst>
      <p:ext uri="{BB962C8B-B14F-4D97-AF65-F5344CB8AC3E}">
        <p14:creationId xmlns:p14="http://schemas.microsoft.com/office/powerpoint/2010/main" val="310211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05E14-E0CE-D780-2B77-4C74188657F8}"/>
              </a:ext>
            </a:extLst>
          </p:cNvPr>
          <p:cNvSpPr>
            <a:spLocks noGrp="1"/>
          </p:cNvSpPr>
          <p:nvPr>
            <p:ph idx="1"/>
          </p:nvPr>
        </p:nvSpPr>
        <p:spPr>
          <a:xfrm>
            <a:off x="7813040" y="822960"/>
            <a:ext cx="3901440" cy="6442075"/>
          </a:xfrm>
        </p:spPr>
        <p:txBody>
          <a:bodyPr>
            <a:normAutofit/>
          </a:bodyPr>
          <a:lstStyle/>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Styret har kommunisert med medlemmene via generelle og personlige e-post, telefon, nyhetsbrev og hjemmeside. </a:t>
            </a:r>
          </a:p>
          <a:p>
            <a:pPr marL="0" indent="0">
              <a:buNone/>
            </a:pPr>
            <a:endParaRPr lang="nb-NO" sz="24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400" dirty="0">
                <a:effectLst/>
                <a:latin typeface="Calibri" panose="020F0502020204030204" pitchFamily="34" charset="0"/>
                <a:ea typeface="Calibri" panose="020F0502020204030204" pitchFamily="34" charset="0"/>
                <a:cs typeface="Calibri" panose="020F0502020204030204" pitchFamily="34" charset="0"/>
              </a:rPr>
              <a:t>Styret har foretatt oppsøkende virksomhet og arrangert regionale møter med presentasjoner og inviterte venneforeninger i Asker og Bodø. </a:t>
            </a:r>
          </a:p>
          <a:p>
            <a:pPr marL="0" indent="0">
              <a:buNone/>
            </a:pPr>
            <a:endParaRPr lang="nb-NO" dirty="0"/>
          </a:p>
        </p:txBody>
      </p:sp>
      <p:pic>
        <p:nvPicPr>
          <p:cNvPr id="2" name="Picture 1" descr="A group of people standing on a bridge&#10;&#10;Description automatically generated">
            <a:extLst>
              <a:ext uri="{FF2B5EF4-FFF2-40B4-BE49-F238E27FC236}">
                <a16:creationId xmlns:a16="http://schemas.microsoft.com/office/drawing/2014/main" id="{D558851B-D5BF-D165-F7DB-36FABBCF34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bright="38000" contrast="8000"/>
                    </a14:imgEffect>
                  </a14:imgLayer>
                </a14:imgProps>
              </a:ext>
              <a:ext uri="{28A0092B-C50C-407E-A947-70E740481C1C}">
                <a14:useLocalDpi xmlns:a14="http://schemas.microsoft.com/office/drawing/2010/main" val="0"/>
              </a:ext>
            </a:extLst>
          </a:blip>
          <a:stretch>
            <a:fillRect/>
          </a:stretch>
        </p:blipFill>
        <p:spPr>
          <a:xfrm>
            <a:off x="333885" y="1158240"/>
            <a:ext cx="7073053" cy="5304790"/>
          </a:xfrm>
          <a:prstGeom prst="rect">
            <a:avLst/>
          </a:prstGeom>
        </p:spPr>
      </p:pic>
      <p:sp>
        <p:nvSpPr>
          <p:cNvPr id="4" name="Title 1">
            <a:extLst>
              <a:ext uri="{FF2B5EF4-FFF2-40B4-BE49-F238E27FC236}">
                <a16:creationId xmlns:a16="http://schemas.microsoft.com/office/drawing/2014/main" id="{EAF6196F-929C-FF56-0C04-31D87483DBE1}"/>
              </a:ext>
            </a:extLst>
          </p:cNvPr>
          <p:cNvSpPr>
            <a:spLocks noGrp="1"/>
          </p:cNvSpPr>
          <p:nvPr>
            <p:ph type="title"/>
          </p:nvPr>
        </p:nvSpPr>
        <p:spPr>
          <a:xfrm>
            <a:off x="838200" y="365125"/>
            <a:ext cx="10515600" cy="721995"/>
          </a:xfrm>
        </p:spPr>
        <p:txBody>
          <a:bodyPr>
            <a:normAutofit/>
          </a:bodyPr>
          <a:lstStyle/>
          <a:p>
            <a:r>
              <a:rPr lang="nb-NO" sz="3600" b="1" dirty="0"/>
              <a:t>3. Medlemskontakt</a:t>
            </a:r>
          </a:p>
        </p:txBody>
      </p:sp>
    </p:spTree>
    <p:extLst>
      <p:ext uri="{BB962C8B-B14F-4D97-AF65-F5344CB8AC3E}">
        <p14:creationId xmlns:p14="http://schemas.microsoft.com/office/powerpoint/2010/main" val="212624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12FB66-6407-49C2-42BF-C71AFE0F97F3}"/>
              </a:ext>
            </a:extLst>
          </p:cNvPr>
          <p:cNvSpPr>
            <a:spLocks noGrp="1"/>
          </p:cNvSpPr>
          <p:nvPr>
            <p:ph idx="1"/>
          </p:nvPr>
        </p:nvSpPr>
        <p:spPr>
          <a:xfrm>
            <a:off x="838200" y="899178"/>
            <a:ext cx="8778766" cy="5603222"/>
          </a:xfrm>
        </p:spPr>
        <p:txBody>
          <a:bodyPr>
            <a:noAutofit/>
          </a:bodyPr>
          <a:lstStyle/>
          <a:p>
            <a:pPr>
              <a:lnSpc>
                <a:spcPct val="106000"/>
              </a:lnSpc>
              <a:spcAft>
                <a:spcPts val="800"/>
              </a:spcAft>
            </a:pPr>
            <a:r>
              <a:rPr lang="nb-NO" sz="2400" dirty="0">
                <a:solidFill>
                  <a:srgbClr val="000000"/>
                </a:solidFill>
                <a:effectLst/>
                <a:ea typeface="Calibri" panose="020F0502020204030204" pitchFamily="34" charset="0"/>
                <a:cs typeface="Times New Roman" panose="02020603050405020304" pitchFamily="18" charset="0"/>
              </a:rPr>
              <a:t>FNM er medlem av Kulturvernforbundet,</a:t>
            </a:r>
            <a:r>
              <a:rPr lang="nb-NO" sz="2400" b="0" i="0" u="none" strike="noStrike" baseline="0" dirty="0">
                <a:solidFill>
                  <a:srgbClr val="000000"/>
                </a:solidFill>
              </a:rPr>
              <a:t> som bistår oss og andre nasjonale kulturvernorganisasjoner overfor sentrale myndigheter i viktige kulturvernspørsmål </a:t>
            </a:r>
            <a:r>
              <a:rPr lang="nb-NO" sz="2400" dirty="0">
                <a:solidFill>
                  <a:srgbClr val="000000"/>
                </a:solidFill>
                <a:effectLst/>
                <a:ea typeface="Calibri" panose="020F0502020204030204" pitchFamily="34" charset="0"/>
                <a:cs typeface="Times New Roman" panose="02020603050405020304" pitchFamily="18" charset="0"/>
              </a:rPr>
              <a:t> </a:t>
            </a:r>
          </a:p>
          <a:p>
            <a:pPr>
              <a:lnSpc>
                <a:spcPct val="106000"/>
              </a:lnSpc>
              <a:spcAft>
                <a:spcPts val="800"/>
              </a:spcAft>
            </a:pPr>
            <a:r>
              <a:rPr lang="nb-NO" sz="2400" b="0" i="0" u="none" strike="noStrike" baseline="0" dirty="0">
                <a:solidFill>
                  <a:srgbClr val="000000"/>
                </a:solidFill>
              </a:rPr>
              <a:t>Vi deltar på månedlige generalsekretærmøter med de andre kulturvernorganisasjonene i regi av Kulturvernforbundet. Møtene sikrer tilgang til et stort nettverk </a:t>
            </a:r>
            <a:endParaRPr lang="nb-NO" sz="2400" b="0" i="0" u="none" strike="noStrike" baseline="0" dirty="0">
              <a:solidFill>
                <a:srgbClr val="000000"/>
              </a:solidFill>
              <a:ea typeface="Calibri" panose="020F0502020204030204" pitchFamily="34" charset="0"/>
              <a:cs typeface="Times New Roman" panose="02020603050405020304" pitchFamily="18" charset="0"/>
            </a:endParaRPr>
          </a:p>
          <a:p>
            <a:pPr>
              <a:lnSpc>
                <a:spcPct val="100000"/>
              </a:lnSpc>
              <a:spcAft>
                <a:spcPts val="800"/>
              </a:spcAft>
            </a:pPr>
            <a:r>
              <a:rPr lang="nb-NO" sz="2400" dirty="0">
                <a:solidFill>
                  <a:srgbClr val="000000"/>
                </a:solidFill>
                <a:ea typeface="Calibri" panose="020F0502020204030204" pitchFamily="34" charset="0"/>
                <a:cs typeface="Times New Roman" panose="02020603050405020304" pitchFamily="18" charset="0"/>
              </a:rPr>
              <a:t>Kulturvernforbundets Oslo-avdelings, FNM har et styremedlem    </a:t>
            </a:r>
          </a:p>
          <a:p>
            <a:pPr>
              <a:lnSpc>
                <a:spcPct val="106000"/>
              </a:lnSpc>
              <a:spcAft>
                <a:spcPts val="800"/>
              </a:spcAft>
            </a:pPr>
            <a:r>
              <a:rPr lang="nb-NO" sz="2400" dirty="0">
                <a:solidFill>
                  <a:srgbClr val="000000"/>
                </a:solidFill>
                <a:ea typeface="Calibri" panose="020F0502020204030204" pitchFamily="34" charset="0"/>
                <a:cs typeface="Times New Roman" panose="02020603050405020304" pitchFamily="18" charset="0"/>
              </a:rPr>
              <a:t>FNM er tett knyttet til Norges Museumsforbund</a:t>
            </a:r>
          </a:p>
          <a:p>
            <a:pPr>
              <a:lnSpc>
                <a:spcPct val="106000"/>
              </a:lnSpc>
              <a:spcAft>
                <a:spcPts val="800"/>
              </a:spcAft>
            </a:pPr>
            <a:r>
              <a:rPr lang="nb-NO" sz="2400" dirty="0">
                <a:solidFill>
                  <a:srgbClr val="000000"/>
                </a:solidFill>
                <a:ea typeface="Calibri" panose="020F0502020204030204" pitchFamily="34" charset="0"/>
                <a:cs typeface="Times New Roman" panose="02020603050405020304" pitchFamily="18" charset="0"/>
              </a:rPr>
              <a:t>Frivillighet </a:t>
            </a:r>
            <a:r>
              <a:rPr lang="nb-NO" sz="2400" dirty="0">
                <a:solidFill>
                  <a:srgbClr val="000000"/>
                </a:solidFill>
                <a:effectLst/>
                <a:ea typeface="Calibri" panose="020F0502020204030204" pitchFamily="34" charset="0"/>
                <a:cs typeface="Times New Roman" panose="02020603050405020304" pitchFamily="18" charset="0"/>
              </a:rPr>
              <a:t>Norge hvor FNM er medlem </a:t>
            </a:r>
          </a:p>
          <a:p>
            <a:pPr>
              <a:lnSpc>
                <a:spcPct val="106000"/>
              </a:lnSpc>
              <a:spcAft>
                <a:spcPts val="800"/>
              </a:spcAft>
            </a:pPr>
            <a:r>
              <a:rPr lang="nb-NO" sz="2400" dirty="0">
                <a:solidFill>
                  <a:srgbClr val="000000"/>
                </a:solidFill>
                <a:effectLst/>
                <a:ea typeface="Calibri" panose="020F0502020204030204" pitchFamily="34" charset="0"/>
                <a:cs typeface="Times New Roman" panose="02020603050405020304" pitchFamily="18" charset="0"/>
              </a:rPr>
              <a:t>Studieforbundet styre, her har FNM et varamedlem</a:t>
            </a:r>
          </a:p>
        </p:txBody>
      </p:sp>
      <p:pic>
        <p:nvPicPr>
          <p:cNvPr id="2052" name="Picture 4" descr="Kulturvern-forbundet-logo-farger">
            <a:extLst>
              <a:ext uri="{FF2B5EF4-FFF2-40B4-BE49-F238E27FC236}">
                <a16:creationId xmlns:a16="http://schemas.microsoft.com/office/drawing/2014/main" id="{3D7DB340-4FAA-429D-F6BE-7D3336C7E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693" y="899178"/>
            <a:ext cx="2229671" cy="23470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B2A7AE7-69E7-6594-B49C-7B6227738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780" y="3620437"/>
            <a:ext cx="2633498" cy="2633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65136D-95C3-C4F9-562E-E734D75986AD}"/>
              </a:ext>
            </a:extLst>
          </p:cNvPr>
          <p:cNvSpPr txBox="1">
            <a:spLocks/>
          </p:cNvSpPr>
          <p:nvPr/>
        </p:nvSpPr>
        <p:spPr>
          <a:xfrm>
            <a:off x="939800" y="0"/>
            <a:ext cx="10515600" cy="110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b="1" dirty="0"/>
              <a:t>4. Nasjonale medlemskap</a:t>
            </a:r>
          </a:p>
        </p:txBody>
      </p:sp>
    </p:spTree>
    <p:extLst>
      <p:ext uri="{BB962C8B-B14F-4D97-AF65-F5344CB8AC3E}">
        <p14:creationId xmlns:p14="http://schemas.microsoft.com/office/powerpoint/2010/main" val="158040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4142-71A6-85FD-A11F-3BE48C27A2D9}"/>
              </a:ext>
            </a:extLst>
          </p:cNvPr>
          <p:cNvSpPr>
            <a:spLocks noGrp="1"/>
          </p:cNvSpPr>
          <p:nvPr>
            <p:ph type="title"/>
          </p:nvPr>
        </p:nvSpPr>
        <p:spPr>
          <a:xfrm>
            <a:off x="1124606" y="365125"/>
            <a:ext cx="10229193" cy="969689"/>
          </a:xfrm>
        </p:spPr>
        <p:txBody>
          <a:bodyPr>
            <a:normAutofit/>
          </a:bodyPr>
          <a:lstStyle/>
          <a:p>
            <a:r>
              <a:rPr lang="nb-NO" sz="3600" b="1" dirty="0"/>
              <a:t>Forts…..</a:t>
            </a:r>
          </a:p>
        </p:txBody>
      </p:sp>
      <p:sp>
        <p:nvSpPr>
          <p:cNvPr id="3" name="Content Placeholder 2">
            <a:extLst>
              <a:ext uri="{FF2B5EF4-FFF2-40B4-BE49-F238E27FC236}">
                <a16:creationId xmlns:a16="http://schemas.microsoft.com/office/drawing/2014/main" id="{0B8F9286-7A39-CB86-AAE2-2228969870BE}"/>
              </a:ext>
            </a:extLst>
          </p:cNvPr>
          <p:cNvSpPr>
            <a:spLocks noGrp="1"/>
          </p:cNvSpPr>
          <p:nvPr>
            <p:ph idx="1"/>
          </p:nvPr>
        </p:nvSpPr>
        <p:spPr>
          <a:xfrm>
            <a:off x="838200" y="1418897"/>
            <a:ext cx="6070600" cy="4758066"/>
          </a:xfrm>
        </p:spPr>
        <p:txBody>
          <a:bodyPr/>
          <a:lstStyle/>
          <a:p>
            <a:pPr>
              <a:lnSpc>
                <a:spcPct val="106000"/>
              </a:lnSpc>
              <a:spcBef>
                <a:spcPts val="600"/>
              </a:spcBef>
              <a:spcAft>
                <a:spcPts val="800"/>
              </a:spcAft>
            </a:pPr>
            <a:r>
              <a:rPr lang="nb-NO" sz="2400" dirty="0">
                <a:solidFill>
                  <a:srgbClr val="000000"/>
                </a:solidFill>
                <a:effectLst/>
                <a:ea typeface="Calibri" panose="020F0502020204030204" pitchFamily="34" charset="0"/>
                <a:cs typeface="Times New Roman" panose="02020603050405020304" pitchFamily="18" charset="0"/>
              </a:rPr>
              <a:t>Styrets medlemmer har deltatt både på regelmessige og i spesielle møter, som månedlige orienteringer, årsmøter, årskonferanser, samt lobby kurs, Arendals-uka og møte med offentlige myndigheter.</a:t>
            </a:r>
          </a:p>
          <a:p>
            <a:pPr>
              <a:lnSpc>
                <a:spcPct val="106000"/>
              </a:lnSpc>
              <a:spcBef>
                <a:spcPts val="600"/>
              </a:spcBef>
              <a:spcAft>
                <a:spcPts val="800"/>
              </a:spcAft>
            </a:pPr>
            <a:r>
              <a:rPr lang="nb-NO" sz="2400" dirty="0">
                <a:solidFill>
                  <a:srgbClr val="000000"/>
                </a:solidFill>
                <a:ea typeface="Calibri" panose="020F0502020204030204" pitchFamily="34" charset="0"/>
                <a:cs typeface="Times New Roman" panose="02020603050405020304" pitchFamily="18" charset="0"/>
              </a:rPr>
              <a:t>I</a:t>
            </a:r>
            <a:r>
              <a:rPr lang="nb-NO" sz="2400" dirty="0">
                <a:solidFill>
                  <a:srgbClr val="000000"/>
                </a:solidFill>
                <a:effectLst/>
                <a:ea typeface="Calibri" panose="020F0502020204030204" pitchFamily="34" charset="0"/>
                <a:cs typeface="Times New Roman" panose="02020603050405020304" pitchFamily="18" charset="0"/>
              </a:rPr>
              <a:t> samarbeid med Per Hvamstad har styret har uttalt seg i høringen </a:t>
            </a:r>
            <a:r>
              <a:rPr lang="nb-NO" sz="2400" dirty="0">
                <a:solidFill>
                  <a:srgbClr val="222222"/>
                </a:solidFill>
                <a:effectLst/>
                <a:ea typeface="Calibri" panose="020F0502020204030204" pitchFamily="34" charset="0"/>
                <a:cs typeface="Times New Roman" panose="02020603050405020304" pitchFamily="18" charset="0"/>
              </a:rPr>
              <a:t>'Temaer for bevaringsstrategier' fra Riksantikvaren. </a:t>
            </a:r>
            <a:endParaRPr lang="nb-NO" sz="2400" dirty="0">
              <a:effectLst/>
              <a:ea typeface="Calibri" panose="020F0502020204030204" pitchFamily="34" charset="0"/>
              <a:cs typeface="Times New Roman" panose="02020603050405020304" pitchFamily="18" charset="0"/>
            </a:endParaRPr>
          </a:p>
          <a:p>
            <a:endParaRPr lang="nb-NO" dirty="0"/>
          </a:p>
        </p:txBody>
      </p:sp>
      <p:pic>
        <p:nvPicPr>
          <p:cNvPr id="5" name="Picture 4">
            <a:extLst>
              <a:ext uri="{FF2B5EF4-FFF2-40B4-BE49-F238E27FC236}">
                <a16:creationId xmlns:a16="http://schemas.microsoft.com/office/drawing/2014/main" id="{21EBBF5B-C4DB-AAAF-8D54-ACCD5942A04F}"/>
              </a:ext>
            </a:extLst>
          </p:cNvPr>
          <p:cNvPicPr>
            <a:picLocks noChangeAspect="1"/>
          </p:cNvPicPr>
          <p:nvPr/>
        </p:nvPicPr>
        <p:blipFill>
          <a:blip r:embed="rId2"/>
          <a:stretch>
            <a:fillRect/>
          </a:stretch>
        </p:blipFill>
        <p:spPr>
          <a:xfrm>
            <a:off x="7040880" y="524146"/>
            <a:ext cx="4863428" cy="5809707"/>
          </a:xfrm>
          <a:prstGeom prst="rect">
            <a:avLst/>
          </a:prstGeom>
        </p:spPr>
      </p:pic>
    </p:spTree>
    <p:extLst>
      <p:ext uri="{BB962C8B-B14F-4D97-AF65-F5344CB8AC3E}">
        <p14:creationId xmlns:p14="http://schemas.microsoft.com/office/powerpoint/2010/main" val="403401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2" name="Rectangle 6171">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4" name="Picture 10" descr="Ingen bildebeskrivelse er tilgjengelig.">
            <a:extLst>
              <a:ext uri="{FF2B5EF4-FFF2-40B4-BE49-F238E27FC236}">
                <a16:creationId xmlns:a16="http://schemas.microsoft.com/office/drawing/2014/main" id="{7A9B7EDD-DF86-DDEA-6952-DE7692D9E7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85" r="11030" b="-3"/>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ngen bildebeskrivelse er tilgjengelig.">
            <a:extLst>
              <a:ext uri="{FF2B5EF4-FFF2-40B4-BE49-F238E27FC236}">
                <a16:creationId xmlns:a16="http://schemas.microsoft.com/office/drawing/2014/main" id="{AA1D58A9-3293-1C25-1909-742B2FD8B2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354"/>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ngen bildebeskrivelse er tilgjengelig.">
            <a:extLst>
              <a:ext uri="{FF2B5EF4-FFF2-40B4-BE49-F238E27FC236}">
                <a16:creationId xmlns:a16="http://schemas.microsoft.com/office/drawing/2014/main" id="{23073FBE-3232-B82B-EC84-8EEAEA64A9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8" r="1" b="11410"/>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CAEB2C2-EC20-D7D5-D659-F752B0C0703D}"/>
              </a:ext>
            </a:extLst>
          </p:cNvPr>
          <p:cNvSpPr>
            <a:spLocks noGrp="1"/>
          </p:cNvSpPr>
          <p:nvPr>
            <p:ph idx="1"/>
          </p:nvPr>
        </p:nvSpPr>
        <p:spPr>
          <a:xfrm>
            <a:off x="6600264" y="1127760"/>
            <a:ext cx="5144695" cy="5354319"/>
          </a:xfrm>
        </p:spPr>
        <p:txBody>
          <a:bodyPr>
            <a:normAutofit fontScale="85000" lnSpcReduction="20000"/>
          </a:bodyPr>
          <a:lstStyle/>
          <a:p>
            <a:pPr marL="0" indent="0">
              <a:buNone/>
            </a:pPr>
            <a:endParaRPr lang="nb-NO" sz="32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600"/>
              </a:spcBef>
              <a:buNone/>
            </a:pPr>
            <a:r>
              <a:rPr lang="nb-NO" dirty="0">
                <a:latin typeface="Calibri" panose="020F0502020204030204" pitchFamily="34" charset="0"/>
                <a:ea typeface="Calibri" panose="020F0502020204030204" pitchFamily="34" charset="0"/>
                <a:cs typeface="Calibri" panose="020F0502020204030204" pitchFamily="34" charset="0"/>
              </a:rPr>
              <a:t>Jubileumsseminaret</a:t>
            </a:r>
            <a:r>
              <a:rPr lang="nb-NO" b="1" dirty="0">
                <a:latin typeface="Calibri" panose="020F0502020204030204" pitchFamily="34" charset="0"/>
                <a:ea typeface="Calibri" panose="020F0502020204030204" pitchFamily="34" charset="0"/>
                <a:cs typeface="Calibri" panose="020F0502020204030204" pitchFamily="34" charset="0"/>
              </a:rPr>
              <a:t> </a:t>
            </a:r>
            <a:r>
              <a:rPr lang="nb-NO" dirty="0">
                <a:latin typeface="Calibri" panose="020F0502020204030204" pitchFamily="34" charset="0"/>
                <a:ea typeface="Calibri" panose="020F0502020204030204" pitchFamily="34" charset="0"/>
                <a:cs typeface="Calibri" panose="020F0502020204030204" pitchFamily="34" charset="0"/>
              </a:rPr>
              <a:t>ble </a:t>
            </a:r>
            <a:r>
              <a:rPr lang="nb-NO" dirty="0">
                <a:effectLst/>
                <a:latin typeface="Calibri" panose="020F0502020204030204" pitchFamily="34" charset="0"/>
                <a:ea typeface="Calibri" panose="020F0502020204030204" pitchFamily="34" charset="0"/>
                <a:cs typeface="Calibri" panose="020F0502020204030204" pitchFamily="34" charset="0"/>
              </a:rPr>
              <a:t>avholdt i samarbeid med Norsk Folkemuseums Venner. </a:t>
            </a:r>
          </a:p>
          <a:p>
            <a:pPr marL="0" indent="0">
              <a:lnSpc>
                <a:spcPct val="120000"/>
              </a:lnSpc>
              <a:spcBef>
                <a:spcPts val="600"/>
              </a:spcBef>
              <a:buNone/>
            </a:pPr>
            <a:endParaRPr lang="nb-NO"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600"/>
              </a:spcBef>
              <a:buNone/>
            </a:pPr>
            <a:r>
              <a:rPr lang="nb-NO" dirty="0">
                <a:latin typeface="Calibri" panose="020F0502020204030204" pitchFamily="34" charset="0"/>
                <a:ea typeface="Calibri" panose="020F0502020204030204" pitchFamily="34" charset="0"/>
                <a:cs typeface="Calibri" panose="020F0502020204030204" pitchFamily="34" charset="0"/>
              </a:rPr>
              <a:t>Rundt 80 deltagere.</a:t>
            </a:r>
          </a:p>
          <a:p>
            <a:pPr marL="0" indent="0">
              <a:lnSpc>
                <a:spcPct val="120000"/>
              </a:lnSpc>
              <a:spcBef>
                <a:spcPts val="600"/>
              </a:spcBef>
              <a:buNone/>
            </a:pPr>
            <a:endParaRPr lang="nb-NO"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600"/>
              </a:spcBef>
              <a:buNone/>
            </a:pPr>
            <a:r>
              <a:rPr lang="nb-NO" dirty="0">
                <a:effectLst/>
                <a:latin typeface="Calibri" panose="020F0502020204030204" pitchFamily="34" charset="0"/>
                <a:ea typeface="Calibri" panose="020F0502020204030204" pitchFamily="34" charset="0"/>
                <a:cs typeface="Calibri" panose="020F0502020204030204" pitchFamily="34" charset="0"/>
              </a:rPr>
              <a:t>Arrangørene hadde lagt mye arbeid ned i et flott program, med presentasjon av Norsk Folkemuseum.  </a:t>
            </a:r>
          </a:p>
          <a:p>
            <a:pPr marL="0" indent="0">
              <a:lnSpc>
                <a:spcPct val="120000"/>
              </a:lnSpc>
              <a:spcBef>
                <a:spcPts val="600"/>
              </a:spcBef>
              <a:buNone/>
            </a:pPr>
            <a:endParaRPr lang="nb-NO"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600"/>
              </a:spcBef>
              <a:buNone/>
            </a:pPr>
            <a:r>
              <a:rPr lang="nb-NO" dirty="0">
                <a:effectLst/>
                <a:latin typeface="Calibri" panose="020F0502020204030204" pitchFamily="34" charset="0"/>
                <a:ea typeface="Calibri" panose="020F0502020204030204" pitchFamily="34" charset="0"/>
                <a:cs typeface="Calibri" panose="020F0502020204030204" pitchFamily="34" charset="0"/>
              </a:rPr>
              <a:t>Et vellykket årsmøte og flott jubileumsfeiring.</a:t>
            </a:r>
          </a:p>
          <a:p>
            <a:pPr marL="0" indent="0">
              <a:buNone/>
            </a:pPr>
            <a:endParaRPr lang="nb-NO"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2000" dirty="0"/>
          </a:p>
          <a:p>
            <a:pPr marL="0" indent="0">
              <a:buNone/>
            </a:pPr>
            <a:endParaRPr lang="nb-NO" sz="2000" dirty="0"/>
          </a:p>
          <a:p>
            <a:pPr marL="0" indent="0">
              <a:buNone/>
            </a:pPr>
            <a:endParaRPr lang="nb-NO" sz="2000" dirty="0"/>
          </a:p>
        </p:txBody>
      </p:sp>
      <p:sp>
        <p:nvSpPr>
          <p:cNvPr id="2" name="Title 1">
            <a:extLst>
              <a:ext uri="{FF2B5EF4-FFF2-40B4-BE49-F238E27FC236}">
                <a16:creationId xmlns:a16="http://schemas.microsoft.com/office/drawing/2014/main" id="{B90AE378-1B44-2249-195E-B55A08FD1B14}"/>
              </a:ext>
            </a:extLst>
          </p:cNvPr>
          <p:cNvSpPr>
            <a:spLocks noGrp="1"/>
          </p:cNvSpPr>
          <p:nvPr>
            <p:ph type="title"/>
          </p:nvPr>
        </p:nvSpPr>
        <p:spPr>
          <a:xfrm>
            <a:off x="6385804" y="446406"/>
            <a:ext cx="5222367" cy="681355"/>
          </a:xfrm>
        </p:spPr>
        <p:txBody>
          <a:bodyPr>
            <a:noAutofit/>
          </a:bodyPr>
          <a:lstStyle/>
          <a:p>
            <a:r>
              <a:rPr lang="nb-NO" sz="3600" b="1" dirty="0"/>
              <a:t>5.  Årsmøtet </a:t>
            </a:r>
            <a:br>
              <a:rPr lang="nb-NO" sz="3600" b="1" dirty="0"/>
            </a:br>
            <a:r>
              <a:rPr lang="nb-NO" sz="3600" b="1" dirty="0"/>
              <a:t>    2.- 4. september 2022</a:t>
            </a:r>
          </a:p>
        </p:txBody>
      </p:sp>
    </p:spTree>
    <p:extLst>
      <p:ext uri="{BB962C8B-B14F-4D97-AF65-F5344CB8AC3E}">
        <p14:creationId xmlns:p14="http://schemas.microsoft.com/office/powerpoint/2010/main" val="216337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gen bildebeskrivelse er tilgjengelig.">
            <a:extLst>
              <a:ext uri="{FF2B5EF4-FFF2-40B4-BE49-F238E27FC236}">
                <a16:creationId xmlns:a16="http://schemas.microsoft.com/office/drawing/2014/main" id="{84A328F3-FA93-B032-E641-BB02FDC5B59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068" b="54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406BCD-AF42-1420-E755-A67E493B9CF8}"/>
              </a:ext>
            </a:extLst>
          </p:cNvPr>
          <p:cNvSpPr/>
          <p:nvPr/>
        </p:nvSpPr>
        <p:spPr>
          <a:xfrm>
            <a:off x="550433" y="5862918"/>
            <a:ext cx="6096000" cy="770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a:t>Forberedelser Årsmøtet 2022</a:t>
            </a:r>
          </a:p>
        </p:txBody>
      </p:sp>
    </p:spTree>
    <p:extLst>
      <p:ext uri="{BB962C8B-B14F-4D97-AF65-F5344CB8AC3E}">
        <p14:creationId xmlns:p14="http://schemas.microsoft.com/office/powerpoint/2010/main" val="2014640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5265</TotalTime>
  <Words>1107</Words>
  <Application>Microsoft Office PowerPoint</Application>
  <PresentationFormat>Widescreen</PresentationFormat>
  <Paragraphs>121</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Inter var</vt:lpstr>
      <vt:lpstr>Times New Roman</vt:lpstr>
      <vt:lpstr>Office Theme</vt:lpstr>
      <vt:lpstr>Årsberetning 2022-2023</vt:lpstr>
      <vt:lpstr>1. Styret 2022-2023 har bestått av følgende</vt:lpstr>
      <vt:lpstr>PowerPoint Presentation</vt:lpstr>
      <vt:lpstr>2. Styremøter og rollefordeling</vt:lpstr>
      <vt:lpstr>3. Medlemskontakt</vt:lpstr>
      <vt:lpstr>PowerPoint Presentation</vt:lpstr>
      <vt:lpstr>Forts…..</vt:lpstr>
      <vt:lpstr>5.  Årsmøtet      2.- 4. september 2022</vt:lpstr>
      <vt:lpstr>PowerPoint Presentation</vt:lpstr>
      <vt:lpstr>PowerPoint Presentation</vt:lpstr>
      <vt:lpstr>6. Nordisk og internasjonalt samarbeid</vt:lpstr>
      <vt:lpstr>Hvor er vi?</vt:lpstr>
      <vt:lpstr>Momsrefusjon</vt:lpstr>
      <vt:lpstr>Jubileumsboken og 25-års jubileumsseminaret var det store løftet for FNM i 2022.  Dette har også preget inneværende år, med etterspørsel etter boken.  Boken er blitt så vellykket takket være alle de fine bidragene.  Medlemmene mottok ett eksemplar hver.  </vt:lpstr>
      <vt:lpstr>9. Årets Venneforening 2022 </vt:lpstr>
      <vt:lpstr>10. Marianne Andresens Pris </vt:lpstr>
      <vt:lpstr>PowerPoint Presentation</vt:lpstr>
      <vt:lpstr>PowerPoint Presentation</vt:lpstr>
      <vt:lpstr>Nordlandsmuseet, Bodø, 2023 FNM arrangerte et regionalt møte i Bodø i samarbeid med Nordlandsmuseet. Formål var å  gjøre oss kjent med det frivillige arbeidet i området. Museet er spredt over ni kommuner og har i dag ikke venneforeninger slik vi kjenner det. Et hyggelig seminar i Jektefartsmuseet med lokale deltagere.  </vt:lpstr>
      <vt:lpstr>12. WFFM/FFSAM Spørreundersøkelse</vt:lpstr>
      <vt:lpstr>E.g. 1. Relationship between Friends and their Museum</vt:lpstr>
      <vt:lpstr>13. Avtale mellom Museet og venneforeningen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Årsberetning 2022-2023</dc:title>
  <dc:creator>Anne Gams Steine Asserson</dc:creator>
  <cp:lastModifiedBy>Anne Gams Steine Asserson</cp:lastModifiedBy>
  <cp:revision>91</cp:revision>
  <cp:lastPrinted>2023-08-27T15:03:47Z</cp:lastPrinted>
  <dcterms:created xsi:type="dcterms:W3CDTF">2023-08-26T09:11:10Z</dcterms:created>
  <dcterms:modified xsi:type="dcterms:W3CDTF">2023-09-02T13:21:13Z</dcterms:modified>
</cp:coreProperties>
</file>