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4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37"/>
  </p:normalViewPr>
  <p:slideViewPr>
    <p:cSldViewPr snapToGrid="0">
      <p:cViewPr varScale="1">
        <p:scale>
          <a:sx n="117" d="100"/>
          <a:sy n="117" d="100"/>
        </p:scale>
        <p:origin x="6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9B1C-0BA4-D044-A5C8-C9150D9F6423}" type="datetimeFigureOut">
              <a:rPr lang="nb-NO" smtClean="0"/>
              <a:t>14.04.2023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009D95A4-521D-5F42-B479-53F234C96A5B}" type="slidenum">
              <a:rPr lang="nb-NO" smtClean="0"/>
              <a:t>‹#›</a:t>
            </a:fld>
            <a:endParaRPr lang="nb-NO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5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9B1C-0BA4-D044-A5C8-C9150D9F6423}" type="datetimeFigureOut">
              <a:rPr lang="nb-NO" smtClean="0"/>
              <a:t>14.04.2023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95A4-521D-5F42-B479-53F234C96A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3192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9B1C-0BA4-D044-A5C8-C9150D9F6423}" type="datetimeFigureOut">
              <a:rPr lang="nb-NO" smtClean="0"/>
              <a:t>14.04.2023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95A4-521D-5F42-B479-53F234C96A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1270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9B1C-0BA4-D044-A5C8-C9150D9F6423}" type="datetimeFigureOut">
              <a:rPr lang="nb-NO" smtClean="0"/>
              <a:t>14.04.2023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95A4-521D-5F42-B479-53F234C96A5B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34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9B1C-0BA4-D044-A5C8-C9150D9F6423}" type="datetimeFigureOut">
              <a:rPr lang="nb-NO" smtClean="0"/>
              <a:t>14.04.2023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95A4-521D-5F42-B479-53F234C96A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6726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9B1C-0BA4-D044-A5C8-C9150D9F6423}" type="datetimeFigureOut">
              <a:rPr lang="nb-NO" smtClean="0"/>
              <a:t>14.04.2023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95A4-521D-5F42-B479-53F234C96A5B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87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9B1C-0BA4-D044-A5C8-C9150D9F6423}" type="datetimeFigureOut">
              <a:rPr lang="nb-NO" smtClean="0"/>
              <a:t>14.04.2023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95A4-521D-5F42-B479-53F234C96A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200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9B1C-0BA4-D044-A5C8-C9150D9F6423}" type="datetimeFigureOut">
              <a:rPr lang="nb-NO" smtClean="0"/>
              <a:t>14.04.2023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95A4-521D-5F42-B479-53F234C96A5B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75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9B1C-0BA4-D044-A5C8-C9150D9F6423}" type="datetimeFigureOut">
              <a:rPr lang="nb-NO" smtClean="0"/>
              <a:t>14.04.2023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95A4-521D-5F42-B479-53F234C96A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8934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9B1C-0BA4-D044-A5C8-C9150D9F6423}" type="datetimeFigureOut">
              <a:rPr lang="nb-NO" smtClean="0"/>
              <a:t>14.04.2023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95A4-521D-5F42-B479-53F234C96A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3609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9B1C-0BA4-D044-A5C8-C9150D9F6423}" type="datetimeFigureOut">
              <a:rPr lang="nb-NO" smtClean="0"/>
              <a:t>14.04.2023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95A4-521D-5F42-B479-53F234C96A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842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DBB9B1C-0BA4-D044-A5C8-C9150D9F6423}" type="datetimeFigureOut">
              <a:rPr lang="nb-NO" smtClean="0"/>
              <a:t>14.04.2023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D95A4-521D-5F42-B479-53F234C96A5B}" type="slidenum">
              <a:rPr lang="nb-NO" smtClean="0"/>
              <a:t>‹#›</a:t>
            </a:fld>
            <a:endParaRPr lang="nb-NO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21264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39EA2A-E5D8-1ED2-5FC6-971902EFC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985" y="162099"/>
            <a:ext cx="5999018" cy="45719"/>
          </a:xfrm>
        </p:spPr>
        <p:txBody>
          <a:bodyPr>
            <a:normAutofit fontScale="90000"/>
          </a:bodyPr>
          <a:lstStyle/>
          <a:p>
            <a:r>
              <a:rPr lang="nb-NO" b="1" dirty="0">
                <a:solidFill>
                  <a:schemeClr val="accent6">
                    <a:lumMod val="7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Landsforbundet av Motorhistoriske Kjøretøyklubber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4919F26-8A1F-6CE0-8ADE-C5CB447A5D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746" y="2500745"/>
            <a:ext cx="5999018" cy="291638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3600" b="1" i="1" dirty="0">
                <a:solidFill>
                  <a:schemeClr val="accent6">
                    <a:lumMod val="75000"/>
                  </a:schemeClr>
                </a:solidFill>
              </a:rPr>
              <a:t>Spørreundersøkelse  etter landsmøtet i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7954285-EF80-2770-45F7-F5821EFF6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418" y="246063"/>
            <a:ext cx="2556890" cy="1634404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C0383A5F-357A-0802-38E6-6CBDBDE9FEFD}"/>
              </a:ext>
            </a:extLst>
          </p:cNvPr>
          <p:cNvSpPr txBox="1"/>
          <p:nvPr/>
        </p:nvSpPr>
        <p:spPr>
          <a:xfrm>
            <a:off x="9045145" y="2444115"/>
            <a:ext cx="302740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Undersøkelsen er laget av: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Carl A. Harbitz Rasmussen</a:t>
            </a:r>
          </a:p>
          <a:p>
            <a:r>
              <a:rPr lang="nb-NO" sz="1600" i="1" dirty="0">
                <a:solidFill>
                  <a:schemeClr val="bg1"/>
                </a:solidFill>
              </a:rPr>
              <a:t>Styreleder, LMK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Jørgen Bogen</a:t>
            </a:r>
          </a:p>
          <a:p>
            <a:r>
              <a:rPr lang="nb-NO" sz="1600" i="1" dirty="0">
                <a:solidFill>
                  <a:schemeClr val="bg1"/>
                </a:solidFill>
              </a:rPr>
              <a:t>Kommunikasjonssjef, LMK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8CF16CE0-A7B3-9C87-4136-AE4FC5BAECE4}"/>
              </a:ext>
            </a:extLst>
          </p:cNvPr>
          <p:cNvSpPr txBox="1"/>
          <p:nvPr/>
        </p:nvSpPr>
        <p:spPr>
          <a:xfrm>
            <a:off x="9045145" y="4977533"/>
            <a:ext cx="3027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Gjennomført:</a:t>
            </a:r>
          </a:p>
          <a:p>
            <a:r>
              <a:rPr lang="nb-NO" dirty="0">
                <a:solidFill>
                  <a:schemeClr val="bg1"/>
                </a:solidFill>
              </a:rPr>
              <a:t>26. Mars – 12. April 2023</a:t>
            </a:r>
          </a:p>
        </p:txBody>
      </p:sp>
    </p:spTree>
    <p:extLst>
      <p:ext uri="{BB962C8B-B14F-4D97-AF65-F5344CB8AC3E}">
        <p14:creationId xmlns:p14="http://schemas.microsoft.com/office/powerpoint/2010/main" val="768028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39EA2A-E5D8-1ED2-5FC6-971902EFC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94179" y="200344"/>
            <a:ext cx="5999018" cy="45719"/>
          </a:xfrm>
        </p:spPr>
        <p:txBody>
          <a:bodyPr>
            <a:noAutofit/>
          </a:bodyPr>
          <a:lstStyle/>
          <a:p>
            <a:r>
              <a:rPr lang="nb-NO" sz="4000" b="1" dirty="0">
                <a:solidFill>
                  <a:schemeClr val="accent6">
                    <a:lumMod val="7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Landsforbundet av Motorhistoriske Kjøretøyklubber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7954285-EF80-2770-45F7-F5821EFF6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418" y="246063"/>
            <a:ext cx="2556890" cy="1634404"/>
          </a:xfrm>
          <a:prstGeom prst="rect">
            <a:avLst/>
          </a:prstGeom>
        </p:spPr>
      </p:pic>
      <p:pic>
        <p:nvPicPr>
          <p:cNvPr id="3" name="Picture 2" descr="Diagram over skjemasvar. Tittel på spørsmål: Det er i dag vanlig å ha egenandel på landsmøter og konferanser. Ville dere deltatt dersom LMK innfører dette?&#10;&#10;Dette vil sikre LMK bedre økonomi, og gi større handlingsrom for å leie inn eksterne foredragsholdere og/eller å arrangere utflukter o.l.&#10;. Antall svar: 31 svar.">
            <a:extLst>
              <a:ext uri="{FF2B5EF4-FFF2-40B4-BE49-F238E27FC236}">
                <a16:creationId xmlns:a16="http://schemas.microsoft.com/office/drawing/2014/main" id="{515D240A-F466-9B47-7C12-B283A369F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74573"/>
            <a:ext cx="7560000" cy="342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0B0605F-F065-8EB2-C3D1-0A95AE2C5432}"/>
              </a:ext>
            </a:extLst>
          </p:cNvPr>
          <p:cNvSpPr txBox="1"/>
          <p:nvPr/>
        </p:nvSpPr>
        <p:spPr>
          <a:xfrm>
            <a:off x="9292281" y="1964353"/>
            <a:ext cx="275555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Overordnet mål:</a:t>
            </a:r>
          </a:p>
          <a:p>
            <a:r>
              <a:rPr lang="nb-NO" sz="1400" i="1" dirty="0">
                <a:solidFill>
                  <a:schemeClr val="bg1"/>
                </a:solidFill>
              </a:rPr>
              <a:t>I forbindelse med en ønsket økonomisk revidering er det blitt diskutert hvorvidt LMK skal dekke den totale kostnaden for en delegat per klubb.</a:t>
            </a:r>
          </a:p>
          <a:p>
            <a:endParaRPr lang="nb-NO" sz="1600" i="1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Saksbehandler kommentar: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sz="1400" i="1" dirty="0">
                <a:solidFill>
                  <a:schemeClr val="bg1"/>
                </a:solidFill>
              </a:rPr>
              <a:t>Det er et ganske delt skille når det kommer til innføring av egenandel på LMK møter, det finnes mange organisasjoner i Norge som har en slik ordning hvor lokalavdelingene dekker en del av kostnadene ved å gjennomføre større møter. Saksbehandler tar tilbakemeldingene til etterretning.</a:t>
            </a:r>
          </a:p>
        </p:txBody>
      </p:sp>
    </p:spTree>
    <p:extLst>
      <p:ext uri="{BB962C8B-B14F-4D97-AF65-F5344CB8AC3E}">
        <p14:creationId xmlns:p14="http://schemas.microsoft.com/office/powerpoint/2010/main" val="628630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39EA2A-E5D8-1ED2-5FC6-971902EFC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94179" y="200344"/>
            <a:ext cx="5999018" cy="45719"/>
          </a:xfrm>
        </p:spPr>
        <p:txBody>
          <a:bodyPr>
            <a:noAutofit/>
          </a:bodyPr>
          <a:lstStyle/>
          <a:p>
            <a:r>
              <a:rPr lang="nb-NO" sz="4000" b="1" dirty="0">
                <a:solidFill>
                  <a:schemeClr val="accent6">
                    <a:lumMod val="7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Landsforbundet av Motorhistoriske Kjøretøyklubber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7954285-EF80-2770-45F7-F5821EFF6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418" y="246063"/>
            <a:ext cx="2556890" cy="1634404"/>
          </a:xfrm>
          <a:prstGeom prst="rect">
            <a:avLst/>
          </a:prstGeom>
        </p:spPr>
      </p:pic>
      <p:pic>
        <p:nvPicPr>
          <p:cNvPr id="14338" name="Picture 2" descr="Diagram over skjemasvar. Tittel på spørsmål: Er din klubb aktiv bruker av StyreWeb?. Antall svar: 41 svar.">
            <a:extLst>
              <a:ext uri="{FF2B5EF4-FFF2-40B4-BE49-F238E27FC236}">
                <a16:creationId xmlns:a16="http://schemas.microsoft.com/office/drawing/2014/main" id="{0E674BAE-55F6-7AF4-7E24-204E21F76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072" y="2872509"/>
            <a:ext cx="7560000" cy="318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0088B9A4-89A0-44A1-8D05-38CFCF8D0006}"/>
              </a:ext>
            </a:extLst>
          </p:cNvPr>
          <p:cNvSpPr txBox="1"/>
          <p:nvPr/>
        </p:nvSpPr>
        <p:spPr>
          <a:xfrm>
            <a:off x="9199418" y="2211859"/>
            <a:ext cx="276192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Overordnet mål:</a:t>
            </a:r>
          </a:p>
          <a:p>
            <a:r>
              <a:rPr lang="nb-NO" sz="1400" i="1" dirty="0">
                <a:solidFill>
                  <a:schemeClr val="bg1"/>
                </a:solidFill>
              </a:rPr>
              <a:t>For å kartlegge StyreWeb bruken blant våre klubber var det lagt opp et spørsmål hvor nettopp dette var i fokus.</a:t>
            </a:r>
          </a:p>
          <a:p>
            <a:endParaRPr lang="nb-NO" sz="1600" i="1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Saksbehandler kommentar: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sz="1400" i="1" dirty="0">
                <a:solidFill>
                  <a:schemeClr val="bg1"/>
                </a:solidFill>
              </a:rPr>
              <a:t>Et flertall av klubbene kan bekrefte at de er aktive brukere av StyreWeb, det er derimot opp i mot 22% som oppgir at de ikke er aktive brukere av plattformen. Saksbehandler ønsker å finne ut av hvorvidt dette er på grunn av manglende informasjon/opplæring eller om det er av programmessige utfordringer.</a:t>
            </a:r>
          </a:p>
        </p:txBody>
      </p:sp>
    </p:spTree>
    <p:extLst>
      <p:ext uri="{BB962C8B-B14F-4D97-AF65-F5344CB8AC3E}">
        <p14:creationId xmlns:p14="http://schemas.microsoft.com/office/powerpoint/2010/main" val="3409619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39EA2A-E5D8-1ED2-5FC6-971902EFC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94179" y="200344"/>
            <a:ext cx="5999018" cy="45719"/>
          </a:xfrm>
        </p:spPr>
        <p:txBody>
          <a:bodyPr>
            <a:noAutofit/>
          </a:bodyPr>
          <a:lstStyle/>
          <a:p>
            <a:r>
              <a:rPr lang="nb-NO" sz="4000" b="1" dirty="0">
                <a:solidFill>
                  <a:schemeClr val="accent6">
                    <a:lumMod val="7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Landsforbundet av Motorhistoriske Kjøretøyklubber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7954285-EF80-2770-45F7-F5821EFF6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418" y="246063"/>
            <a:ext cx="2556890" cy="1634404"/>
          </a:xfrm>
          <a:prstGeom prst="rect">
            <a:avLst/>
          </a:prstGeom>
        </p:spPr>
      </p:pic>
      <p:pic>
        <p:nvPicPr>
          <p:cNvPr id="11266" name="Picture 2" descr="Diagram over skjemasvar. Tittel på spørsmål: Føler dere at det er gitt god nok opplæring i bruken av StyreWeb, og at klubben din behersker alle funksjoner tilstrekkelig?. Antall svar: 40 svar.">
            <a:extLst>
              <a:ext uri="{FF2B5EF4-FFF2-40B4-BE49-F238E27FC236}">
                <a16:creationId xmlns:a16="http://schemas.microsoft.com/office/drawing/2014/main" id="{63190C3F-BAD1-660B-F71B-EE73373F5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82" y="2969029"/>
            <a:ext cx="7560000" cy="342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6DA0C662-D67F-8F2E-EEF8-D6F8EC819A6A}"/>
              </a:ext>
            </a:extLst>
          </p:cNvPr>
          <p:cNvSpPr txBox="1"/>
          <p:nvPr/>
        </p:nvSpPr>
        <p:spPr>
          <a:xfrm>
            <a:off x="9199418" y="1995130"/>
            <a:ext cx="255689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Overordnede mål:</a:t>
            </a:r>
          </a:p>
          <a:p>
            <a:r>
              <a:rPr lang="nb-NO" sz="1400" i="1" dirty="0">
                <a:solidFill>
                  <a:schemeClr val="bg1"/>
                </a:solidFill>
              </a:rPr>
              <a:t>Ettersom styret i LMK har vedtatt å dekke kostnadene ved StyreWeb til alle medlemsklubber, er det viktig å kartlegge hvorvidt klubbene faktisk er fornøyd med programmet.</a:t>
            </a:r>
          </a:p>
          <a:p>
            <a:endParaRPr lang="nb-NO" sz="1400" i="1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Saksbehandler kommentar: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sz="1400" i="1" dirty="0">
                <a:solidFill>
                  <a:schemeClr val="bg1"/>
                </a:solidFill>
              </a:rPr>
              <a:t>Saksbehandler ser med bekymring på svarene fra klubbene, hele 90% viser i undersøkelsen at de ikke har god nok opplæring eller ikke vet om de har det. Kun 10% kan fortelle at de har tilfredsstillende kunnskap om programmet</a:t>
            </a:r>
          </a:p>
        </p:txBody>
      </p:sp>
    </p:spTree>
    <p:extLst>
      <p:ext uri="{BB962C8B-B14F-4D97-AF65-F5344CB8AC3E}">
        <p14:creationId xmlns:p14="http://schemas.microsoft.com/office/powerpoint/2010/main" val="1392662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39EA2A-E5D8-1ED2-5FC6-971902EFC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94179" y="200344"/>
            <a:ext cx="5999018" cy="45719"/>
          </a:xfrm>
        </p:spPr>
        <p:txBody>
          <a:bodyPr>
            <a:noAutofit/>
          </a:bodyPr>
          <a:lstStyle/>
          <a:p>
            <a:r>
              <a:rPr lang="nb-NO" sz="4000" b="1" dirty="0">
                <a:solidFill>
                  <a:schemeClr val="accent6">
                    <a:lumMod val="7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Landsforbundet av Motorhistoriske Kjøretøyklubber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7954285-EF80-2770-45F7-F5821EFF6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418" y="246063"/>
            <a:ext cx="2556890" cy="1634404"/>
          </a:xfrm>
          <a:prstGeom prst="rect">
            <a:avLst/>
          </a:prstGeom>
        </p:spPr>
      </p:pic>
      <p:pic>
        <p:nvPicPr>
          <p:cNvPr id="16386" name="Picture 2" descr="Diagram over skjemasvar. Tittel på spørsmål: Hvis nei, hva kan LMK bidra med til å endre dette?. Antall svar: 30 svar.">
            <a:extLst>
              <a:ext uri="{FF2B5EF4-FFF2-40B4-BE49-F238E27FC236}">
                <a16:creationId xmlns:a16="http://schemas.microsoft.com/office/drawing/2014/main" id="{891F9148-D4FE-22CA-F297-2E52A451F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91" y="2858655"/>
            <a:ext cx="7560000" cy="318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E64E1795-F9F6-D9B3-4786-6CBFD845FA20}"/>
              </a:ext>
            </a:extLst>
          </p:cNvPr>
          <p:cNvSpPr txBox="1"/>
          <p:nvPr/>
        </p:nvSpPr>
        <p:spPr>
          <a:xfrm>
            <a:off x="9316995" y="2162432"/>
            <a:ext cx="258256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Overordnet mål:</a:t>
            </a:r>
          </a:p>
          <a:p>
            <a:r>
              <a:rPr lang="nb-NO" sz="1400" i="1" dirty="0">
                <a:solidFill>
                  <a:schemeClr val="bg1"/>
                </a:solidFill>
              </a:rPr>
              <a:t>I en fordypning av spørsmålet rundt hvorvidt klubbene føler en beherskelse av programmet StyreWeb, er det for de som ikke følte en tilstrekkelig kunnskap gitt anledning til å spesifisere hva nøyaktig de mener er beste læringsmåte for å møte utfordringene med lav tilfredshet på opplæring.</a:t>
            </a:r>
          </a:p>
          <a:p>
            <a:endParaRPr lang="nb-NO" sz="1400" i="1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Saksbehandler kommentar: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sz="1400" i="1" dirty="0">
                <a:solidFill>
                  <a:schemeClr val="bg1"/>
                </a:solidFill>
              </a:rPr>
              <a:t>Saksbehandler ser på tilbakemeldingene som svært positive og vil jobbe med disse videre</a:t>
            </a:r>
          </a:p>
        </p:txBody>
      </p:sp>
    </p:spTree>
    <p:extLst>
      <p:ext uri="{BB962C8B-B14F-4D97-AF65-F5344CB8AC3E}">
        <p14:creationId xmlns:p14="http://schemas.microsoft.com/office/powerpoint/2010/main" val="2943622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39EA2A-E5D8-1ED2-5FC6-971902EFC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94179" y="200344"/>
            <a:ext cx="5999018" cy="45719"/>
          </a:xfrm>
        </p:spPr>
        <p:txBody>
          <a:bodyPr>
            <a:noAutofit/>
          </a:bodyPr>
          <a:lstStyle/>
          <a:p>
            <a:r>
              <a:rPr lang="nb-NO" sz="4000" b="1" dirty="0">
                <a:solidFill>
                  <a:schemeClr val="accent6">
                    <a:lumMod val="7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Landsforbundet av Motorhistoriske Kjøretøyklubber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7954285-EF80-2770-45F7-F5821EFF6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418" y="246063"/>
            <a:ext cx="2556890" cy="1634404"/>
          </a:xfrm>
          <a:prstGeom prst="rect">
            <a:avLst/>
          </a:prstGeom>
        </p:spPr>
      </p:pic>
      <p:pic>
        <p:nvPicPr>
          <p:cNvPr id="18434" name="Picture 2" descr="Diagram over skjemasvar. Tittel på spørsmål: Hvilken av følgende moduler brukes av din klubb?. Antall svar: 41 svar.">
            <a:extLst>
              <a:ext uri="{FF2B5EF4-FFF2-40B4-BE49-F238E27FC236}">
                <a16:creationId xmlns:a16="http://schemas.microsoft.com/office/drawing/2014/main" id="{38217598-D98D-F875-7E88-082A11A89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38" y="2760807"/>
            <a:ext cx="7560000" cy="359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2DBE2FBD-65FB-9A58-0071-107DA69E637F}"/>
              </a:ext>
            </a:extLst>
          </p:cNvPr>
          <p:cNvSpPr txBox="1"/>
          <p:nvPr/>
        </p:nvSpPr>
        <p:spPr>
          <a:xfrm>
            <a:off x="9199418" y="2026508"/>
            <a:ext cx="273720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Overordnede mål:</a:t>
            </a:r>
          </a:p>
          <a:p>
            <a:r>
              <a:rPr lang="nb-NO" sz="1600" i="1" dirty="0">
                <a:solidFill>
                  <a:schemeClr val="bg1"/>
                </a:solidFill>
              </a:rPr>
              <a:t>For å få en pekepinn på hvilke moduler klubbene vet de benytter er det lagt inn et spørsmål vedrørende dette.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Saksbehandler kommentar: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sz="1600" i="1" dirty="0">
                <a:solidFill>
                  <a:schemeClr val="bg1"/>
                </a:solidFill>
              </a:rPr>
              <a:t>Det er her også stor usikkerhet rundt hvilke moduler hver klubb faktisk bruker. Saksbehandler ønsker et økt fokus på kommunikasjon ut mot klubbene om modulene til StyreWeb.</a:t>
            </a:r>
          </a:p>
        </p:txBody>
      </p:sp>
    </p:spTree>
    <p:extLst>
      <p:ext uri="{BB962C8B-B14F-4D97-AF65-F5344CB8AC3E}">
        <p14:creationId xmlns:p14="http://schemas.microsoft.com/office/powerpoint/2010/main" val="2639669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39EA2A-E5D8-1ED2-5FC6-971902EFC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94179" y="200344"/>
            <a:ext cx="5999018" cy="45719"/>
          </a:xfrm>
        </p:spPr>
        <p:txBody>
          <a:bodyPr>
            <a:noAutofit/>
          </a:bodyPr>
          <a:lstStyle/>
          <a:p>
            <a:r>
              <a:rPr lang="nb-NO" sz="4000" b="1" dirty="0">
                <a:solidFill>
                  <a:schemeClr val="accent6">
                    <a:lumMod val="7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Landsforbundet av Motorhistoriske Kjøretøyklubber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7954285-EF80-2770-45F7-F5821EFF6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418" y="246063"/>
            <a:ext cx="2556890" cy="1634404"/>
          </a:xfrm>
          <a:prstGeom prst="rect">
            <a:avLst/>
          </a:prstGeom>
        </p:spPr>
      </p:pic>
      <p:pic>
        <p:nvPicPr>
          <p:cNvPr id="20482" name="Picture 2" descr="Diagram over skjemasvar. Tittel på spørsmål: StyreWeb tilbyr en SMS tjeneste. Kostnaden for denne dekkes av LMK. Bør denne kostnaden fortsatt dekkes av LMK?. Antall svar: 41 svar.">
            <a:extLst>
              <a:ext uri="{FF2B5EF4-FFF2-40B4-BE49-F238E27FC236}">
                <a16:creationId xmlns:a16="http://schemas.microsoft.com/office/drawing/2014/main" id="{AE4B2FB0-402F-8D62-E2E2-4A7060FEA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81" y="2699327"/>
            <a:ext cx="7560000" cy="384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6E8EEACC-9A72-A530-DEC8-F1FD3418B81D}"/>
              </a:ext>
            </a:extLst>
          </p:cNvPr>
          <p:cNvSpPr txBox="1"/>
          <p:nvPr/>
        </p:nvSpPr>
        <p:spPr>
          <a:xfrm>
            <a:off x="9292281" y="2211859"/>
            <a:ext cx="246402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Overordnet mål:</a:t>
            </a:r>
          </a:p>
          <a:p>
            <a:r>
              <a:rPr lang="nb-NO" sz="1400" i="1" dirty="0">
                <a:solidFill>
                  <a:schemeClr val="bg1"/>
                </a:solidFill>
              </a:rPr>
              <a:t>SMS kostnadene LMK dekker for klubbene har vokst til en stor utfordring for økonomien til forbundet, det er derfor viktig å få kartlagt hvorvidt klubbene mener SMS fortsatt skal dekkes av LMK.</a:t>
            </a:r>
          </a:p>
          <a:p>
            <a:endParaRPr lang="nb-NO" sz="1600" i="1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Saksbehandler kommentar: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sz="1400" i="1" dirty="0">
                <a:solidFill>
                  <a:schemeClr val="bg1"/>
                </a:solidFill>
              </a:rPr>
              <a:t>Saksbehandler anerkjenner utfordringen med de økte kostandene SMS utgjør for forbundet. Styret vil bruke tilbakemeldingene i videre vurdering </a:t>
            </a:r>
          </a:p>
        </p:txBody>
      </p:sp>
    </p:spTree>
    <p:extLst>
      <p:ext uri="{BB962C8B-B14F-4D97-AF65-F5344CB8AC3E}">
        <p14:creationId xmlns:p14="http://schemas.microsoft.com/office/powerpoint/2010/main" val="4127630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39EA2A-E5D8-1ED2-5FC6-971902EFC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94179" y="200344"/>
            <a:ext cx="5999018" cy="45719"/>
          </a:xfrm>
        </p:spPr>
        <p:txBody>
          <a:bodyPr>
            <a:noAutofit/>
          </a:bodyPr>
          <a:lstStyle/>
          <a:p>
            <a:r>
              <a:rPr lang="nb-NO" sz="4000" b="1" dirty="0">
                <a:solidFill>
                  <a:schemeClr val="accent6">
                    <a:lumMod val="7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Landsforbundet av Motorhistoriske Kjøretøyklubber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7954285-EF80-2770-45F7-F5821EFF6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418" y="246063"/>
            <a:ext cx="2556890" cy="1634404"/>
          </a:xfrm>
          <a:prstGeom prst="rect">
            <a:avLst/>
          </a:prstGeom>
        </p:spPr>
      </p:pic>
      <p:pic>
        <p:nvPicPr>
          <p:cNvPr id="22530" name="Picture 2">
            <a:extLst>
              <a:ext uri="{FF2B5EF4-FFF2-40B4-BE49-F238E27FC236}">
                <a16:creationId xmlns:a16="http://schemas.microsoft.com/office/drawing/2014/main" id="{96D76894-140F-59FF-D3DA-9618ADEC3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346" y="2677679"/>
            <a:ext cx="7560000" cy="359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67CD370F-1450-5727-015A-E3878F721C80}"/>
              </a:ext>
            </a:extLst>
          </p:cNvPr>
          <p:cNvSpPr txBox="1"/>
          <p:nvPr/>
        </p:nvSpPr>
        <p:spPr>
          <a:xfrm>
            <a:off x="9199418" y="2063578"/>
            <a:ext cx="278663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Overordnet mål:</a:t>
            </a:r>
          </a:p>
          <a:p>
            <a:r>
              <a:rPr lang="nb-NO" sz="1400" i="1" dirty="0">
                <a:solidFill>
                  <a:schemeClr val="bg1"/>
                </a:solidFill>
              </a:rPr>
              <a:t>Ettersom LMK har ansatt en kommunikasjonssjef er det viktig for forbundet å vurdere hvilke kanaler som skal benyttes. </a:t>
            </a:r>
          </a:p>
          <a:p>
            <a:endParaRPr lang="nb-NO" sz="2000" i="1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Saksbehandler kommentar: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sz="1400" i="1" dirty="0">
                <a:solidFill>
                  <a:schemeClr val="bg1"/>
                </a:solidFill>
              </a:rPr>
              <a:t>Saksbehandler opplever at tilbakemeldingene fra klubbene sammenfaller med de kanalene LMK har benyttet seg av hittil. Administrasjonen vil benytte informasjonen i videre arbeid.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44806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39EA2A-E5D8-1ED2-5FC6-971902EFC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94179" y="200344"/>
            <a:ext cx="5999018" cy="45719"/>
          </a:xfrm>
        </p:spPr>
        <p:txBody>
          <a:bodyPr>
            <a:noAutofit/>
          </a:bodyPr>
          <a:lstStyle/>
          <a:p>
            <a:r>
              <a:rPr lang="nb-NO" sz="4000" b="1" dirty="0">
                <a:solidFill>
                  <a:schemeClr val="accent6">
                    <a:lumMod val="7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Landsforbundet av Motorhistoriske Kjøretøyklubber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7954285-EF80-2770-45F7-F5821EFF6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418" y="246063"/>
            <a:ext cx="2556890" cy="1634404"/>
          </a:xfrm>
          <a:prstGeom prst="rect">
            <a:avLst/>
          </a:prstGeom>
        </p:spPr>
      </p:pic>
      <p:pic>
        <p:nvPicPr>
          <p:cNvPr id="24578" name="Picture 2" descr="Diagram over skjemasvar. Tittel på spørsmål: Burde LMK ha en egen nettbutikk for salg av klær, vognmerker m.m.?&#10;&#10;Dette vil styrke omdømme byggingen til forbundet, og vil bidra til en sterkere økonomi.&#10;. Antall svar: 41 svar.">
            <a:extLst>
              <a:ext uri="{FF2B5EF4-FFF2-40B4-BE49-F238E27FC236}">
                <a16:creationId xmlns:a16="http://schemas.microsoft.com/office/drawing/2014/main" id="{DE3D3CA3-5A7F-BDD3-0401-B0D45CA85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82" y="2616200"/>
            <a:ext cx="7560000" cy="384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5D6EEF6F-3BFC-75D2-C2DB-FD338594F102}"/>
              </a:ext>
            </a:extLst>
          </p:cNvPr>
          <p:cNvSpPr txBox="1"/>
          <p:nvPr/>
        </p:nvSpPr>
        <p:spPr>
          <a:xfrm>
            <a:off x="9354065" y="2273643"/>
            <a:ext cx="25454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Overordnet mål:</a:t>
            </a:r>
          </a:p>
          <a:p>
            <a:r>
              <a:rPr lang="nb-NO" sz="1400" i="1" dirty="0">
                <a:solidFill>
                  <a:schemeClr val="bg1"/>
                </a:solidFill>
              </a:rPr>
              <a:t>Det er mange organisasjoner som benytter seg av en nettbutikk for å bygge merkevare, samtidig som man får en økonomisk gevinst.</a:t>
            </a:r>
          </a:p>
          <a:p>
            <a:endParaRPr lang="nb-NO" sz="2000" i="1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Saksbehandler kommentar: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sz="1400" i="1" dirty="0">
                <a:solidFill>
                  <a:schemeClr val="bg1"/>
                </a:solidFill>
              </a:rPr>
              <a:t>Saksbehandler ser at det ikke er en overdøvende begeistring for LMK materiell, informasjonen tas derfor til etterretning i videre arbeid.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21637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39EA2A-E5D8-1ED2-5FC6-971902EFC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94179" y="200344"/>
            <a:ext cx="5999018" cy="45719"/>
          </a:xfrm>
        </p:spPr>
        <p:txBody>
          <a:bodyPr>
            <a:noAutofit/>
          </a:bodyPr>
          <a:lstStyle/>
          <a:p>
            <a:r>
              <a:rPr lang="nb-NO" sz="4000" b="1" dirty="0">
                <a:solidFill>
                  <a:schemeClr val="accent6">
                    <a:lumMod val="7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Landsforbundet av Motorhistoriske Kjøretøyklubber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7954285-EF80-2770-45F7-F5821EFF6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418" y="246063"/>
            <a:ext cx="2556890" cy="1634404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020E4127-73C4-7CC4-77BD-2FBB48C1971C}"/>
              </a:ext>
            </a:extLst>
          </p:cNvPr>
          <p:cNvSpPr txBox="1"/>
          <p:nvPr/>
        </p:nvSpPr>
        <p:spPr>
          <a:xfrm>
            <a:off x="2590800" y="3429000"/>
            <a:ext cx="5943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Denne undersøkelsen har blitt sendt ut til klubbene på epost og har vært informert om på landsmøtet. Undersøkelsens mål har vært å gi klubbene mulighet til å komme med tilbakemeldinger på </a:t>
            </a:r>
            <a:r>
              <a:rPr lang="nb-NO" dirty="0" err="1"/>
              <a:t>LMKs</a:t>
            </a:r>
            <a:r>
              <a:rPr lang="nb-NO" dirty="0"/>
              <a:t> nåværende virke, utvikling og fremtidige ambisjoner.</a:t>
            </a:r>
          </a:p>
          <a:p>
            <a:endParaRPr lang="nb-NO" dirty="0"/>
          </a:p>
          <a:p>
            <a:r>
              <a:rPr lang="nb-NO" dirty="0"/>
              <a:t>Det er klubbene som setter agenda for hva LMK skal jobbe med. Forbundet har derfor stor nytte av å innhente informasjon om hva klubbene ønsker mer av og mindre av.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78890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39EA2A-E5D8-1ED2-5FC6-971902EFC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94179" y="200344"/>
            <a:ext cx="5999018" cy="45719"/>
          </a:xfrm>
        </p:spPr>
        <p:txBody>
          <a:bodyPr>
            <a:noAutofit/>
          </a:bodyPr>
          <a:lstStyle/>
          <a:p>
            <a:r>
              <a:rPr lang="nb-NO" sz="4000" b="1" dirty="0">
                <a:solidFill>
                  <a:schemeClr val="accent6">
                    <a:lumMod val="7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Landsforbundet av Motorhistoriske Kjøretøyklubber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7954285-EF80-2770-45F7-F5821EFF6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418" y="246063"/>
            <a:ext cx="2556890" cy="1634404"/>
          </a:xfrm>
          <a:prstGeom prst="rect">
            <a:avLst/>
          </a:prstGeom>
        </p:spPr>
      </p:pic>
      <p:pic>
        <p:nvPicPr>
          <p:cNvPr id="1026" name="Picture 2" descr="Diagram over skjemasvar. Tittel på spørsmål: Deltok din klubb på Landsmøtet 2023. Antall svar: 41 svar.">
            <a:extLst>
              <a:ext uri="{FF2B5EF4-FFF2-40B4-BE49-F238E27FC236}">
                <a16:creationId xmlns:a16="http://schemas.microsoft.com/office/drawing/2014/main" id="{9B4BB910-0989-5ABB-718A-581D944C0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634" y="2977338"/>
            <a:ext cx="7560000" cy="318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96D71063-8B11-F56B-F2B1-5078648D2347}"/>
              </a:ext>
            </a:extLst>
          </p:cNvPr>
          <p:cNvSpPr txBox="1"/>
          <p:nvPr/>
        </p:nvSpPr>
        <p:spPr>
          <a:xfrm>
            <a:off x="9324109" y="2299855"/>
            <a:ext cx="24321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Overordnet mål:</a:t>
            </a:r>
          </a:p>
          <a:p>
            <a:r>
              <a:rPr lang="nb-NO" sz="1600" i="1" dirty="0">
                <a:solidFill>
                  <a:schemeClr val="bg1"/>
                </a:solidFill>
              </a:rPr>
              <a:t>kartlegge deltagelsen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Saksbehandlers kommentar: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sz="1600" i="1" dirty="0">
                <a:solidFill>
                  <a:schemeClr val="bg1"/>
                </a:solidFill>
              </a:rPr>
              <a:t>Saksbehandler ser positivt på at mange av de deltagende klubbene viser engasjement i undersøkelsen.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834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39EA2A-E5D8-1ED2-5FC6-971902EFC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94179" y="200344"/>
            <a:ext cx="5999018" cy="45719"/>
          </a:xfrm>
        </p:spPr>
        <p:txBody>
          <a:bodyPr>
            <a:noAutofit/>
          </a:bodyPr>
          <a:lstStyle/>
          <a:p>
            <a:r>
              <a:rPr lang="nb-NO" sz="4000" b="1" dirty="0">
                <a:solidFill>
                  <a:schemeClr val="accent6">
                    <a:lumMod val="7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Landsforbundet av Motorhistoriske Kjøretøyklubber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7954285-EF80-2770-45F7-F5821EFF6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418" y="246063"/>
            <a:ext cx="2556890" cy="1634404"/>
          </a:xfrm>
          <a:prstGeom prst="rect">
            <a:avLst/>
          </a:prstGeom>
        </p:spPr>
      </p:pic>
      <p:pic>
        <p:nvPicPr>
          <p:cNvPr id="2050" name="Picture 2" descr="Diagram over skjemasvar. Tittel på spørsmål: Hvilken dager deltok du?. Antall svar: 30 svar.">
            <a:extLst>
              <a:ext uri="{FF2B5EF4-FFF2-40B4-BE49-F238E27FC236}">
                <a16:creationId xmlns:a16="http://schemas.microsoft.com/office/drawing/2014/main" id="{F8CD4656-1BFD-CE21-7A35-B7858316A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524" y="3117986"/>
            <a:ext cx="7560000" cy="318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11217A65-B4C7-EF25-2911-300A39357B15}"/>
              </a:ext>
            </a:extLst>
          </p:cNvPr>
          <p:cNvSpPr txBox="1"/>
          <p:nvPr/>
        </p:nvSpPr>
        <p:spPr>
          <a:xfrm>
            <a:off x="9324109" y="2119745"/>
            <a:ext cx="243219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Overordnet mål:</a:t>
            </a:r>
          </a:p>
          <a:p>
            <a:r>
              <a:rPr lang="nb-NO" sz="1600" i="1" dirty="0">
                <a:solidFill>
                  <a:schemeClr val="bg1"/>
                </a:solidFill>
              </a:rPr>
              <a:t>Formålet med spørsmålet er å kartlegge deltagelsen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Saksbehandlers kommentar: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sz="1600" i="1" dirty="0">
                <a:solidFill>
                  <a:schemeClr val="bg1"/>
                </a:solidFill>
              </a:rPr>
              <a:t>Det er en god deltagelse på arrangementet blant respondentene, saksbehandler ser på tilbakemeldingen som positiv for fremtidig planlegging av landsmøtene.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511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39EA2A-E5D8-1ED2-5FC6-971902EFC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94179" y="200344"/>
            <a:ext cx="5999018" cy="45719"/>
          </a:xfrm>
        </p:spPr>
        <p:txBody>
          <a:bodyPr>
            <a:noAutofit/>
          </a:bodyPr>
          <a:lstStyle/>
          <a:p>
            <a:r>
              <a:rPr lang="nb-NO" sz="4000" b="1" dirty="0">
                <a:solidFill>
                  <a:schemeClr val="accent6">
                    <a:lumMod val="7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Landsforbundet av Motorhistoriske Kjøretøyklubber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7954285-EF80-2770-45F7-F5821EFF6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418" y="246063"/>
            <a:ext cx="2556890" cy="1634404"/>
          </a:xfrm>
          <a:prstGeom prst="rect">
            <a:avLst/>
          </a:prstGeom>
        </p:spPr>
      </p:pic>
      <p:pic>
        <p:nvPicPr>
          <p:cNvPr id="3074" name="Picture 2" descr="Diagram over skjemasvar. Tittel på spørsmål: Var du fornøyd med landsmøtet og programmet før og etter Landsmøtesamlingen?. Antall svar: 30 svar.">
            <a:extLst>
              <a:ext uri="{FF2B5EF4-FFF2-40B4-BE49-F238E27FC236}">
                <a16:creationId xmlns:a16="http://schemas.microsoft.com/office/drawing/2014/main" id="{4569F171-408B-00C5-B5C4-334C42BF4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787" y="3006032"/>
            <a:ext cx="7560000" cy="318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24A89560-F6F1-3B76-4071-DB400CE26879}"/>
              </a:ext>
            </a:extLst>
          </p:cNvPr>
          <p:cNvSpPr txBox="1"/>
          <p:nvPr/>
        </p:nvSpPr>
        <p:spPr>
          <a:xfrm>
            <a:off x="9127044" y="2189018"/>
            <a:ext cx="270163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Overordnet mål:</a:t>
            </a:r>
          </a:p>
          <a:p>
            <a:r>
              <a:rPr lang="nb-NO" sz="1600" i="1" dirty="0">
                <a:solidFill>
                  <a:schemeClr val="bg1"/>
                </a:solidFill>
              </a:rPr>
              <a:t>Kartlegge inntrykket delegatene sitter igjen med etter årets landsmøte.</a:t>
            </a:r>
          </a:p>
          <a:p>
            <a:endParaRPr lang="nb-NO" sz="1600" i="1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Saksbehandlers kommentar: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sz="1600" i="1" dirty="0">
                <a:solidFill>
                  <a:schemeClr val="bg1"/>
                </a:solidFill>
              </a:rPr>
              <a:t>Det er et solid flertall som viser tilfredshet ved landsmøtet i 2023, det fremkommer også av innkomne kommentarer at det var noe misnøye med den lange fritiden på lørdagen.</a:t>
            </a:r>
          </a:p>
        </p:txBody>
      </p:sp>
    </p:spTree>
    <p:extLst>
      <p:ext uri="{BB962C8B-B14F-4D97-AF65-F5344CB8AC3E}">
        <p14:creationId xmlns:p14="http://schemas.microsoft.com/office/powerpoint/2010/main" val="1549584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39EA2A-E5D8-1ED2-5FC6-971902EFC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94179" y="200344"/>
            <a:ext cx="5999018" cy="45719"/>
          </a:xfrm>
        </p:spPr>
        <p:txBody>
          <a:bodyPr>
            <a:noAutofit/>
          </a:bodyPr>
          <a:lstStyle/>
          <a:p>
            <a:r>
              <a:rPr lang="nb-NO" sz="4000" b="1" dirty="0">
                <a:solidFill>
                  <a:schemeClr val="accent6">
                    <a:lumMod val="7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Landsforbundet av Motorhistoriske Kjøretøyklubber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7954285-EF80-2770-45F7-F5821EFF6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418" y="246063"/>
            <a:ext cx="2556890" cy="1634404"/>
          </a:xfrm>
          <a:prstGeom prst="rect">
            <a:avLst/>
          </a:prstGeom>
        </p:spPr>
      </p:pic>
      <p:pic>
        <p:nvPicPr>
          <p:cNvPr id="4098" name="Picture 2" descr="Diagram over skjemasvar. Tittel på spørsmål: Hvilke forventninger hadde du før Landsmøtesamlingen?. Antall svar: 31 svar.">
            <a:extLst>
              <a:ext uri="{FF2B5EF4-FFF2-40B4-BE49-F238E27FC236}">
                <a16:creationId xmlns:a16="http://schemas.microsoft.com/office/drawing/2014/main" id="{C8BF51EB-C609-00B4-0A0A-4820C5F66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51" y="2985424"/>
            <a:ext cx="7560000" cy="318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699395D5-7029-F1A7-9695-C0314EC03F52}"/>
              </a:ext>
            </a:extLst>
          </p:cNvPr>
          <p:cNvSpPr txBox="1"/>
          <p:nvPr/>
        </p:nvSpPr>
        <p:spPr>
          <a:xfrm>
            <a:off x="9296400" y="1964353"/>
            <a:ext cx="24599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Overordnet mål:</a:t>
            </a:r>
          </a:p>
          <a:p>
            <a:r>
              <a:rPr lang="nb-NO" sz="1600" i="1" dirty="0">
                <a:solidFill>
                  <a:schemeClr val="bg1"/>
                </a:solidFill>
              </a:rPr>
              <a:t>Det skulle kartlegges hvorvidt delegatene hadde store forventninger til landsmøtet i 23</a:t>
            </a:r>
          </a:p>
          <a:p>
            <a:endParaRPr lang="nb-NO" sz="1600" i="1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Saksbehandlers kommentar: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sz="1600" i="1" dirty="0">
                <a:solidFill>
                  <a:schemeClr val="bg1"/>
                </a:solidFill>
              </a:rPr>
              <a:t>Saksbehandler ser med bekymring på at det er under halvparten som stiller høye forventninger til landsmøteprogrammet, derimot er det positivt at ingen viser lave forventninger</a:t>
            </a:r>
          </a:p>
        </p:txBody>
      </p:sp>
    </p:spTree>
    <p:extLst>
      <p:ext uri="{BB962C8B-B14F-4D97-AF65-F5344CB8AC3E}">
        <p14:creationId xmlns:p14="http://schemas.microsoft.com/office/powerpoint/2010/main" val="1997109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39EA2A-E5D8-1ED2-5FC6-971902EFC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94179" y="200344"/>
            <a:ext cx="5999018" cy="45719"/>
          </a:xfrm>
        </p:spPr>
        <p:txBody>
          <a:bodyPr>
            <a:noAutofit/>
          </a:bodyPr>
          <a:lstStyle/>
          <a:p>
            <a:r>
              <a:rPr lang="nb-NO" sz="4000" b="1" dirty="0">
                <a:solidFill>
                  <a:schemeClr val="accent6">
                    <a:lumMod val="7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Landsforbundet av Motorhistoriske Kjøretøyklubber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7954285-EF80-2770-45F7-F5821EFF6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418" y="246063"/>
            <a:ext cx="2556890" cy="1634404"/>
          </a:xfrm>
          <a:prstGeom prst="rect">
            <a:avLst/>
          </a:prstGeom>
        </p:spPr>
      </p:pic>
      <p:pic>
        <p:nvPicPr>
          <p:cNvPr id="5122" name="Picture 2" descr="Diagram over skjemasvar. Tittel på spørsmål: Hva syntes du var mest spennende? Mulig å merke flere enn ett alternativ.. Antall svar: 31 svar.">
            <a:extLst>
              <a:ext uri="{FF2B5EF4-FFF2-40B4-BE49-F238E27FC236}">
                <a16:creationId xmlns:a16="http://schemas.microsoft.com/office/drawing/2014/main" id="{3C67D173-B0F3-2B99-3A74-B6BCE575D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054" y="2761209"/>
            <a:ext cx="7560000" cy="359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6AAC773D-9547-E78E-EE60-55E72E4C596C}"/>
              </a:ext>
            </a:extLst>
          </p:cNvPr>
          <p:cNvSpPr txBox="1"/>
          <p:nvPr/>
        </p:nvSpPr>
        <p:spPr>
          <a:xfrm>
            <a:off x="9199418" y="2133600"/>
            <a:ext cx="27986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Overordnet mål:</a:t>
            </a:r>
          </a:p>
          <a:p>
            <a:r>
              <a:rPr lang="nb-NO" sz="1600" i="1" dirty="0">
                <a:solidFill>
                  <a:schemeClr val="bg1"/>
                </a:solidFill>
              </a:rPr>
              <a:t>For å kunne vurdere programmet til landsmøtet i 24, er det viktig med en tilbakemelding fra delegatene på årets innhold.</a:t>
            </a:r>
          </a:p>
          <a:p>
            <a:endParaRPr lang="nb-NO" sz="1600" i="1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Saksbehandlers kommentar: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sz="1600" i="1" dirty="0">
                <a:solidFill>
                  <a:schemeClr val="bg1"/>
                </a:solidFill>
              </a:rPr>
              <a:t>Saksbehandler ser positivt på tilbakemeldingene fra delegatene, det er tydelig at et innslag fra en klubb og teknisk innhold er å foretrekke.</a:t>
            </a:r>
          </a:p>
        </p:txBody>
      </p:sp>
    </p:spTree>
    <p:extLst>
      <p:ext uri="{BB962C8B-B14F-4D97-AF65-F5344CB8AC3E}">
        <p14:creationId xmlns:p14="http://schemas.microsoft.com/office/powerpoint/2010/main" val="3424180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39EA2A-E5D8-1ED2-5FC6-971902EFC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94179" y="200344"/>
            <a:ext cx="5999018" cy="45719"/>
          </a:xfrm>
        </p:spPr>
        <p:txBody>
          <a:bodyPr>
            <a:noAutofit/>
          </a:bodyPr>
          <a:lstStyle/>
          <a:p>
            <a:r>
              <a:rPr lang="nb-NO" sz="4000" b="1" dirty="0">
                <a:solidFill>
                  <a:schemeClr val="accent6">
                    <a:lumMod val="7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Landsforbundet av Motorhistoriske Kjøretøyklubber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7954285-EF80-2770-45F7-F5821EFF6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418" y="246063"/>
            <a:ext cx="2556890" cy="1634404"/>
          </a:xfrm>
          <a:prstGeom prst="rect">
            <a:avLst/>
          </a:prstGeom>
        </p:spPr>
      </p:pic>
      <p:pic>
        <p:nvPicPr>
          <p:cNvPr id="6146" name="Picture 2" descr="Diagram over skjemasvar. Tittel på spørsmål: Hva syntes du kunne vært gjort annerledes?. Antall svar: 31 svar.">
            <a:extLst>
              <a:ext uri="{FF2B5EF4-FFF2-40B4-BE49-F238E27FC236}">
                <a16:creationId xmlns:a16="http://schemas.microsoft.com/office/drawing/2014/main" id="{9030B1F8-9D34-49FE-83BE-D45007C9C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90" y="2996736"/>
            <a:ext cx="7560000" cy="318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E1D49BDB-A8F5-BDE9-3286-9ECC232CCBB4}"/>
              </a:ext>
            </a:extLst>
          </p:cNvPr>
          <p:cNvSpPr txBox="1"/>
          <p:nvPr/>
        </p:nvSpPr>
        <p:spPr>
          <a:xfrm>
            <a:off x="9199418" y="2171413"/>
            <a:ext cx="268778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Overordnet mål:</a:t>
            </a:r>
          </a:p>
          <a:p>
            <a:r>
              <a:rPr lang="nb-NO" sz="1400" i="1" dirty="0">
                <a:solidFill>
                  <a:schemeClr val="bg1"/>
                </a:solidFill>
              </a:rPr>
              <a:t>For å gi delegatene en ytterligere mulighet til å gi en tilbakemelding på innhold ønsket vi et åpent spørsmål rundt dette.</a:t>
            </a:r>
          </a:p>
          <a:p>
            <a:endParaRPr lang="nb-NO" sz="1600" i="1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Saksbehandlers kommentar: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sz="1400" i="1" dirty="0">
                <a:solidFill>
                  <a:schemeClr val="bg1"/>
                </a:solidFill>
              </a:rPr>
              <a:t>Det er veldig bra at de fleste er fornøyd med innholdet på landsmøtet, 25% viser et ønske om mer faglig innhold. Det vil teoretisk sett si at dersom det blir en økt andel faglig innhold, vil det kunne være opp imot en 70% tilfredshet på landsmøte/strategi konferanse</a:t>
            </a:r>
          </a:p>
        </p:txBody>
      </p:sp>
    </p:spTree>
    <p:extLst>
      <p:ext uri="{BB962C8B-B14F-4D97-AF65-F5344CB8AC3E}">
        <p14:creationId xmlns:p14="http://schemas.microsoft.com/office/powerpoint/2010/main" val="1647448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39EA2A-E5D8-1ED2-5FC6-971902EFC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94179" y="200344"/>
            <a:ext cx="5999018" cy="45719"/>
          </a:xfrm>
        </p:spPr>
        <p:txBody>
          <a:bodyPr>
            <a:noAutofit/>
          </a:bodyPr>
          <a:lstStyle/>
          <a:p>
            <a:r>
              <a:rPr lang="nb-NO" sz="4000" b="1" dirty="0">
                <a:solidFill>
                  <a:schemeClr val="accent6">
                    <a:lumMod val="7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Landsforbundet av Motorhistoriske Kjøretøyklubber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7954285-EF80-2770-45F7-F5821EFF6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418" y="246063"/>
            <a:ext cx="2556890" cy="1634404"/>
          </a:xfrm>
          <a:prstGeom prst="rect">
            <a:avLst/>
          </a:prstGeom>
        </p:spPr>
      </p:pic>
      <p:pic>
        <p:nvPicPr>
          <p:cNvPr id="13314" name="Picture 2" descr="Diagram over skjemasvar. Tittel på spørsmål: LMK ønsker å vite om et 3 dagers samling i forbindelse med neste Landsmøte er interessant, hvor øvrig program er fagtema. Antall svar: 32 svar.">
            <a:extLst>
              <a:ext uri="{FF2B5EF4-FFF2-40B4-BE49-F238E27FC236}">
                <a16:creationId xmlns:a16="http://schemas.microsoft.com/office/drawing/2014/main" id="{3D9A53CB-F942-9800-6F8D-DACF9709A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345" y="2644775"/>
            <a:ext cx="7560000" cy="342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88393731-97F7-BC6D-8942-6050ED6114C1}"/>
              </a:ext>
            </a:extLst>
          </p:cNvPr>
          <p:cNvSpPr txBox="1"/>
          <p:nvPr/>
        </p:nvSpPr>
        <p:spPr>
          <a:xfrm>
            <a:off x="9199418" y="2202873"/>
            <a:ext cx="271549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Overordnet mål:</a:t>
            </a:r>
          </a:p>
          <a:p>
            <a:r>
              <a:rPr lang="nb-NO" sz="1600" i="1" dirty="0">
                <a:solidFill>
                  <a:schemeClr val="bg1"/>
                </a:solidFill>
              </a:rPr>
              <a:t>Det har lenge vært diskutert hvorvidt det skal være tredagers samlinger i forbindelse med landsmøte, vi ønsket en tilbakemelding fra klubber på dette for vurdering av fremtidige landsmøter.</a:t>
            </a:r>
          </a:p>
          <a:p>
            <a:endParaRPr lang="nb-NO" sz="1600" i="1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Saksbehandler kommentar: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sz="1600" i="1" dirty="0">
                <a:solidFill>
                  <a:schemeClr val="bg1"/>
                </a:solidFill>
              </a:rPr>
              <a:t>Saksbehandler ser positivt på at delegatene og klubbene viser et ønske om tre dagers samlinger hvor øvrig tema er faglig innhold.</a:t>
            </a:r>
          </a:p>
        </p:txBody>
      </p:sp>
    </p:spTree>
    <p:extLst>
      <p:ext uri="{BB962C8B-B14F-4D97-AF65-F5344CB8AC3E}">
        <p14:creationId xmlns:p14="http://schemas.microsoft.com/office/powerpoint/2010/main" val="3449417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39EA2A-E5D8-1ED2-5FC6-971902EFC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94179" y="200344"/>
            <a:ext cx="5999018" cy="45719"/>
          </a:xfrm>
        </p:spPr>
        <p:txBody>
          <a:bodyPr>
            <a:noAutofit/>
          </a:bodyPr>
          <a:lstStyle/>
          <a:p>
            <a:r>
              <a:rPr lang="nb-NO" sz="4000" b="1" dirty="0">
                <a:solidFill>
                  <a:schemeClr val="accent6">
                    <a:lumMod val="7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Landsforbundet av Motorhistoriske Kjøretøyklubber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7954285-EF80-2770-45F7-F5821EFF6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418" y="246063"/>
            <a:ext cx="2556890" cy="1634404"/>
          </a:xfrm>
          <a:prstGeom prst="rect">
            <a:avLst/>
          </a:prstGeom>
        </p:spPr>
      </p:pic>
      <p:pic>
        <p:nvPicPr>
          <p:cNvPr id="8194" name="Picture 2" descr="Diagram over skjemasvar. Tittel på spørsmål: Dersom du kunne bestemme innhold og tematikk, hva ville du valgt. Antall svar: 30 svar.">
            <a:extLst>
              <a:ext uri="{FF2B5EF4-FFF2-40B4-BE49-F238E27FC236}">
                <a16:creationId xmlns:a16="http://schemas.microsoft.com/office/drawing/2014/main" id="{65CCF124-8CFC-3D42-5F12-598FCB89C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927" y="2765368"/>
            <a:ext cx="7560000" cy="359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9B6C5408-E073-9F50-948C-59CB1144D458}"/>
              </a:ext>
            </a:extLst>
          </p:cNvPr>
          <p:cNvSpPr txBox="1"/>
          <p:nvPr/>
        </p:nvSpPr>
        <p:spPr>
          <a:xfrm>
            <a:off x="9310255" y="1964353"/>
            <a:ext cx="26323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Overordnet mål:</a:t>
            </a:r>
          </a:p>
          <a:p>
            <a:r>
              <a:rPr lang="nb-NO" sz="1600" i="1" dirty="0">
                <a:solidFill>
                  <a:schemeClr val="bg1"/>
                </a:solidFill>
              </a:rPr>
              <a:t>For å se litt mer på dette med innhold er dette spørsmålet for å spesifikt luke ut hvilke områder som er mest interessante.</a:t>
            </a:r>
          </a:p>
          <a:p>
            <a:endParaRPr lang="nb-NO" sz="1600" i="1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Saksbehandler kommentar: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sz="1600" i="1" dirty="0">
                <a:solidFill>
                  <a:schemeClr val="bg1"/>
                </a:solidFill>
              </a:rPr>
              <a:t>Saksbehandler ser på tilbakemeldingene som tydelige fra klubbene, det er 30% høyere oppslutning på faglig innhold. Hvor utflukter/samlinger kommer på en annen plass med 43% oppslutning.</a:t>
            </a:r>
          </a:p>
        </p:txBody>
      </p:sp>
    </p:spTree>
    <p:extLst>
      <p:ext uri="{BB962C8B-B14F-4D97-AF65-F5344CB8AC3E}">
        <p14:creationId xmlns:p14="http://schemas.microsoft.com/office/powerpoint/2010/main" val="26508617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06372DBB58B9342BD482B114D3321BC" ma:contentTypeVersion="13" ma:contentTypeDescription="Opprett et nytt dokument." ma:contentTypeScope="" ma:versionID="6b792b792846ccf4ad8df6e6064fbae4">
  <xsd:schema xmlns:xsd="http://www.w3.org/2001/XMLSchema" xmlns:xs="http://www.w3.org/2001/XMLSchema" xmlns:p="http://schemas.microsoft.com/office/2006/metadata/properties" xmlns:ns2="9a613e33-c981-4fc5-9234-5f6e7c5a7d82" xmlns:ns3="bba314f1-4924-41a3-af0f-9a2a3d57ff58" targetNamespace="http://schemas.microsoft.com/office/2006/metadata/properties" ma:root="true" ma:fieldsID="18979d02a622573e1fa58ac5abc045b2" ns2:_="" ns3:_="">
    <xsd:import namespace="9a613e33-c981-4fc5-9234-5f6e7c5a7d82"/>
    <xsd:import namespace="bba314f1-4924-41a3-af0f-9a2a3d57ff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13e33-c981-4fc5-9234-5f6e7c5a7d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ildemerkelapper" ma:readOnly="false" ma:fieldId="{5cf76f15-5ced-4ddc-b409-7134ff3c332f}" ma:taxonomyMulti="true" ma:sspId="c7761fa4-eb97-4019-acf4-2790105999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a314f1-4924-41a3-af0f-9a2a3d57ff58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d1f0e596-2643-451a-80e8-40db88e679ec}" ma:internalName="TaxCatchAll" ma:showField="CatchAllData" ma:web="bba314f1-4924-41a3-af0f-9a2a3d57ff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C0D619-E635-4EDE-A87E-2DEAD7B6F226}"/>
</file>

<file path=customXml/itemProps2.xml><?xml version="1.0" encoding="utf-8"?>
<ds:datastoreItem xmlns:ds="http://schemas.openxmlformats.org/officeDocument/2006/customXml" ds:itemID="{6254882F-167E-4F63-BE98-B579E470822D}"/>
</file>

<file path=docProps/app.xml><?xml version="1.0" encoding="utf-8"?>
<Properties xmlns="http://schemas.openxmlformats.org/officeDocument/2006/extended-properties" xmlns:vt="http://schemas.openxmlformats.org/officeDocument/2006/docPropsVTypes">
  <Template>{2F59E6DA-6C45-EA41-8528-D5E38C555467}tf16401378</Template>
  <TotalTime>3074</TotalTime>
  <Words>1101</Words>
  <Application>Microsoft Office PowerPoint</Application>
  <PresentationFormat>Widescreen</PresentationFormat>
  <Paragraphs>137</Paragraphs>
  <Slides>18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4" baseType="lpstr">
      <vt:lpstr>APPLE CHANCERY</vt:lpstr>
      <vt:lpstr>Arial</vt:lpstr>
      <vt:lpstr>MS Shell Dlg 2</vt:lpstr>
      <vt:lpstr>Wingdings</vt:lpstr>
      <vt:lpstr>Wingdings 3</vt:lpstr>
      <vt:lpstr>Madison</vt:lpstr>
      <vt:lpstr>Landsforbundet av Motorhistoriske Kjøretøyklubber</vt:lpstr>
      <vt:lpstr>Landsforbundet av Motorhistoriske Kjøretøyklubber</vt:lpstr>
      <vt:lpstr>Landsforbundet av Motorhistoriske Kjøretøyklubber</vt:lpstr>
      <vt:lpstr>Landsforbundet av Motorhistoriske Kjøretøyklubber</vt:lpstr>
      <vt:lpstr>Landsforbundet av Motorhistoriske Kjøretøyklubber</vt:lpstr>
      <vt:lpstr>Landsforbundet av Motorhistoriske Kjøretøyklubber</vt:lpstr>
      <vt:lpstr>Landsforbundet av Motorhistoriske Kjøretøyklubber</vt:lpstr>
      <vt:lpstr>Landsforbundet av Motorhistoriske Kjøretøyklubber</vt:lpstr>
      <vt:lpstr>Landsforbundet av Motorhistoriske Kjøretøyklubber</vt:lpstr>
      <vt:lpstr>Landsforbundet av Motorhistoriske Kjøretøyklubber</vt:lpstr>
      <vt:lpstr>Landsforbundet av Motorhistoriske Kjøretøyklubber</vt:lpstr>
      <vt:lpstr>Landsforbundet av Motorhistoriske Kjøretøyklubber</vt:lpstr>
      <vt:lpstr>Landsforbundet av Motorhistoriske Kjøretøyklubber</vt:lpstr>
      <vt:lpstr>Landsforbundet av Motorhistoriske Kjøretøyklubber</vt:lpstr>
      <vt:lpstr>Landsforbundet av Motorhistoriske Kjøretøyklubber</vt:lpstr>
      <vt:lpstr>Landsforbundet av Motorhistoriske Kjøretøyklubber</vt:lpstr>
      <vt:lpstr>Landsforbundet av Motorhistoriske Kjøretøyklubber</vt:lpstr>
      <vt:lpstr>Landsforbundet av Motorhistoriske Kjøretøyklubber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Landsforbundet av Motorhistoriske Kjøretøyklubber</dc:title>
  <dc:creator>Jørgen Olsen Bogen</dc:creator>
  <cp:lastModifiedBy>Stein Christian</cp:lastModifiedBy>
  <cp:revision>47</cp:revision>
  <dcterms:created xsi:type="dcterms:W3CDTF">2023-03-13T14:04:42Z</dcterms:created>
  <dcterms:modified xsi:type="dcterms:W3CDTF">2023-04-14T11:09:25Z</dcterms:modified>
</cp:coreProperties>
</file>