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61" r:id="rId3"/>
    <p:sldId id="262" r:id="rId4"/>
    <p:sldId id="263" r:id="rId5"/>
    <p:sldId id="264" r:id="rId6"/>
    <p:sldId id="268" r:id="rId7"/>
    <p:sldId id="269" r:id="rId8"/>
    <p:sldId id="265" r:id="rId9"/>
    <p:sldId id="266" r:id="rId10"/>
    <p:sldId id="257" r:id="rId11"/>
    <p:sldId id="267" r:id="rId12"/>
  </p:sldIdLst>
  <p:sldSz cx="12192000" cy="6858000"/>
  <p:notesSz cx="6888163" cy="100187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20478025353201E-2"/>
          <c:y val="3.4375000000000003E-2"/>
          <c:w val="0.80729120398411802"/>
          <c:h val="0.9312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7E-4E16-AFD2-F625532E83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0"/>
                <c:pt idx="0">
                  <c:v>Idrettsorganisasjoner</c:v>
                </c:pt>
                <c:pt idx="1">
                  <c:v>Lokalmiljø og bosted</c:v>
                </c:pt>
                <c:pt idx="2">
                  <c:v>Kulturorganisasjoner</c:v>
                </c:pt>
                <c:pt idx="3">
                  <c:v>Religiøse organisasjoner</c:v>
                </c:pt>
                <c:pt idx="4">
                  <c:v>Politikk- og interesseorganisasjoner</c:v>
                </c:pt>
                <c:pt idx="5">
                  <c:v>Rekreasjon og sosiale foreninger</c:v>
                </c:pt>
                <c:pt idx="6">
                  <c:v>Helse og sosiale tjenester</c:v>
                </c:pt>
                <c:pt idx="7">
                  <c:v>Yrkes-, bransje- og fagforeninger</c:v>
                </c:pt>
                <c:pt idx="8">
                  <c:v>Internasjonale organisasjoner</c:v>
                </c:pt>
                <c:pt idx="9">
                  <c:v>Utdanning og forskning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0.195817490494297</c:v>
                </c:pt>
                <c:pt idx="1">
                  <c:v>0.17490494296577899</c:v>
                </c:pt>
                <c:pt idx="2">
                  <c:v>0.14068441064638801</c:v>
                </c:pt>
                <c:pt idx="3">
                  <c:v>8.3650190114068504E-2</c:v>
                </c:pt>
                <c:pt idx="4">
                  <c:v>7.8422053231939196E-2</c:v>
                </c:pt>
                <c:pt idx="5">
                  <c:v>7.5095057034220494E-2</c:v>
                </c:pt>
                <c:pt idx="6">
                  <c:v>6.5114068441064599E-2</c:v>
                </c:pt>
                <c:pt idx="7">
                  <c:v>6.4163498098859295E-2</c:v>
                </c:pt>
                <c:pt idx="8">
                  <c:v>4.8954372623574098E-2</c:v>
                </c:pt>
                <c:pt idx="9">
                  <c:v>3.04182509505703E-2</c:v>
                </c:pt>
                <c:pt idx="10">
                  <c:v>0.35123574144486702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E16-AFD2-F625532E8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4770432"/>
        <c:axId val="154772224"/>
      </c:barChart>
      <c:catAx>
        <c:axId val="15477043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4772224"/>
        <c:crosses val="autoZero"/>
        <c:auto val="1"/>
        <c:lblAlgn val="ctr"/>
        <c:lblOffset val="100"/>
        <c:noMultiLvlLbl val="0"/>
      </c:catAx>
      <c:valAx>
        <c:axId val="154772224"/>
        <c:scaling>
          <c:orientation val="minMax"/>
        </c:scaling>
        <c:delete val="1"/>
        <c:axPos val="t"/>
        <c:numFmt formatCode="###0%" sourceLinked="1"/>
        <c:majorTickMark val="none"/>
        <c:minorTickMark val="none"/>
        <c:tickLblPos val="nextTo"/>
        <c:crossAx val="15477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20478025353201E-2"/>
          <c:y val="3.4375000000000003E-2"/>
          <c:w val="0.80729120398411802"/>
          <c:h val="0.9312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53-462A-9BCA-9F4DA016B5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0"/>
                <c:pt idx="0">
                  <c:v>Idrettsorganisasjoner</c:v>
                </c:pt>
                <c:pt idx="1">
                  <c:v>Lokalmiljø og bosted</c:v>
                </c:pt>
                <c:pt idx="2">
                  <c:v>Kulturorganisasjoner</c:v>
                </c:pt>
                <c:pt idx="3">
                  <c:v>Religiøse organisasjoner</c:v>
                </c:pt>
                <c:pt idx="4">
                  <c:v>Politikk- og interesseorganisasjoner</c:v>
                </c:pt>
                <c:pt idx="5">
                  <c:v>Rekreasjon og sosiale foreninger</c:v>
                </c:pt>
                <c:pt idx="6">
                  <c:v>Helse og sosiale tjenester</c:v>
                </c:pt>
                <c:pt idx="7">
                  <c:v>Yrkes-, bransje- og fagforeninger</c:v>
                </c:pt>
                <c:pt idx="8">
                  <c:v>Internasjonale organisasjoner</c:v>
                </c:pt>
                <c:pt idx="9">
                  <c:v>Utdanning og forskning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0.211026615969582</c:v>
                </c:pt>
                <c:pt idx="1">
                  <c:v>0.17395437262357399</c:v>
                </c:pt>
                <c:pt idx="2">
                  <c:v>0.13593155893536099</c:v>
                </c:pt>
                <c:pt idx="3">
                  <c:v>8.0798479087452496E-2</c:v>
                </c:pt>
                <c:pt idx="4">
                  <c:v>0.13212927756654</c:v>
                </c:pt>
                <c:pt idx="5">
                  <c:v>0.114068441064639</c:v>
                </c:pt>
                <c:pt idx="6">
                  <c:v>5.65589353612167E-2</c:v>
                </c:pt>
                <c:pt idx="7">
                  <c:v>0.18488593155893501</c:v>
                </c:pt>
                <c:pt idx="8">
                  <c:v>0.118821292775665</c:v>
                </c:pt>
                <c:pt idx="9">
                  <c:v>3.9923954372623603E-2</c:v>
                </c:pt>
                <c:pt idx="10">
                  <c:v>0.29182509505703402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53-462A-9BCA-9F4DA016B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4838528"/>
        <c:axId val="154840064"/>
      </c:barChart>
      <c:catAx>
        <c:axId val="15483852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54840064"/>
        <c:crosses val="autoZero"/>
        <c:auto val="1"/>
        <c:lblAlgn val="ctr"/>
        <c:lblOffset val="100"/>
        <c:noMultiLvlLbl val="0"/>
      </c:catAx>
      <c:valAx>
        <c:axId val="154840064"/>
        <c:scaling>
          <c:orientation val="minMax"/>
        </c:scaling>
        <c:delete val="1"/>
        <c:axPos val="t"/>
        <c:numFmt formatCode="###0%" sourceLinked="1"/>
        <c:majorTickMark val="none"/>
        <c:minorTickMark val="none"/>
        <c:tickLblPos val="nextTo"/>
        <c:crossAx val="15483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20478025353201E-2"/>
          <c:y val="3.4375000000000003E-2"/>
          <c:w val="0.81583821253112598"/>
          <c:h val="0.9312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3E-4D32-9680-0C39E5337C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0"/>
                <c:pt idx="0">
                  <c:v>Idrettsorganisasjoner</c:v>
                </c:pt>
                <c:pt idx="1">
                  <c:v>Lokalmiljø og bosted</c:v>
                </c:pt>
                <c:pt idx="2">
                  <c:v>Kulturorganisasjoner</c:v>
                </c:pt>
                <c:pt idx="3">
                  <c:v>Religiøse organisasjoner</c:v>
                </c:pt>
                <c:pt idx="4">
                  <c:v>Politikk- og interesseorganisasjoner</c:v>
                </c:pt>
                <c:pt idx="5">
                  <c:v>Rekreasjon og sosiale foreninger</c:v>
                </c:pt>
                <c:pt idx="6">
                  <c:v>Helse og sosiale tjenester</c:v>
                </c:pt>
                <c:pt idx="7">
                  <c:v>Yrkes-, bransje- og fagforeninger</c:v>
                </c:pt>
                <c:pt idx="8">
                  <c:v>Internasjonale organisasjoner</c:v>
                </c:pt>
                <c:pt idx="9">
                  <c:v>Utdanning og forskning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0.22813688212927799</c:v>
                </c:pt>
                <c:pt idx="1">
                  <c:v>0.191539923954373</c:v>
                </c:pt>
                <c:pt idx="2">
                  <c:v>0.177281368821293</c:v>
                </c:pt>
                <c:pt idx="3">
                  <c:v>9.1254752851711002E-2</c:v>
                </c:pt>
                <c:pt idx="4">
                  <c:v>8.9828897338403102E-2</c:v>
                </c:pt>
                <c:pt idx="5">
                  <c:v>0.10788973384030399</c:v>
                </c:pt>
                <c:pt idx="6">
                  <c:v>5.9885931558935401E-2</c:v>
                </c:pt>
                <c:pt idx="7">
                  <c:v>0.10931558935361201</c:v>
                </c:pt>
                <c:pt idx="8">
                  <c:v>6.1787072243346002E-2</c:v>
                </c:pt>
                <c:pt idx="9">
                  <c:v>3.3269961977186298E-2</c:v>
                </c:pt>
                <c:pt idx="10">
                  <c:v>0.323669201520913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3E-4D32-9680-0C39E5337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5228288"/>
        <c:axId val="265229824"/>
      </c:barChart>
      <c:catAx>
        <c:axId val="26522828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65229824"/>
        <c:crosses val="autoZero"/>
        <c:auto val="1"/>
        <c:lblAlgn val="ctr"/>
        <c:lblOffset val="100"/>
        <c:noMultiLvlLbl val="0"/>
      </c:catAx>
      <c:valAx>
        <c:axId val="265229824"/>
        <c:scaling>
          <c:orientation val="minMax"/>
        </c:scaling>
        <c:delete val="1"/>
        <c:axPos val="t"/>
        <c:numFmt formatCode="###0%" sourceLinked="1"/>
        <c:majorTickMark val="none"/>
        <c:minorTickMark val="none"/>
        <c:tickLblPos val="nextTo"/>
        <c:crossAx val="26522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920478025353201E-2"/>
          <c:y val="3.4375000000000003E-2"/>
          <c:w val="0.80729120398411802"/>
          <c:h val="0.931250000000000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EC-4660-9ADA-CB2A25E314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0"/>
                <c:pt idx="0">
                  <c:v>Idrettsorganisasjoner</c:v>
                </c:pt>
                <c:pt idx="1">
                  <c:v>Lokalmiljø og bosted</c:v>
                </c:pt>
                <c:pt idx="2">
                  <c:v>Kulturorganisasjoner</c:v>
                </c:pt>
                <c:pt idx="3">
                  <c:v>Religiøse organisasjoner</c:v>
                </c:pt>
                <c:pt idx="4">
                  <c:v>Politikk- og interesseorganisasjoner</c:v>
                </c:pt>
                <c:pt idx="5">
                  <c:v>Rekreasjon og sosiale foreninger</c:v>
                </c:pt>
                <c:pt idx="6">
                  <c:v>Helse og sosiale tjenester</c:v>
                </c:pt>
                <c:pt idx="7">
                  <c:v>Yrkes-, bransje- og fagforeninger</c:v>
                </c:pt>
                <c:pt idx="8">
                  <c:v>Internasjonale organisasjoner</c:v>
                </c:pt>
                <c:pt idx="9">
                  <c:v>Utdanning og forskning</c:v>
                </c:pt>
              </c:strCache>
            </c:strRef>
          </c:cat>
          <c:val>
            <c:numRef>
              <c:f>Sheet1!$B$2:$B$12</c:f>
              <c:numCache>
                <c:formatCode>###0%</c:formatCode>
                <c:ptCount val="11"/>
                <c:pt idx="0">
                  <c:v>0.211977186311787</c:v>
                </c:pt>
                <c:pt idx="1">
                  <c:v>0.12547528517110301</c:v>
                </c:pt>
                <c:pt idx="2">
                  <c:v>0.11787072243346</c:v>
                </c:pt>
                <c:pt idx="3">
                  <c:v>0.12547528517110301</c:v>
                </c:pt>
                <c:pt idx="4">
                  <c:v>9.8859315589353597E-2</c:v>
                </c:pt>
                <c:pt idx="5">
                  <c:v>6.2262357414448702E-2</c:v>
                </c:pt>
                <c:pt idx="6">
                  <c:v>0.163022813688213</c:v>
                </c:pt>
                <c:pt idx="7">
                  <c:v>5.65589353612167E-2</c:v>
                </c:pt>
                <c:pt idx="8">
                  <c:v>0.36929657794676801</c:v>
                </c:pt>
                <c:pt idx="9">
                  <c:v>4.32509505703422E-2</c:v>
                </c:pt>
                <c:pt idx="10">
                  <c:v>0.26330798479087503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EC-4660-9ADA-CB2A25E31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5267456"/>
        <c:axId val="265273344"/>
      </c:barChart>
      <c:catAx>
        <c:axId val="26526745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65273344"/>
        <c:crosses val="autoZero"/>
        <c:auto val="1"/>
        <c:lblAlgn val="ctr"/>
        <c:lblOffset val="100"/>
        <c:noMultiLvlLbl val="0"/>
      </c:catAx>
      <c:valAx>
        <c:axId val="265273344"/>
        <c:scaling>
          <c:orientation val="minMax"/>
        </c:scaling>
        <c:delete val="1"/>
        <c:axPos val="t"/>
        <c:numFmt formatCode="###0%" sourceLinked="1"/>
        <c:majorTickMark val="none"/>
        <c:minorTickMark val="none"/>
        <c:tickLblPos val="nextTo"/>
        <c:crossAx val="26526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ACD6EA5F-6E95-4735-900B-639BC556A5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F2D18C1-0527-4BAE-B5DA-B4E2D8D354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64F4E128-3B59-4B47-B764-AF77064F40CF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87DD69D-638E-4908-8CAC-131934166B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9ED92BC-FE8C-497F-BEB4-13D80A95A2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2C5C2CC9-B864-43E3-B816-0158B563078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535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BDA21D2-4A97-4E75-9040-7176FEE2FE20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C1EFF74A-6946-48EF-B2EA-383B8EF6B61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843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068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36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207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6006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962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8829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42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596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414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EFF74A-6946-48EF-B2EA-383B8EF6B61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40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872278-D76E-4D4D-BDA7-4E04ED659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17970B2-6969-42BF-80E2-DF6912900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A07307-CCAF-4CCE-B874-2FD24318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BFC86D2-FCA3-4276-82A9-3AB727F9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8A5BDC-EC4B-4202-88C7-585DB92E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741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5AD70E-AE4D-459A-8898-A018C95AD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2EECF7F-82EC-4AF4-BE25-D5272E5B2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1D464F-6204-472D-B4BC-9FABD4B3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3AD7CF-1AE9-43F0-8C88-BF5A0E28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344256-C61D-4D9E-86A0-5EA37B24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3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60F668C-A3BF-4FC9-9E26-1B6D6B33B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E2284D3-8A0B-4880-923A-CE30AD34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4CF10A6-BDD4-4467-B875-F70972D3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DBF757-4A22-42DC-AF24-A035EEEB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D5B5D8-E212-464D-81F5-6E5F8E7FE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04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706565"/>
            <a:ext cx="5626800" cy="4006848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Content Placeholder 35"/>
          <p:cNvSpPr>
            <a:spLocks noGrp="1"/>
          </p:cNvSpPr>
          <p:nvPr>
            <p:ph sz="quarter" idx="14" hasCustomPrompt="1"/>
          </p:nvPr>
        </p:nvSpPr>
        <p:spPr>
          <a:xfrm>
            <a:off x="6191575" y="1706563"/>
            <a:ext cx="5628408" cy="4006849"/>
          </a:xfrm>
        </p:spPr>
        <p:txBody>
          <a:bodyPr>
            <a:no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57718" y="288925"/>
            <a:ext cx="11469281" cy="41657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6913" y="6399213"/>
            <a:ext cx="969963" cy="1825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57719" y="739776"/>
            <a:ext cx="11463867" cy="396875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6399213"/>
            <a:ext cx="4696800" cy="182562"/>
          </a:xfrm>
        </p:spPr>
        <p:txBody>
          <a:bodyPr anchor="ctr">
            <a:no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8767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C1C70B-008A-4CD0-ADC6-EBC4F1A8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5ED8B1-3624-4185-A73F-AB4A8591A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50F511-E9B7-4A4C-AEE6-484405CE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B6278D-D385-4417-A3B2-8D1AC863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01D324-C048-4757-858B-870F5990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654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D2A749-E244-4F70-952F-BBD79E86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54BBC2C-75A8-4C8E-B72D-9AD29D80F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135554-F477-4AFB-BD4E-06317681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51EBBA0-990B-4ABC-B8E2-52EFA03B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0651A2-6DAA-48DF-A435-73DF2DF3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011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F7035C-DA20-4201-989E-D3120927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15C71C-7C5B-4E72-80DC-7D4824D65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429A90-A41F-4A40-947A-D1B63FCE3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30A97D9-1541-44F2-B426-2E7F34B3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69778EF-72B9-4EB9-AB31-507FBA80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6F6EC45-F0B8-40D7-92EA-DA06FC3E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97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30C724-D235-4011-97CC-C49B50CD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7E144A-9BD4-4865-9152-77CCFB70F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E038A4-E86B-4559-8CF8-C7F15832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A37D888-766E-4EEB-920D-5CFBBB86B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E48C4D0-B459-4545-B347-527445427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185A13B-C342-45E7-8B8A-420B1B9D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97C3E9E-CA86-47B2-BD60-67DB63F9B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51397A6E-F5D8-411B-A3C6-BB45830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779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F9F9F6-8E31-442B-88CC-2DCD5A79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324E586-7BE4-43AC-BD25-FEBA3BB9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C5C993B-C9AE-4425-9E6B-1779ECAE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8331646-8083-42DD-B4AC-39F2D90D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5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58B402C-1DE8-4F73-A44A-E0027AC1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72F047-EF9E-46D8-8347-1B910C56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3B23B5-6316-4F2E-A1E0-1B98BAE9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09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178A7B-588D-4DF4-B4AD-88192F5F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6BE6D2-9D38-4F4E-BC05-7BE130D54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4780AC-3F70-408A-8980-8B0C99733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09E6BF4-FC4A-4206-9895-A5D215A8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3F38646-B2E7-46DC-8694-0C374233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3CFA676-CBD0-4BE9-B3C0-23E1DBE3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630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2D4A41-D8B3-4022-A243-09E3DBF97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85A4685-73F2-441F-B530-ABA119C4B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8E11EAC-54FE-4EF4-9460-02E490A10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8F84CF1-0142-4B5C-8E74-37DA9B8A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6635AF8-F697-46DD-A48C-79AC8395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841C394-5BFF-43BD-898A-3B5C8276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847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9FD374D-E010-46DF-91EE-D7BC63BD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CC149B8-64DD-4840-B286-B596026E2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BE160E-D786-4609-9E98-75B9542C2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1C9C-E3F9-4699-AFD2-FC82B450401A}" type="datetimeFigureOut">
              <a:rPr lang="nb-NO" smtClean="0"/>
              <a:t>02.03.2018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B4358B-AE95-4909-BD3D-DACF3B5B9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DF112CB-7FBC-432B-B530-F91A25ADA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760C0-4799-464A-83BD-D341983BC7F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3DDCBA-B98B-44DE-AAA2-1868B683C1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72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  <a:cs typeface="Calibri Light" panose="020F0302020204030204" pitchFamily="34" charset="0"/>
              </a:rPr>
              <a:t>Frivillighet?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76BA56D-9AD3-49E3-B85E-DAD442FFA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solidFill>
                  <a:schemeClr val="accent6">
                    <a:lumMod val="50000"/>
                  </a:schemeClr>
                </a:solidFill>
                <a:latin typeface="Bradley Hand ITC" panose="03070402050302030203" pitchFamily="66" charset="0"/>
              </a:rPr>
              <a:t>Er velforeningen en frivillig forening?</a:t>
            </a:r>
          </a:p>
        </p:txBody>
      </p:sp>
    </p:spTree>
    <p:extLst>
      <p:ext uri="{BB962C8B-B14F-4D97-AF65-F5344CB8AC3E}">
        <p14:creationId xmlns:p14="http://schemas.microsoft.com/office/powerpoint/2010/main" val="189815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Typer deltakelse i frivillige organisasjoner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sz="1200" dirty="0"/>
              <a:t>Nordmenn investerer generelt mye i idrettsorganisasjoner, lokalmiljø og kulturorganisasjoner når det kommer til både deltakelse, medlemskap og pengegivning. Mens noen typer frivillige organisasjoner tiltrekker deg mange typer deltakelse (f.eks. idrettsorganisasjoner og lokalmiljø/bosted) tenderer andre mot å hovedsakelig tiltrekke seg pengegivere (internasjonale organisasjoner, helse og sosiale tjenester), aktivitetsdeltakere (kulturorganisasjoner) eller medlemmer (yrkes-, bransje og fagforeninger og politikk- og interesseorganisasjoner).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/>
              <a:t>Hvilke typer frivillige organisasjoner har du gjort frivillig arbeid for / vært medlem i / deltatt på aktivitet med / gitt penger til det siste året?</a:t>
            </a: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3794760" y="2049780"/>
          <a:ext cx="1485900" cy="41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866901" y="2148841"/>
          <a:ext cx="1816419" cy="387857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16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598">
                <a:tc>
                  <a:txBody>
                    <a:bodyPr/>
                    <a:lstStyle/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Idrettsorganisasjoner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5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Lokalmiljø og bosted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60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Kulturorganisasjoner</a:t>
                      </a:r>
                      <a:endParaRPr lang="nb-NO" sz="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5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Religiøse organisasjoner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6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Politikk- og interesseorganisasjoner</a:t>
                      </a:r>
                      <a:endParaRPr lang="nb-NO" sz="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5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Rekreasjon og sosiale foreninger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40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Helse og sosiale tjenester</a:t>
                      </a:r>
                      <a:endParaRPr lang="nb-NO" sz="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40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Yrkes-, bransje- og fagforeninger</a:t>
                      </a:r>
                      <a:endParaRPr lang="nb-NO" sz="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30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endParaRPr lang="nb-NO" sz="10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Internasjonale organisasjoner</a:t>
                      </a:r>
                      <a:endParaRPr lang="nb-NO" sz="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5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Utdanning og forskning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598">
                <a:tc>
                  <a:txBody>
                    <a:bodyPr/>
                    <a:lstStyle/>
                    <a:p>
                      <a:pPr algn="l" fontAlgn="t"/>
                      <a:endParaRPr lang="nb-NO" sz="100" u="none" strike="noStrike" dirty="0">
                        <a:effectLst/>
                      </a:endParaRPr>
                    </a:p>
                    <a:p>
                      <a:pPr algn="l" fontAlgn="t"/>
                      <a:r>
                        <a:rPr lang="nb-NO" sz="800" u="none" strike="noStrike" dirty="0">
                          <a:effectLst/>
                        </a:rPr>
                        <a:t>Ingen av disse</a:t>
                      </a:r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5554980" y="2049780"/>
          <a:ext cx="1485900" cy="41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7315200" y="2049780"/>
          <a:ext cx="1485900" cy="41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/>
          <p:nvPr>
            <p:extLst/>
          </p:nvPr>
        </p:nvGraphicFramePr>
        <p:xfrm>
          <a:off x="9075420" y="2049780"/>
          <a:ext cx="1485900" cy="41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1818063" y="253746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18063" y="289560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18063" y="323850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18063" y="360426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18063" y="393192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18063" y="4305772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18063" y="465582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18063" y="499872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18063" y="535686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18063" y="5715000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18063" y="6027415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18063" y="2148839"/>
            <a:ext cx="8608337" cy="0"/>
          </a:xfrm>
          <a:prstGeom prst="line">
            <a:avLst/>
          </a:prstGeom>
          <a:ln w="3175">
            <a:solidFill>
              <a:schemeClr val="tx1">
                <a:lumMod val="20000"/>
                <a:lumOff val="8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3746660" y="1823721"/>
          <a:ext cx="701278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3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3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b-NO" sz="1100" dirty="0"/>
                        <a:t>Deltatt</a:t>
                      </a:r>
                      <a:r>
                        <a:rPr lang="nb-NO" sz="1100" baseline="0" dirty="0"/>
                        <a:t> som f</a:t>
                      </a:r>
                      <a:r>
                        <a:rPr lang="nb-NO" sz="1100" dirty="0"/>
                        <a:t>rivillig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100" dirty="0"/>
                        <a:t>Medlem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100" dirty="0"/>
                        <a:t>Deltatt</a:t>
                      </a:r>
                      <a:r>
                        <a:rPr lang="nb-NO" sz="1100" baseline="0" dirty="0"/>
                        <a:t> på a</a:t>
                      </a:r>
                      <a:r>
                        <a:rPr lang="nb-NO" sz="1100" dirty="0"/>
                        <a:t>ktivitet(er)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100" dirty="0"/>
                        <a:t>Gitt penger</a:t>
                      </a:r>
                      <a:r>
                        <a:rPr lang="nb-NO" sz="1100" baseline="0" dirty="0"/>
                        <a:t> til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" name="Picture 2" descr="Image result for frivillighet nor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69" y="6206725"/>
            <a:ext cx="597584" cy="5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0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F3DE4E8-AAB0-42D0-99FE-6E413EDA5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7017"/>
            <a:ext cx="11897462" cy="57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E913FD-2B12-4599-BEEF-45FCDCDF3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7200" b="1" dirty="0">
                <a:solidFill>
                  <a:srgbClr val="70AD47">
                    <a:lumMod val="50000"/>
                  </a:srgbClr>
                </a:solidFill>
                <a:latin typeface="Bradley Hand ITC" panose="03070402050302030203" pitchFamily="66" charset="0"/>
                <a:cs typeface="Calibri Light" panose="020F0302020204030204" pitchFamily="34" charset="0"/>
              </a:rPr>
              <a:t>Frivillighet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6F3C02A-DF40-4F71-A4D3-63A9F153B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67" y="1825625"/>
            <a:ext cx="5244666" cy="4351338"/>
          </a:xfrm>
        </p:spPr>
      </p:pic>
    </p:spTree>
    <p:extLst>
      <p:ext uri="{BB962C8B-B14F-4D97-AF65-F5344CB8AC3E}">
        <p14:creationId xmlns:p14="http://schemas.microsoft.com/office/powerpoint/2010/main" val="422290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A137BC-5B7E-486C-9440-2A13706A4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8847909" cy="1294267"/>
          </a:xfrm>
        </p:spPr>
        <p:txBody>
          <a:bodyPr>
            <a:normAutofit/>
          </a:bodyPr>
          <a:lstStyle/>
          <a:p>
            <a:r>
              <a:rPr lang="nb-NO" sz="7200" b="1" dirty="0">
                <a:latin typeface="Bradley Hand ITC" panose="03070402050302030203" pitchFamily="66" charset="0"/>
              </a:rPr>
              <a:t>Frivillighet!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7BB6778-34BF-4820-AC85-63B853D2BD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16629"/>
            <a:ext cx="9144000" cy="2841171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2BA1BC-C9A1-4303-849B-85B908F87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06" y="2416629"/>
            <a:ext cx="3857896" cy="28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9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3B25AF-4117-419A-BAEE-13E2F1BB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7200" b="1" dirty="0">
                <a:latin typeface="Bradley Hand ITC" panose="03070402050302030203" pitchFamily="66" charset="0"/>
              </a:rPr>
              <a:t>Frivillighet!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18B3D26-8EDA-4819-8B5D-F1F259881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26" y="1690688"/>
            <a:ext cx="7110548" cy="53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D12CC1-E779-4BD9-89AF-AFAC3815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72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Frivillighet!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DE8FBCD-2F08-42F8-9EFD-FAB645B4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02" y="1525089"/>
            <a:ext cx="6431280" cy="482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6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22DC99-4AF0-4F5A-905F-89AF317B5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72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Frivillighet!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F5F8B10-D9DA-445E-A9D1-848414EEB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75" y="1463675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6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C93E8-DF04-44A3-ABC6-F9FB0474C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72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Frivillighet!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7EA5CC6-E2E7-44EE-8AEB-DBBCB1C977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nb-NO" sz="3200" b="1" dirty="0">
                <a:latin typeface="Bradley Hand ITC" panose="03070402050302030203" pitchFamily="66" charset="0"/>
                <a:ea typeface="Calibri" panose="020F0502020204030204" pitchFamily="34" charset="0"/>
              </a:rPr>
              <a:t>Er du medlem i en velforening, er du medlem i en frivillig forening som har innbyggernes trivsel og medvirkning på dagsorden.</a:t>
            </a:r>
          </a:p>
          <a:p>
            <a:r>
              <a:rPr lang="nb-NO" sz="3200" b="1" dirty="0">
                <a:latin typeface="Bradley Hand ITC" panose="03070402050302030203" pitchFamily="66" charset="0"/>
                <a:ea typeface="Calibri" panose="020F0502020204030204" pitchFamily="34" charset="0"/>
              </a:rPr>
              <a:t>Det er sannsynligvis den mest utbredte </a:t>
            </a:r>
          </a:p>
          <a:p>
            <a:r>
              <a:rPr lang="nb-NO" sz="3200" b="1" dirty="0">
                <a:latin typeface="Bradley Hand ITC" panose="03070402050302030203" pitchFamily="66" charset="0"/>
                <a:ea typeface="Calibri" panose="020F0502020204030204" pitchFamily="34" charset="0"/>
              </a:rPr>
              <a:t>grasrotbevegelsen på frivillig basis </a:t>
            </a:r>
            <a:endParaRPr lang="nb-NO" sz="32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3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741B77-2310-410E-BC60-85A583B43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72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Frivillighet!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7131E8-64CC-40C9-9BCB-49CB016E1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Norge er verdensledende på frivillig arbeid, og halvparten av befolkningen i Norge engasjerer seg i frivillig arbeid. Innsatsen de gjør har betydning for enkeltmennesker, </a:t>
            </a:r>
            <a:r>
              <a:rPr lang="nb-NO" u="sng" dirty="0"/>
              <a:t>men også for samfunnet.</a:t>
            </a:r>
          </a:p>
          <a:p>
            <a:r>
              <a:rPr lang="nb-NO" dirty="0"/>
              <a:t>En sterk sivil sektor har en avgjørende betydning for å sikre frihet, mangfold og </a:t>
            </a:r>
            <a:r>
              <a:rPr lang="nb-NO" u="sng" dirty="0"/>
              <a:t>maktbalanse i samfunnet</a:t>
            </a:r>
            <a:r>
              <a:rPr lang="nb-NO" dirty="0"/>
              <a:t>.</a:t>
            </a:r>
          </a:p>
          <a:p>
            <a:r>
              <a:rPr lang="nb-NO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Britisk forskning som ble publisert i det medisinske tidsskriftet BMJ Open i august viser at mennesker som driver med frivillighet får bedre helse fra de er 40 år. Dette gjelder både mentalt og fysisk og fortsetter til 80-årsalderen. Forskningen viser at de som aldri tidligere hadde gjort frivillig arbeid hadde et lavere nivå av lykke</a:t>
            </a:r>
          </a:p>
        </p:txBody>
      </p:sp>
    </p:spTree>
    <p:extLst>
      <p:ext uri="{BB962C8B-B14F-4D97-AF65-F5344CB8AC3E}">
        <p14:creationId xmlns:p14="http://schemas.microsoft.com/office/powerpoint/2010/main" val="228608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6416AC-5509-4A73-8606-9ED07D315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6600" b="1" dirty="0">
                <a:latin typeface="Bradley Hand ITC" panose="03070402050302030203" pitchFamily="66" charset="0"/>
              </a:rPr>
              <a:t>Er velforeningene med?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6DA17B-97ED-41C0-8246-5B1B99539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3600" b="1" dirty="0">
                <a:latin typeface="Bradley Hand ITC" panose="03070402050302030203" pitchFamily="66" charset="0"/>
              </a:rPr>
              <a:t>Men hvilken plass vil vi ha i den nye frivillighetsmeldingen til regjeringen?</a:t>
            </a:r>
          </a:p>
        </p:txBody>
      </p:sp>
    </p:spTree>
    <p:extLst>
      <p:ext uri="{BB962C8B-B14F-4D97-AF65-F5344CB8AC3E}">
        <p14:creationId xmlns:p14="http://schemas.microsoft.com/office/powerpoint/2010/main" val="3635222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237</Words>
  <Application>Microsoft Office PowerPoint</Application>
  <PresentationFormat>Widescreen</PresentationFormat>
  <Paragraphs>57</Paragraphs>
  <Slides>11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6" baseType="lpstr">
      <vt:lpstr>Arial</vt:lpstr>
      <vt:lpstr>Bradley Hand ITC</vt:lpstr>
      <vt:lpstr>Calibri</vt:lpstr>
      <vt:lpstr>Calibri Light</vt:lpstr>
      <vt:lpstr>Office-tema</vt:lpstr>
      <vt:lpstr>Frivillighet?</vt:lpstr>
      <vt:lpstr>Frivillighet</vt:lpstr>
      <vt:lpstr>Frivillighet!</vt:lpstr>
      <vt:lpstr>Frivillighet!</vt:lpstr>
      <vt:lpstr>Frivillighet!</vt:lpstr>
      <vt:lpstr>Frivillighet!</vt:lpstr>
      <vt:lpstr>Frivillighet!</vt:lpstr>
      <vt:lpstr>Frivillighet!</vt:lpstr>
      <vt:lpstr>Er velforeningene med?</vt:lpstr>
      <vt:lpstr>Typer deltakelse i frivillige organisasjoner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Frivillighet?</dc:title>
  <dc:creator>Erik Sennesvik</dc:creator>
  <cp:lastModifiedBy>Erik Sennesvik</cp:lastModifiedBy>
  <cp:revision>7</cp:revision>
  <cp:lastPrinted>2018-03-02T18:56:03Z</cp:lastPrinted>
  <dcterms:created xsi:type="dcterms:W3CDTF">2018-03-02T17:58:40Z</dcterms:created>
  <dcterms:modified xsi:type="dcterms:W3CDTF">2018-03-02T18:59:57Z</dcterms:modified>
</cp:coreProperties>
</file>