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0" r:id="rId3"/>
    <p:sldId id="315" r:id="rId4"/>
    <p:sldId id="338" r:id="rId5"/>
    <p:sldId id="339" r:id="rId6"/>
    <p:sldId id="308" r:id="rId7"/>
    <p:sldId id="341" r:id="rId8"/>
    <p:sldId id="309" r:id="rId9"/>
    <p:sldId id="305" r:id="rId10"/>
    <p:sldId id="312" r:id="rId11"/>
    <p:sldId id="307" r:id="rId12"/>
    <p:sldId id="258" r:id="rId13"/>
    <p:sldId id="316" r:id="rId14"/>
    <p:sldId id="295" r:id="rId15"/>
    <p:sldId id="306" r:id="rId16"/>
    <p:sldId id="296" r:id="rId17"/>
    <p:sldId id="342" r:id="rId18"/>
    <p:sldId id="343" r:id="rId19"/>
    <p:sldId id="323" r:id="rId20"/>
    <p:sldId id="325" r:id="rId21"/>
    <p:sldId id="327" r:id="rId22"/>
    <p:sldId id="344" r:id="rId23"/>
  </p:sldIdLst>
  <p:sldSz cx="9144000" cy="6858000" type="screen4x3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F29B-A5DB-4AFE-AC45-EFB2C75E89F5}" type="datetimeFigureOut">
              <a:rPr lang="nb-NO" smtClean="0"/>
              <a:t>22.11.2021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E360-9542-4110-978F-EFDCA8DD1B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78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F29B-A5DB-4AFE-AC45-EFB2C75E89F5}" type="datetimeFigureOut">
              <a:rPr lang="nb-NO" smtClean="0"/>
              <a:t>22.11.2021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E360-9542-4110-978F-EFDCA8DD1B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217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F29B-A5DB-4AFE-AC45-EFB2C75E89F5}" type="datetimeFigureOut">
              <a:rPr lang="nb-NO" smtClean="0"/>
              <a:t>22.11.2021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E360-9542-4110-978F-EFDCA8DD1B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33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F29B-A5DB-4AFE-AC45-EFB2C75E89F5}" type="datetimeFigureOut">
              <a:rPr lang="nb-NO" smtClean="0"/>
              <a:t>22.11.2021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E360-9542-4110-978F-EFDCA8DD1B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5406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F29B-A5DB-4AFE-AC45-EFB2C75E89F5}" type="datetimeFigureOut">
              <a:rPr lang="nb-NO" smtClean="0"/>
              <a:t>22.11.2021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E360-9542-4110-978F-EFDCA8DD1B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0301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F29B-A5DB-4AFE-AC45-EFB2C75E89F5}" type="datetimeFigureOut">
              <a:rPr lang="nb-NO" smtClean="0"/>
              <a:t>22.11.2021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E360-9542-4110-978F-EFDCA8DD1B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165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F29B-A5DB-4AFE-AC45-EFB2C75E89F5}" type="datetimeFigureOut">
              <a:rPr lang="nb-NO" smtClean="0"/>
              <a:t>22.11.2021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E360-9542-4110-978F-EFDCA8DD1B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837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F29B-A5DB-4AFE-AC45-EFB2C75E89F5}" type="datetimeFigureOut">
              <a:rPr lang="nb-NO" smtClean="0"/>
              <a:t>22.11.2021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E360-9542-4110-978F-EFDCA8DD1B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5175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F29B-A5DB-4AFE-AC45-EFB2C75E89F5}" type="datetimeFigureOut">
              <a:rPr lang="nb-NO" smtClean="0"/>
              <a:t>22.11.2021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E360-9542-4110-978F-EFDCA8DD1B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7650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F29B-A5DB-4AFE-AC45-EFB2C75E89F5}" type="datetimeFigureOut">
              <a:rPr lang="nb-NO" smtClean="0"/>
              <a:t>22.11.2021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E360-9542-4110-978F-EFDCA8DD1B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4136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F29B-A5DB-4AFE-AC45-EFB2C75E89F5}" type="datetimeFigureOut">
              <a:rPr lang="nb-NO" smtClean="0"/>
              <a:t>22.11.2021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E360-9542-4110-978F-EFDCA8DD1B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9705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EF29B-A5DB-4AFE-AC45-EFB2C75E89F5}" type="datetimeFigureOut">
              <a:rPr lang="nb-NO" smtClean="0"/>
              <a:t>22.11.2021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AE360-9542-4110-978F-EFDCA8DD1B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064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79512" y="2130425"/>
            <a:ext cx="8724800" cy="1470025"/>
          </a:xfrm>
        </p:spPr>
        <p:txBody>
          <a:bodyPr/>
          <a:lstStyle/>
          <a:p>
            <a:r>
              <a:rPr lang="nb-NO" b="1" dirty="0">
                <a:solidFill>
                  <a:schemeClr val="tx2">
                    <a:lumMod val="75000"/>
                  </a:schemeClr>
                </a:solidFill>
              </a:rPr>
              <a:t>Hva vil vi </a:t>
            </a:r>
            <a:br>
              <a:rPr lang="nb-NO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nb-NO" b="1" dirty="0">
                <a:solidFill>
                  <a:schemeClr val="tx2">
                    <a:lumMod val="75000"/>
                  </a:schemeClr>
                </a:solidFill>
              </a:rPr>
              <a:t>med Røa sentrum?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4221088"/>
            <a:ext cx="6400800" cy="913656"/>
          </a:xfrm>
        </p:spPr>
        <p:txBody>
          <a:bodyPr>
            <a:noAutofit/>
          </a:bodyPr>
          <a:lstStyle/>
          <a:p>
            <a:r>
              <a:rPr lang="nb-NO" sz="1600" b="1" dirty="0">
                <a:solidFill>
                  <a:schemeClr val="tx2">
                    <a:lumMod val="75000"/>
                  </a:schemeClr>
                </a:solidFill>
              </a:rPr>
              <a:t>18.11.2021</a:t>
            </a:r>
          </a:p>
          <a:p>
            <a:r>
              <a:rPr lang="nb-NO" sz="2400" dirty="0">
                <a:solidFill>
                  <a:schemeClr val="tx2">
                    <a:lumMod val="75000"/>
                  </a:schemeClr>
                </a:solidFill>
              </a:rPr>
              <a:t>Bydelsleder Yngvar A. Husebye (H)</a:t>
            </a:r>
          </a:p>
          <a:p>
            <a:endParaRPr lang="nb-NO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nb-NO" sz="2400" dirty="0">
                <a:solidFill>
                  <a:schemeClr val="tx2">
                    <a:lumMod val="75000"/>
                  </a:schemeClr>
                </a:solidFill>
              </a:rPr>
              <a:t>Knut Frederik Horn (MDG)</a:t>
            </a:r>
          </a:p>
          <a:p>
            <a:r>
              <a:rPr lang="nb-NO" sz="2400" dirty="0">
                <a:solidFill>
                  <a:schemeClr val="tx2">
                    <a:lumMod val="75000"/>
                  </a:schemeClr>
                </a:solidFill>
              </a:rPr>
              <a:t>Peter Hausken (A)</a:t>
            </a:r>
          </a:p>
        </p:txBody>
      </p:sp>
    </p:spTree>
    <p:extLst>
      <p:ext uri="{BB962C8B-B14F-4D97-AF65-F5344CB8AC3E}">
        <p14:creationId xmlns:p14="http://schemas.microsoft.com/office/powerpoint/2010/main" val="1426319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A92B5B-BF65-4A70-B162-B4E3E8948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nb-NO" sz="3600" dirty="0" err="1">
                <a:solidFill>
                  <a:srgbClr val="002060"/>
                </a:solidFill>
              </a:rPr>
              <a:t>Grøntdraget</a:t>
            </a:r>
            <a:r>
              <a:rPr lang="nb-NO" sz="3600" dirty="0">
                <a:solidFill>
                  <a:srgbClr val="002060"/>
                </a:solidFill>
              </a:rPr>
              <a:t> som er så viktig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D40123-70B9-4535-9401-378F97BF0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98648BF4-E302-4D4E-9C02-D94649320C00}"/>
              </a:ext>
            </a:extLst>
          </p:cNvPr>
          <p:cNvGrpSpPr/>
          <p:nvPr/>
        </p:nvGrpSpPr>
        <p:grpSpPr>
          <a:xfrm>
            <a:off x="103024" y="971674"/>
            <a:ext cx="8861464" cy="5851524"/>
            <a:chOff x="103024" y="971674"/>
            <a:chExt cx="8861464" cy="5851524"/>
          </a:xfrm>
        </p:grpSpPr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447CD72B-2817-4FA9-8A98-D1E96A839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800" t="12601" r="5001" b="5201"/>
            <a:stretch/>
          </p:blipFill>
          <p:spPr>
            <a:xfrm>
              <a:off x="103024" y="980728"/>
              <a:ext cx="8861464" cy="5836562"/>
            </a:xfrm>
            <a:prstGeom prst="rect">
              <a:avLst/>
            </a:prstGeom>
          </p:spPr>
        </p:pic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13263943-78E4-4EA9-8D3B-4030A2F12D03}"/>
                </a:ext>
              </a:extLst>
            </p:cNvPr>
            <p:cNvSpPr/>
            <p:nvPr/>
          </p:nvSpPr>
          <p:spPr>
            <a:xfrm rot="20836014">
              <a:off x="2784617" y="971674"/>
              <a:ext cx="1224136" cy="5851524"/>
            </a:xfrm>
            <a:prstGeom prst="ellipse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282126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8" t="2739" r="24601" b="5035"/>
          <a:stretch/>
        </p:blipFill>
        <p:spPr bwMode="auto">
          <a:xfrm>
            <a:off x="1043608" y="44624"/>
            <a:ext cx="6840760" cy="678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325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42073C1C-A3AA-4FFD-A33B-16FD671EF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8" t="9401" b="5201"/>
          <a:stretch/>
        </p:blipFill>
        <p:spPr>
          <a:xfrm>
            <a:off x="0" y="836712"/>
            <a:ext cx="9146694" cy="5904656"/>
          </a:xfrm>
          <a:prstGeom prst="rect">
            <a:avLst/>
          </a:prstGeom>
        </p:spPr>
      </p:pic>
      <p:cxnSp>
        <p:nvCxnSpPr>
          <p:cNvPr id="6" name="Rett pilkobling 5">
            <a:extLst>
              <a:ext uri="{FF2B5EF4-FFF2-40B4-BE49-F238E27FC236}">
                <a16:creationId xmlns:a16="http://schemas.microsoft.com/office/drawing/2014/main" id="{1FCA0A2B-8611-4290-9CEC-FB93B28B9166}"/>
              </a:ext>
            </a:extLst>
          </p:cNvPr>
          <p:cNvCxnSpPr/>
          <p:nvPr/>
        </p:nvCxnSpPr>
        <p:spPr>
          <a:xfrm>
            <a:off x="2771800" y="3789040"/>
            <a:ext cx="3384376" cy="2160240"/>
          </a:xfrm>
          <a:prstGeom prst="straightConnector1">
            <a:avLst/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tel 1">
            <a:extLst>
              <a:ext uri="{FF2B5EF4-FFF2-40B4-BE49-F238E27FC236}">
                <a16:creationId xmlns:a16="http://schemas.microsoft.com/office/drawing/2014/main" id="{524BAB6E-A8D5-4AFC-BBA2-E68D9B8B8D94}"/>
              </a:ext>
            </a:extLst>
          </p:cNvPr>
          <p:cNvSpPr txBox="1">
            <a:spLocks/>
          </p:cNvSpPr>
          <p:nvPr/>
        </p:nvSpPr>
        <p:spPr>
          <a:xfrm>
            <a:off x="107504" y="-27384"/>
            <a:ext cx="87248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600" b="1" dirty="0">
                <a:solidFill>
                  <a:schemeClr val="tx2">
                    <a:lumMod val="75000"/>
                  </a:schemeClr>
                </a:solidFill>
              </a:rPr>
              <a:t>Røa sentrum må åpnes, ikke deles i to</a:t>
            </a:r>
          </a:p>
        </p:txBody>
      </p:sp>
    </p:spTree>
    <p:extLst>
      <p:ext uri="{BB962C8B-B14F-4D97-AF65-F5344CB8AC3E}">
        <p14:creationId xmlns:p14="http://schemas.microsoft.com/office/powerpoint/2010/main" val="60989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80728"/>
            <a:ext cx="9093093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5B0EBA3E-BA42-42D1-AD2E-07DC5F30D214}"/>
              </a:ext>
            </a:extLst>
          </p:cNvPr>
          <p:cNvSpPr/>
          <p:nvPr/>
        </p:nvSpPr>
        <p:spPr>
          <a:xfrm>
            <a:off x="3141883" y="2130425"/>
            <a:ext cx="5976664" cy="3096344"/>
          </a:xfrm>
          <a:prstGeom prst="roundRect">
            <a:avLst/>
          </a:prstGeom>
          <a:noFill/>
          <a:ln w="76200">
            <a:solidFill>
              <a:srgbClr val="00B05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noFill/>
            </a:endParaRP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F9295DFE-4313-40F7-B669-7485D427F3FA}"/>
              </a:ext>
            </a:extLst>
          </p:cNvPr>
          <p:cNvSpPr/>
          <p:nvPr/>
        </p:nvSpPr>
        <p:spPr>
          <a:xfrm>
            <a:off x="3563888" y="1916832"/>
            <a:ext cx="1368152" cy="864096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E2E33689-256B-4D34-A00E-C40C47602E9D}"/>
              </a:ext>
            </a:extLst>
          </p:cNvPr>
          <p:cNvSpPr/>
          <p:nvPr/>
        </p:nvSpPr>
        <p:spPr>
          <a:xfrm>
            <a:off x="3059832" y="2996952"/>
            <a:ext cx="792088" cy="108012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08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21296" y="260648"/>
            <a:ext cx="5842992" cy="1143000"/>
          </a:xfrm>
        </p:spPr>
        <p:txBody>
          <a:bodyPr>
            <a:normAutofit/>
          </a:bodyPr>
          <a:lstStyle/>
          <a:p>
            <a:r>
              <a:rPr lang="nb-NO" sz="3600" b="1" dirty="0">
                <a:solidFill>
                  <a:schemeClr val="tx2">
                    <a:lumMod val="75000"/>
                  </a:schemeClr>
                </a:solidFill>
              </a:rPr>
              <a:t>Skanska åpnet ballet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4" r="47415" b="11502"/>
          <a:stretch/>
        </p:blipFill>
        <p:spPr bwMode="auto">
          <a:xfrm>
            <a:off x="647034" y="44624"/>
            <a:ext cx="7669381" cy="673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Kobling: buet 3">
            <a:extLst>
              <a:ext uri="{FF2B5EF4-FFF2-40B4-BE49-F238E27FC236}">
                <a16:creationId xmlns:a16="http://schemas.microsoft.com/office/drawing/2014/main" id="{16215631-EA82-4689-B1F4-E127AA2BE0F6}"/>
              </a:ext>
            </a:extLst>
          </p:cNvPr>
          <p:cNvCxnSpPr/>
          <p:nvPr/>
        </p:nvCxnSpPr>
        <p:spPr>
          <a:xfrm rot="16200000" flipH="1">
            <a:off x="2303748" y="3248980"/>
            <a:ext cx="2736304" cy="2520280"/>
          </a:xfrm>
          <a:prstGeom prst="curvedConnector3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5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7504" y="-27384"/>
            <a:ext cx="8724800" cy="1470025"/>
          </a:xfrm>
        </p:spPr>
        <p:txBody>
          <a:bodyPr>
            <a:normAutofit/>
          </a:bodyPr>
          <a:lstStyle/>
          <a:p>
            <a:r>
              <a:rPr lang="nb-NO" sz="3600" b="1" dirty="0">
                <a:solidFill>
                  <a:schemeClr val="tx2">
                    <a:lumMod val="75000"/>
                  </a:schemeClr>
                </a:solidFill>
              </a:rPr>
              <a:t>Politisk ønske om en kort «time-out»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4221088"/>
            <a:ext cx="6400800" cy="913656"/>
          </a:xfrm>
        </p:spPr>
        <p:txBody>
          <a:bodyPr>
            <a:noAutofit/>
          </a:bodyPr>
          <a:lstStyle/>
          <a:p>
            <a:endParaRPr lang="nb-NO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6" r="47651" b="4236"/>
          <a:stretch/>
        </p:blipFill>
        <p:spPr bwMode="auto">
          <a:xfrm>
            <a:off x="1547664" y="1340768"/>
            <a:ext cx="5688632" cy="545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856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21296" y="413792"/>
            <a:ext cx="5842992" cy="1143000"/>
          </a:xfrm>
        </p:spPr>
        <p:txBody>
          <a:bodyPr>
            <a:normAutofit/>
          </a:bodyPr>
          <a:lstStyle/>
          <a:p>
            <a:r>
              <a:rPr lang="nb-NO" sz="3600" b="1" dirty="0">
                <a:solidFill>
                  <a:schemeClr val="tx2">
                    <a:lumMod val="75000"/>
                  </a:schemeClr>
                </a:solidFill>
              </a:rPr>
              <a:t>Vedtaket som må følges opp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899592" y="1810559"/>
            <a:ext cx="71287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002060"/>
                </a:solidFill>
              </a:rPr>
              <a:t>«Vestre Aker bydelsutvalg ber byrådsavdeling for byutvikling foreta en gjennomgang av alle forslag og planer for Røa sentrum, og la aktive plansaker stilles i bero inntil en slik gjennomgang er ferdig.</a:t>
            </a:r>
          </a:p>
          <a:p>
            <a:endParaRPr lang="nb-NO" sz="2400" dirty="0">
              <a:solidFill>
                <a:srgbClr val="002060"/>
              </a:solidFill>
            </a:endParaRPr>
          </a:p>
          <a:p>
            <a:r>
              <a:rPr lang="nb-NO" sz="2400" dirty="0">
                <a:solidFill>
                  <a:srgbClr val="002060"/>
                </a:solidFill>
              </a:rPr>
              <a:t>Bydelsutvalget ønsker et møte med de involverte byrådsavdelingene for byutvikling og miljø og samferdsel for å avklare overnevnte forhold, og ber om at dette kan finne sted snarlig, da tid er en faktor av betydning for saken».</a:t>
            </a:r>
          </a:p>
        </p:txBody>
      </p:sp>
    </p:spTree>
    <p:extLst>
      <p:ext uri="{BB962C8B-B14F-4D97-AF65-F5344CB8AC3E}">
        <p14:creationId xmlns:p14="http://schemas.microsoft.com/office/powerpoint/2010/main" val="437581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42073C1C-A3AA-4FFD-A33B-16FD671EF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8" t="9401" b="5201"/>
          <a:stretch/>
        </p:blipFill>
        <p:spPr>
          <a:xfrm>
            <a:off x="0" y="836712"/>
            <a:ext cx="9146694" cy="5904656"/>
          </a:xfrm>
          <a:prstGeom prst="rect">
            <a:avLst/>
          </a:prstGeom>
        </p:spPr>
      </p:pic>
      <p:cxnSp>
        <p:nvCxnSpPr>
          <p:cNvPr id="6" name="Rett pilkobling 5">
            <a:extLst>
              <a:ext uri="{FF2B5EF4-FFF2-40B4-BE49-F238E27FC236}">
                <a16:creationId xmlns:a16="http://schemas.microsoft.com/office/drawing/2014/main" id="{1FCA0A2B-8611-4290-9CEC-FB93B28B9166}"/>
              </a:ext>
            </a:extLst>
          </p:cNvPr>
          <p:cNvCxnSpPr/>
          <p:nvPr/>
        </p:nvCxnSpPr>
        <p:spPr>
          <a:xfrm>
            <a:off x="2771800" y="3789040"/>
            <a:ext cx="3384376" cy="2160240"/>
          </a:xfrm>
          <a:prstGeom prst="straightConnector1">
            <a:avLst/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tel 1">
            <a:extLst>
              <a:ext uri="{FF2B5EF4-FFF2-40B4-BE49-F238E27FC236}">
                <a16:creationId xmlns:a16="http://schemas.microsoft.com/office/drawing/2014/main" id="{583A9F39-D79C-43C3-9617-EBD96A09CF64}"/>
              </a:ext>
            </a:extLst>
          </p:cNvPr>
          <p:cNvSpPr txBox="1">
            <a:spLocks/>
          </p:cNvSpPr>
          <p:nvPr/>
        </p:nvSpPr>
        <p:spPr>
          <a:xfrm>
            <a:off x="0" y="114151"/>
            <a:ext cx="9144000" cy="144264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b="1" dirty="0">
                <a:solidFill>
                  <a:schemeClr val="tx2">
                    <a:lumMod val="75000"/>
                  </a:schemeClr>
                </a:solidFill>
              </a:rPr>
              <a:t>Det må gjøres plass til sykkelvei og bredt fortau</a:t>
            </a:r>
          </a:p>
        </p:txBody>
      </p:sp>
    </p:spTree>
    <p:extLst>
      <p:ext uri="{BB962C8B-B14F-4D97-AF65-F5344CB8AC3E}">
        <p14:creationId xmlns:p14="http://schemas.microsoft.com/office/powerpoint/2010/main" val="164217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80728"/>
            <a:ext cx="9093093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5B0EBA3E-BA42-42D1-AD2E-07DC5F30D214}"/>
              </a:ext>
            </a:extLst>
          </p:cNvPr>
          <p:cNvSpPr/>
          <p:nvPr/>
        </p:nvSpPr>
        <p:spPr>
          <a:xfrm>
            <a:off x="3131840" y="1916832"/>
            <a:ext cx="5976664" cy="3096344"/>
          </a:xfrm>
          <a:prstGeom prst="roundRect">
            <a:avLst/>
          </a:prstGeom>
          <a:noFill/>
          <a:ln w="76200">
            <a:solidFill>
              <a:srgbClr val="00B05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noFill/>
            </a:endParaRP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16E3F3BB-7F61-4846-B50A-522D93F4FE61}"/>
              </a:ext>
            </a:extLst>
          </p:cNvPr>
          <p:cNvSpPr txBox="1">
            <a:spLocks/>
          </p:cNvSpPr>
          <p:nvPr/>
        </p:nvSpPr>
        <p:spPr>
          <a:xfrm>
            <a:off x="0" y="114151"/>
            <a:ext cx="9144000" cy="144264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b="1" dirty="0">
                <a:solidFill>
                  <a:schemeClr val="tx2">
                    <a:lumMod val="75000"/>
                  </a:schemeClr>
                </a:solidFill>
              </a:rPr>
              <a:t>Vi ønsker en grønn møteplass med </a:t>
            </a:r>
            <a:r>
              <a:rPr lang="nb-NO" sz="3200" b="1" dirty="0" err="1">
                <a:solidFill>
                  <a:schemeClr val="tx2">
                    <a:lumMod val="75000"/>
                  </a:schemeClr>
                </a:solidFill>
              </a:rPr>
              <a:t>Hårfintbygget</a:t>
            </a:r>
            <a:endParaRPr lang="nb-NO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8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21296" y="413792"/>
            <a:ext cx="5842992" cy="1143000"/>
          </a:xfrm>
        </p:spPr>
        <p:txBody>
          <a:bodyPr>
            <a:normAutofit/>
          </a:bodyPr>
          <a:lstStyle/>
          <a:p>
            <a:r>
              <a:rPr lang="nb-NO" sz="3600" b="1" dirty="0">
                <a:solidFill>
                  <a:schemeClr val="tx2">
                    <a:lumMod val="75000"/>
                  </a:schemeClr>
                </a:solidFill>
              </a:rPr>
              <a:t>Veien fremover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899592" y="1628800"/>
            <a:ext cx="74168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2000" dirty="0">
              <a:solidFill>
                <a:srgbClr val="002060"/>
              </a:solidFill>
            </a:endParaRPr>
          </a:p>
          <a:p>
            <a:r>
              <a:rPr lang="nb-NO" sz="2000" dirty="0">
                <a:solidFill>
                  <a:srgbClr val="002060"/>
                </a:solidFill>
              </a:rPr>
              <a:t>Byrådet innstiller heldigvis på at Skanska ikke skal få dispensasjon for nåværende forslag. Vi ber bystyregruppene følge byrådet.</a:t>
            </a:r>
          </a:p>
          <a:p>
            <a:endParaRPr lang="nb-NO" sz="2000" dirty="0">
              <a:solidFill>
                <a:srgbClr val="002060"/>
              </a:solidFill>
            </a:endParaRPr>
          </a:p>
          <a:p>
            <a:r>
              <a:rPr lang="nb-NO" sz="2000" dirty="0">
                <a:solidFill>
                  <a:srgbClr val="002060"/>
                </a:solidFill>
              </a:rPr>
              <a:t>Flere utbyggere har investert store summer, og vil kreve en viss fremdrift og avklaring</a:t>
            </a:r>
          </a:p>
          <a:p>
            <a:endParaRPr lang="nb-NO" sz="2000" dirty="0">
              <a:solidFill>
                <a:srgbClr val="002060"/>
              </a:solidFill>
            </a:endParaRPr>
          </a:p>
          <a:p>
            <a:r>
              <a:rPr lang="nb-NO" sz="2000" dirty="0">
                <a:solidFill>
                  <a:srgbClr val="002060"/>
                </a:solidFill>
              </a:rPr>
              <a:t>Røa Vel har etablert et såkalt Planforum, og forsøker å samle alle interessenter til en felles tenkning om hva som er ønskelig og hva som er mulig.</a:t>
            </a:r>
          </a:p>
          <a:p>
            <a:endParaRPr lang="nb-NO" sz="2000" dirty="0">
              <a:solidFill>
                <a:srgbClr val="002060"/>
              </a:solidFill>
            </a:endParaRPr>
          </a:p>
          <a:p>
            <a:r>
              <a:rPr lang="nb-NO" sz="2000" dirty="0">
                <a:solidFill>
                  <a:srgbClr val="002060"/>
                </a:solidFill>
              </a:rPr>
              <a:t>Vi som lokalpolitikere ønsker dialog med byråd og eventuelt bystyregruppene, slik at Røa sentrum blir best mulig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229FCB2-FBA4-496D-B3BA-4B81CCEBF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Multiplikasjonstegn 4">
            <a:extLst>
              <a:ext uri="{FF2B5EF4-FFF2-40B4-BE49-F238E27FC236}">
                <a16:creationId xmlns:a16="http://schemas.microsoft.com/office/drawing/2014/main" id="{E01EFEAD-78DD-428F-8909-A47D9FE928EE}"/>
              </a:ext>
            </a:extLst>
          </p:cNvPr>
          <p:cNvSpPr/>
          <p:nvPr/>
        </p:nvSpPr>
        <p:spPr>
          <a:xfrm>
            <a:off x="3059832" y="1422286"/>
            <a:ext cx="1872208" cy="1862698"/>
          </a:xfrm>
          <a:prstGeom prst="mathMultiply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170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79512" y="2130425"/>
            <a:ext cx="8724800" cy="1470025"/>
          </a:xfrm>
        </p:spPr>
        <p:txBody>
          <a:bodyPr>
            <a:normAutofit/>
          </a:bodyPr>
          <a:lstStyle/>
          <a:p>
            <a:r>
              <a:rPr lang="nb-NO" sz="3600" b="1" dirty="0">
                <a:solidFill>
                  <a:schemeClr val="tx2">
                    <a:lumMod val="75000"/>
                  </a:schemeClr>
                </a:solidFill>
              </a:rPr>
              <a:t>Det finnes ingen spesifikk plan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4221088"/>
            <a:ext cx="6400800" cy="913656"/>
          </a:xfrm>
        </p:spPr>
        <p:txBody>
          <a:bodyPr>
            <a:noAutofit/>
          </a:bodyPr>
          <a:lstStyle/>
          <a:p>
            <a:r>
              <a:rPr lang="nb-NO" sz="2400" dirty="0">
                <a:solidFill>
                  <a:schemeClr val="tx2">
                    <a:lumMod val="75000"/>
                  </a:schemeClr>
                </a:solidFill>
              </a:rPr>
              <a:t>Grunnlaget for dagens bestemmelser er utarbeidet på 1990-tallet (vedtatt i 2004), og vil ikke innfri de behovene og ønskene vi har i dag, og fremover (vår påstand)</a:t>
            </a:r>
          </a:p>
          <a:p>
            <a:endParaRPr lang="nb-NO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95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21296" y="413792"/>
            <a:ext cx="5842992" cy="1143000"/>
          </a:xfrm>
        </p:spPr>
        <p:txBody>
          <a:bodyPr>
            <a:normAutofit/>
          </a:bodyPr>
          <a:lstStyle/>
          <a:p>
            <a:r>
              <a:rPr lang="nb-NO" sz="3600" b="1" dirty="0">
                <a:solidFill>
                  <a:schemeClr val="tx2">
                    <a:lumMod val="75000"/>
                  </a:schemeClr>
                </a:solidFill>
              </a:rPr>
              <a:t>Veien fremover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899592" y="1628800"/>
            <a:ext cx="74168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2000" dirty="0">
              <a:solidFill>
                <a:srgbClr val="002060"/>
              </a:solidFill>
            </a:endParaRPr>
          </a:p>
          <a:p>
            <a:r>
              <a:rPr lang="nb-NO" sz="2000" dirty="0">
                <a:solidFill>
                  <a:srgbClr val="002060"/>
                </a:solidFill>
              </a:rPr>
              <a:t>Byrådet innstiller heldigvis på at Skanska ikke skal få dispensasjon for nåværende forslag. Vi ber bystyregruppene følge byrådet.</a:t>
            </a:r>
          </a:p>
          <a:p>
            <a:endParaRPr lang="nb-NO" sz="2000" dirty="0">
              <a:solidFill>
                <a:srgbClr val="002060"/>
              </a:solidFill>
            </a:endParaRPr>
          </a:p>
          <a:p>
            <a:r>
              <a:rPr lang="nb-NO" sz="2000" dirty="0">
                <a:solidFill>
                  <a:srgbClr val="002060"/>
                </a:solidFill>
              </a:rPr>
              <a:t>Flere utbyggere har investert store summer, og vil kreve en viss fremdrift og avklaring</a:t>
            </a:r>
          </a:p>
          <a:p>
            <a:endParaRPr lang="nb-NO" sz="2000" dirty="0">
              <a:solidFill>
                <a:srgbClr val="002060"/>
              </a:solidFill>
            </a:endParaRPr>
          </a:p>
          <a:p>
            <a:r>
              <a:rPr lang="nb-NO" sz="2000" dirty="0">
                <a:solidFill>
                  <a:srgbClr val="002060"/>
                </a:solidFill>
              </a:rPr>
              <a:t>Røa Vel har etablert et såkalt Planforum, og forsøker å samle alle interessenter til en felles tenkning om hva som er ønskelig og hva som er mulig.</a:t>
            </a:r>
          </a:p>
          <a:p>
            <a:endParaRPr lang="nb-NO" sz="2000" dirty="0">
              <a:solidFill>
                <a:srgbClr val="002060"/>
              </a:solidFill>
            </a:endParaRPr>
          </a:p>
          <a:p>
            <a:r>
              <a:rPr lang="nb-NO" sz="2000" dirty="0">
                <a:solidFill>
                  <a:srgbClr val="002060"/>
                </a:solidFill>
              </a:rPr>
              <a:t>Vi som lokalpolitikere ønsker dialog med byråd og eventuelt bystyregruppene, slik at Røa sentrum blir best mulig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8E46ECB-1D21-4BF3-859D-CBF63420E1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Multiplikasjonstegn 3">
            <a:extLst>
              <a:ext uri="{FF2B5EF4-FFF2-40B4-BE49-F238E27FC236}">
                <a16:creationId xmlns:a16="http://schemas.microsoft.com/office/drawing/2014/main" id="{10CA2F30-CB93-42BD-AF79-0C700AC96AD8}"/>
              </a:ext>
            </a:extLst>
          </p:cNvPr>
          <p:cNvSpPr/>
          <p:nvPr/>
        </p:nvSpPr>
        <p:spPr>
          <a:xfrm>
            <a:off x="3707904" y="2780928"/>
            <a:ext cx="2232248" cy="2376264"/>
          </a:xfrm>
          <a:prstGeom prst="mathMultiply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052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21296" y="413792"/>
            <a:ext cx="5842992" cy="1143000"/>
          </a:xfrm>
        </p:spPr>
        <p:txBody>
          <a:bodyPr>
            <a:normAutofit/>
          </a:bodyPr>
          <a:lstStyle/>
          <a:p>
            <a:r>
              <a:rPr lang="nb-NO" sz="3600" b="1" dirty="0">
                <a:solidFill>
                  <a:schemeClr val="tx2">
                    <a:lumMod val="75000"/>
                  </a:schemeClr>
                </a:solidFill>
              </a:rPr>
              <a:t>Veien fremover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899592" y="1628800"/>
            <a:ext cx="74168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2000" dirty="0">
              <a:solidFill>
                <a:srgbClr val="002060"/>
              </a:solidFill>
            </a:endParaRPr>
          </a:p>
          <a:p>
            <a:r>
              <a:rPr lang="nb-NO" sz="2000" dirty="0">
                <a:solidFill>
                  <a:srgbClr val="002060"/>
                </a:solidFill>
              </a:rPr>
              <a:t>Byrådet innstiller heldigvis på at Skanska ikke skal få dispensasjon for nåværende forslag. Vi ber bystyregruppene følge byrådet.</a:t>
            </a:r>
          </a:p>
          <a:p>
            <a:endParaRPr lang="nb-NO" sz="2000" dirty="0">
              <a:solidFill>
                <a:srgbClr val="002060"/>
              </a:solidFill>
            </a:endParaRPr>
          </a:p>
          <a:p>
            <a:r>
              <a:rPr lang="nb-NO" sz="2000" dirty="0">
                <a:solidFill>
                  <a:srgbClr val="002060"/>
                </a:solidFill>
              </a:rPr>
              <a:t>Flere utbyggere har investert store summer, og vil kreve en viss fremdrift og avklaring</a:t>
            </a:r>
          </a:p>
          <a:p>
            <a:endParaRPr lang="nb-NO" sz="2000" dirty="0">
              <a:solidFill>
                <a:srgbClr val="002060"/>
              </a:solidFill>
            </a:endParaRPr>
          </a:p>
          <a:p>
            <a:r>
              <a:rPr lang="nb-NO" sz="2000" dirty="0">
                <a:solidFill>
                  <a:srgbClr val="002060"/>
                </a:solidFill>
              </a:rPr>
              <a:t>Røa Vel har etablert et såkalt Planforum, og forsøker å samle alle interessenter til en felles tenkning om hva som er ønskelig og hva som er mulig.</a:t>
            </a:r>
          </a:p>
          <a:p>
            <a:endParaRPr lang="nb-NO" sz="2000" dirty="0">
              <a:solidFill>
                <a:srgbClr val="002060"/>
              </a:solidFill>
            </a:endParaRPr>
          </a:p>
          <a:p>
            <a:r>
              <a:rPr lang="nb-NO" sz="2000" dirty="0">
                <a:solidFill>
                  <a:srgbClr val="002060"/>
                </a:solidFill>
              </a:rPr>
              <a:t>Vi som lokalpolitikere ønsker dialog med byråd og eventuelt bystyregruppene, slik at Røa sentrum blir best mulig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6A2A32C-D28B-498B-859A-980EA50735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77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79512" y="2130425"/>
            <a:ext cx="8724800" cy="1470025"/>
          </a:xfrm>
        </p:spPr>
        <p:txBody>
          <a:bodyPr>
            <a:normAutofit/>
          </a:bodyPr>
          <a:lstStyle/>
          <a:p>
            <a:r>
              <a:rPr lang="nb-NO" b="1" dirty="0">
                <a:solidFill>
                  <a:schemeClr val="tx2">
                    <a:lumMod val="75000"/>
                  </a:schemeClr>
                </a:solidFill>
              </a:rPr>
              <a:t>Det må gripes inn – NÅ – og sikres at utbyggingene blir vurdert sammen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4221088"/>
            <a:ext cx="6400800" cy="913656"/>
          </a:xfrm>
        </p:spPr>
        <p:txBody>
          <a:bodyPr>
            <a:noAutofit/>
          </a:bodyPr>
          <a:lstStyle/>
          <a:p>
            <a:r>
              <a:rPr lang="nb-NO" sz="2400" dirty="0">
                <a:solidFill>
                  <a:schemeClr val="tx2">
                    <a:lumMod val="75000"/>
                  </a:schemeClr>
                </a:solidFill>
              </a:rPr>
              <a:t>Bedre forhold for myke trafikanter, mer grøntareal og sosiale møteplasser</a:t>
            </a:r>
          </a:p>
          <a:p>
            <a:r>
              <a:rPr lang="nb-NO" sz="2400" dirty="0">
                <a:solidFill>
                  <a:schemeClr val="tx2">
                    <a:lumMod val="75000"/>
                  </a:schemeClr>
                </a:solidFill>
              </a:rPr>
              <a:t>Bevaring av Røa sentrums eldste hus som en viktig del av byutviklingen i Oslo vest</a:t>
            </a:r>
            <a:endParaRPr lang="nb-NO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78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79512" y="2130425"/>
            <a:ext cx="8724800" cy="1470025"/>
          </a:xfrm>
        </p:spPr>
        <p:txBody>
          <a:bodyPr>
            <a:normAutofit/>
          </a:bodyPr>
          <a:lstStyle/>
          <a:p>
            <a:r>
              <a:rPr lang="nb-NO" sz="3600" b="1" dirty="0">
                <a:solidFill>
                  <a:schemeClr val="tx2">
                    <a:lumMod val="75000"/>
                  </a:schemeClr>
                </a:solidFill>
              </a:rPr>
              <a:t>Røa sentrum er beste mulighet for et betydelig delsentrum i vest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11560" y="4221088"/>
            <a:ext cx="7676728" cy="913656"/>
          </a:xfrm>
        </p:spPr>
        <p:txBody>
          <a:bodyPr>
            <a:noAutofit/>
          </a:bodyPr>
          <a:lstStyle/>
          <a:p>
            <a:r>
              <a:rPr lang="nb-NO" sz="2400" dirty="0">
                <a:solidFill>
                  <a:schemeClr val="tx2">
                    <a:lumMod val="75000"/>
                  </a:schemeClr>
                </a:solidFill>
              </a:rPr>
              <a:t>Nesten alle sentrumstomtene er nå i utvikling </a:t>
            </a:r>
            <a:r>
              <a:rPr lang="nb-NO" sz="2400" u="sng" dirty="0">
                <a:solidFill>
                  <a:schemeClr val="tx2">
                    <a:lumMod val="75000"/>
                  </a:schemeClr>
                </a:solidFill>
              </a:rPr>
              <a:t>samtidig</a:t>
            </a:r>
            <a:r>
              <a:rPr lang="nb-NO" sz="2400" dirty="0">
                <a:solidFill>
                  <a:schemeClr val="tx2">
                    <a:lumMod val="75000"/>
                  </a:schemeClr>
                </a:solidFill>
              </a:rPr>
              <a:t>, men den gamle reguleringen gir ikke det alle innbyggere og politikere vil ha i 2021</a:t>
            </a:r>
          </a:p>
        </p:txBody>
      </p:sp>
    </p:spTree>
    <p:extLst>
      <p:ext uri="{BB962C8B-B14F-4D97-AF65-F5344CB8AC3E}">
        <p14:creationId xmlns:p14="http://schemas.microsoft.com/office/powerpoint/2010/main" val="3690576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79512" y="2130425"/>
            <a:ext cx="8724800" cy="1470025"/>
          </a:xfrm>
        </p:spPr>
        <p:txBody>
          <a:bodyPr>
            <a:normAutofit fontScale="90000"/>
          </a:bodyPr>
          <a:lstStyle/>
          <a:p>
            <a:r>
              <a:rPr lang="nb-NO" b="1" dirty="0">
                <a:solidFill>
                  <a:schemeClr val="tx2">
                    <a:lumMod val="75000"/>
                  </a:schemeClr>
                </a:solidFill>
              </a:rPr>
              <a:t>Et godt sted å oppholde seg, handle, være sosial, møte venner – og også bo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4221088"/>
            <a:ext cx="6400800" cy="913656"/>
          </a:xfrm>
        </p:spPr>
        <p:txBody>
          <a:bodyPr>
            <a:noAutofit/>
          </a:bodyPr>
          <a:lstStyle/>
          <a:p>
            <a:r>
              <a:rPr lang="nb-NO" sz="2400" dirty="0">
                <a:solidFill>
                  <a:schemeClr val="tx2">
                    <a:lumMod val="75000"/>
                  </a:schemeClr>
                </a:solidFill>
              </a:rPr>
              <a:t>Målestokk: Bruke flere timer på Røa?</a:t>
            </a:r>
          </a:p>
          <a:p>
            <a:r>
              <a:rPr lang="nb-NO" sz="2400" dirty="0">
                <a:solidFill>
                  <a:schemeClr val="tx2">
                    <a:lumMod val="75000"/>
                  </a:schemeClr>
                </a:solidFill>
              </a:rPr>
              <a:t>Ikke bare handle nødvendighetsvarer?</a:t>
            </a:r>
          </a:p>
          <a:p>
            <a:r>
              <a:rPr lang="nb-NO" sz="2400" dirty="0">
                <a:solidFill>
                  <a:schemeClr val="tx2">
                    <a:lumMod val="75000"/>
                  </a:schemeClr>
                </a:solidFill>
              </a:rPr>
              <a:t>Et virkelig bydelssentrum med liv og røre (og ikke et veikryss)?</a:t>
            </a:r>
            <a:endParaRPr lang="nb-NO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997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79512" y="2130425"/>
            <a:ext cx="8724800" cy="1470025"/>
          </a:xfrm>
        </p:spPr>
        <p:txBody>
          <a:bodyPr>
            <a:normAutofit/>
          </a:bodyPr>
          <a:lstStyle/>
          <a:p>
            <a:r>
              <a:rPr lang="nb-NO" b="1" dirty="0">
                <a:solidFill>
                  <a:schemeClr val="tx2">
                    <a:lumMod val="75000"/>
                  </a:schemeClr>
                </a:solidFill>
              </a:rPr>
              <a:t>Det er andre behov nå enn for tretti år siden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39552" y="4221088"/>
            <a:ext cx="7160840" cy="913656"/>
          </a:xfrm>
        </p:spPr>
        <p:txBody>
          <a:bodyPr>
            <a:noAutofit/>
          </a:bodyPr>
          <a:lstStyle/>
          <a:p>
            <a:r>
              <a:rPr lang="nb-NO" sz="2400" dirty="0">
                <a:solidFill>
                  <a:schemeClr val="tx2">
                    <a:lumMod val="75000"/>
                  </a:schemeClr>
                </a:solidFill>
              </a:rPr>
              <a:t>Vi er mer sosiale, hver dag, hele uken</a:t>
            </a:r>
          </a:p>
          <a:p>
            <a:r>
              <a:rPr lang="nb-NO" sz="2400" dirty="0">
                <a:solidFill>
                  <a:schemeClr val="tx2">
                    <a:lumMod val="75000"/>
                  </a:schemeClr>
                </a:solidFill>
              </a:rPr>
              <a:t>Det er større behov for fellesarealer og møteplasser</a:t>
            </a:r>
            <a:endParaRPr lang="nb-NO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3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21296" y="413792"/>
            <a:ext cx="5842992" cy="1143000"/>
          </a:xfrm>
        </p:spPr>
        <p:txBody>
          <a:bodyPr>
            <a:noAutofit/>
          </a:bodyPr>
          <a:lstStyle/>
          <a:p>
            <a:r>
              <a:rPr lang="nb-NO" sz="3600" b="1" dirty="0">
                <a:solidFill>
                  <a:schemeClr val="tx2">
                    <a:lumMod val="75000"/>
                  </a:schemeClr>
                </a:solidFill>
              </a:rPr>
              <a:t>Politisk tenkning rundt </a:t>
            </a:r>
            <a:br>
              <a:rPr lang="nb-NO" sz="3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nb-NO" sz="3600" b="1" dirty="0">
                <a:solidFill>
                  <a:schemeClr val="tx2">
                    <a:lumMod val="75000"/>
                  </a:schemeClr>
                </a:solidFill>
              </a:rPr>
              <a:t>Røa sentrumsområde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323528" y="1810559"/>
            <a:ext cx="88204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002060"/>
                </a:solidFill>
              </a:rPr>
              <a:t>Mennesker skal være sammen og møtes. Sentrum er lik fellesskap.</a:t>
            </a:r>
          </a:p>
          <a:p>
            <a:endParaRPr lang="nb-NO" sz="2400" dirty="0">
              <a:solidFill>
                <a:srgbClr val="002060"/>
              </a:solidFill>
            </a:endParaRPr>
          </a:p>
          <a:p>
            <a:r>
              <a:rPr lang="nb-NO" sz="2400" dirty="0">
                <a:solidFill>
                  <a:srgbClr val="002060"/>
                </a:solidFill>
              </a:rPr>
              <a:t>Vi ønsker liten grad av private uterom i sentrum, det ekskluderer.</a:t>
            </a:r>
          </a:p>
          <a:p>
            <a:endParaRPr lang="nb-NO" sz="2400" dirty="0">
              <a:solidFill>
                <a:srgbClr val="002060"/>
              </a:solidFill>
            </a:endParaRPr>
          </a:p>
          <a:p>
            <a:r>
              <a:rPr lang="nb-NO" sz="2400" dirty="0">
                <a:solidFill>
                  <a:srgbClr val="002060"/>
                </a:solidFill>
              </a:rPr>
              <a:t>Et godt sentrum er alltid trygt og ønsker velkommen. Sett deg ned.</a:t>
            </a:r>
          </a:p>
          <a:p>
            <a:endParaRPr lang="nb-NO" sz="2400" dirty="0">
              <a:solidFill>
                <a:srgbClr val="002060"/>
              </a:solidFill>
            </a:endParaRPr>
          </a:p>
          <a:p>
            <a:r>
              <a:rPr lang="nb-NO" sz="2400" dirty="0">
                <a:solidFill>
                  <a:srgbClr val="002060"/>
                </a:solidFill>
              </a:rPr>
              <a:t>Gjennomgangstrafikken må dempes, utover </a:t>
            </a:r>
            <a:r>
              <a:rPr lang="nb-NO" sz="2400" dirty="0" err="1">
                <a:solidFill>
                  <a:srgbClr val="002060"/>
                </a:solidFill>
              </a:rPr>
              <a:t>Røatunnelen</a:t>
            </a:r>
            <a:r>
              <a:rPr lang="nb-NO" sz="2400" dirty="0">
                <a:solidFill>
                  <a:srgbClr val="002060"/>
                </a:solidFill>
              </a:rPr>
              <a:t>. Hvordan?</a:t>
            </a:r>
          </a:p>
          <a:p>
            <a:endParaRPr lang="nb-NO" sz="2400" dirty="0">
              <a:solidFill>
                <a:srgbClr val="002060"/>
              </a:solidFill>
            </a:endParaRPr>
          </a:p>
          <a:p>
            <a:r>
              <a:rPr lang="nb-NO" sz="2400" dirty="0">
                <a:solidFill>
                  <a:srgbClr val="002060"/>
                </a:solidFill>
              </a:rPr>
              <a:t>Et sentralt ankepunkt mot Skanskas planer er «barrieren» mot Røa senter.</a:t>
            </a:r>
          </a:p>
          <a:p>
            <a:endParaRPr lang="nb-NO" sz="2400" dirty="0">
              <a:solidFill>
                <a:srgbClr val="002060"/>
              </a:solidFill>
            </a:endParaRPr>
          </a:p>
          <a:p>
            <a:r>
              <a:rPr lang="nb-NO" sz="2400" dirty="0">
                <a:solidFill>
                  <a:srgbClr val="002060"/>
                </a:solidFill>
              </a:rPr>
              <a:t>Bredere fortau og enklere atkomst med sykkel, barnevogn, </a:t>
            </a:r>
            <a:r>
              <a:rPr lang="nb-NO" sz="2400" dirty="0" err="1">
                <a:solidFill>
                  <a:srgbClr val="002060"/>
                </a:solidFill>
              </a:rPr>
              <a:t>etc</a:t>
            </a:r>
            <a:r>
              <a:rPr lang="nb-NO" sz="2400" dirty="0">
                <a:solidFill>
                  <a:srgbClr val="002060"/>
                </a:solidFill>
              </a:rPr>
              <a:t> må til.</a:t>
            </a:r>
          </a:p>
        </p:txBody>
      </p:sp>
    </p:spTree>
    <p:extLst>
      <p:ext uri="{BB962C8B-B14F-4D97-AF65-F5344CB8AC3E}">
        <p14:creationId xmlns:p14="http://schemas.microsoft.com/office/powerpoint/2010/main" val="964057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21296" y="413792"/>
            <a:ext cx="5842992" cy="1143000"/>
          </a:xfrm>
        </p:spPr>
        <p:txBody>
          <a:bodyPr>
            <a:noAutofit/>
          </a:bodyPr>
          <a:lstStyle/>
          <a:p>
            <a:r>
              <a:rPr lang="nb-NO" sz="3600" b="1" dirty="0">
                <a:solidFill>
                  <a:schemeClr val="tx2">
                    <a:lumMod val="75000"/>
                  </a:schemeClr>
                </a:solidFill>
              </a:rPr>
              <a:t>Politisk tenkning rundt </a:t>
            </a:r>
            <a:br>
              <a:rPr lang="nb-NO" sz="3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nb-NO" sz="3600" b="1" dirty="0">
                <a:solidFill>
                  <a:schemeClr val="tx2">
                    <a:lumMod val="75000"/>
                  </a:schemeClr>
                </a:solidFill>
              </a:rPr>
              <a:t>Røa sentrumsområde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179512" y="1810559"/>
            <a:ext cx="87849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002060"/>
                </a:solidFill>
              </a:rPr>
              <a:t>Varehandel har vært driveren i alle sentra, men vi tror på en dreining mot sosiale møteplasser, så som enkle kaffesteder, caféer, restauranter, </a:t>
            </a:r>
            <a:r>
              <a:rPr lang="nb-NO" sz="2400" dirty="0" err="1">
                <a:solidFill>
                  <a:srgbClr val="002060"/>
                </a:solidFill>
              </a:rPr>
              <a:t>pub’er</a:t>
            </a:r>
            <a:r>
              <a:rPr lang="nb-NO" sz="2400" dirty="0">
                <a:solidFill>
                  <a:srgbClr val="002060"/>
                </a:solidFill>
              </a:rPr>
              <a:t> og hybrider av slike med annet innhold. Kanskje et hotell?</a:t>
            </a:r>
          </a:p>
          <a:p>
            <a:endParaRPr lang="nb-NO" sz="2400" dirty="0">
              <a:solidFill>
                <a:srgbClr val="002060"/>
              </a:solidFill>
            </a:endParaRPr>
          </a:p>
          <a:p>
            <a:r>
              <a:rPr lang="nb-NO" sz="2400" dirty="0">
                <a:solidFill>
                  <a:srgbClr val="002060"/>
                </a:solidFill>
              </a:rPr>
              <a:t>Kulturkonsumet øker og vi trenger scener og aktivitetstilbud.</a:t>
            </a:r>
          </a:p>
          <a:p>
            <a:endParaRPr lang="nb-NO" sz="2400" dirty="0">
              <a:solidFill>
                <a:srgbClr val="002060"/>
              </a:solidFill>
            </a:endParaRPr>
          </a:p>
          <a:p>
            <a:r>
              <a:rPr lang="nb-NO" sz="2400" dirty="0">
                <a:solidFill>
                  <a:srgbClr val="002060"/>
                </a:solidFill>
              </a:rPr>
              <a:t>Vi ønsker også at et yngre publikum bosetter seg og bruker tid i sentrum.</a:t>
            </a:r>
          </a:p>
          <a:p>
            <a:endParaRPr lang="nb-NO" sz="2400" dirty="0">
              <a:solidFill>
                <a:srgbClr val="002060"/>
              </a:solidFill>
            </a:endParaRPr>
          </a:p>
          <a:p>
            <a:r>
              <a:rPr lang="nb-NO" sz="2400" dirty="0">
                <a:solidFill>
                  <a:srgbClr val="002060"/>
                </a:solidFill>
              </a:rPr>
              <a:t>Og hvorfor ikke opplegg for co-</a:t>
            </a:r>
            <a:r>
              <a:rPr lang="nb-NO" sz="2400" dirty="0" err="1">
                <a:solidFill>
                  <a:srgbClr val="002060"/>
                </a:solidFill>
              </a:rPr>
              <a:t>working</a:t>
            </a:r>
            <a:r>
              <a:rPr lang="nb-NO" sz="2400" dirty="0">
                <a:solidFill>
                  <a:srgbClr val="002060"/>
                </a:solidFill>
              </a:rPr>
              <a:t>, la flere jobbe nærmere egen bolig?</a:t>
            </a:r>
          </a:p>
        </p:txBody>
      </p:sp>
    </p:spTree>
    <p:extLst>
      <p:ext uri="{BB962C8B-B14F-4D97-AF65-F5344CB8AC3E}">
        <p14:creationId xmlns:p14="http://schemas.microsoft.com/office/powerpoint/2010/main" val="2590302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21296" y="413792"/>
            <a:ext cx="5842992" cy="1143000"/>
          </a:xfrm>
        </p:spPr>
        <p:txBody>
          <a:bodyPr>
            <a:normAutofit/>
          </a:bodyPr>
          <a:lstStyle/>
          <a:p>
            <a:r>
              <a:rPr lang="nb-NO" sz="3600" b="1" dirty="0">
                <a:solidFill>
                  <a:schemeClr val="tx2">
                    <a:lumMod val="75000"/>
                  </a:schemeClr>
                </a:solidFill>
              </a:rPr>
              <a:t>Røa sentrum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899592" y="1810559"/>
            <a:ext cx="71287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i="1" dirty="0"/>
              <a:t>«Vestre Aker bydelsutvalg ber byrådsavdeling for byutvikling foreta en gjennomgang av alle forslag og planer for Røa sentrum, og la aktive plansaker stilles i bero inntil en slik gjennomgang er ferdig.</a:t>
            </a:r>
          </a:p>
          <a:p>
            <a:endParaRPr lang="nb-NO" sz="2000" i="1" dirty="0"/>
          </a:p>
          <a:p>
            <a:r>
              <a:rPr lang="nb-NO" sz="2000" i="1" dirty="0"/>
              <a:t>Bydelsutvalget ønsker et møte med de involverte byrådsavdelingene for byutvikling og miljø og samferdsel for å avklare overnevnte forhold, og ber om at dette kan finne sted snarlig, da tid er en faktor av betydning for saken».</a:t>
            </a:r>
            <a:endParaRPr lang="nb-NO" sz="2000" dirty="0">
              <a:solidFill>
                <a:srgbClr val="002060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6A312AE-86F4-4D45-8FBC-02153A040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1" r="4326" b="5201"/>
          <a:stretch/>
        </p:blipFill>
        <p:spPr>
          <a:xfrm>
            <a:off x="216024" y="1700808"/>
            <a:ext cx="874846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71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8724800" cy="1470025"/>
          </a:xfrm>
        </p:spPr>
        <p:txBody>
          <a:bodyPr>
            <a:normAutofit/>
          </a:bodyPr>
          <a:lstStyle/>
          <a:p>
            <a:r>
              <a:rPr lang="nb-NO" sz="3600" b="1" dirty="0">
                <a:solidFill>
                  <a:schemeClr val="tx2">
                    <a:lumMod val="75000"/>
                  </a:schemeClr>
                </a:solidFill>
              </a:rPr>
              <a:t>Byrådet legger til et nytt område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4221088"/>
            <a:ext cx="6400800" cy="913656"/>
          </a:xfrm>
        </p:spPr>
        <p:txBody>
          <a:bodyPr>
            <a:noAutofit/>
          </a:bodyPr>
          <a:lstStyle/>
          <a:p>
            <a:endParaRPr lang="nb-NO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4" r="47738" b="13712"/>
          <a:stretch/>
        </p:blipFill>
        <p:spPr bwMode="auto">
          <a:xfrm>
            <a:off x="1547664" y="1537734"/>
            <a:ext cx="5976664" cy="512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458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159587</TotalTime>
  <Words>832</Words>
  <Application>Microsoft Office PowerPoint</Application>
  <PresentationFormat>Skjermfremvisning (4:3)</PresentationFormat>
  <Paragraphs>82</Paragraphs>
  <Slides>22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Office-tema</vt:lpstr>
      <vt:lpstr>Hva vil vi  med Røa sentrum?</vt:lpstr>
      <vt:lpstr>Det finnes ingen spesifikk plan</vt:lpstr>
      <vt:lpstr>Røa sentrum er beste mulighet for et betydelig delsentrum i vest</vt:lpstr>
      <vt:lpstr>Et godt sted å oppholde seg, handle, være sosial, møte venner – og også bo</vt:lpstr>
      <vt:lpstr>Det er andre behov nå enn for tretti år siden</vt:lpstr>
      <vt:lpstr>Politisk tenkning rundt  Røa sentrumsområde</vt:lpstr>
      <vt:lpstr>Politisk tenkning rundt  Røa sentrumsområde</vt:lpstr>
      <vt:lpstr>Røa sentrum</vt:lpstr>
      <vt:lpstr>Byrådet legger til et nytt område</vt:lpstr>
      <vt:lpstr>Grøntdraget som er så viktig </vt:lpstr>
      <vt:lpstr>PowerPoint-presentasjon</vt:lpstr>
      <vt:lpstr>PowerPoint-presentasjon</vt:lpstr>
      <vt:lpstr>PowerPoint-presentasjon</vt:lpstr>
      <vt:lpstr>Skanska åpnet ballet</vt:lpstr>
      <vt:lpstr>Politisk ønske om en kort «time-out»</vt:lpstr>
      <vt:lpstr>Vedtaket som må følges opp</vt:lpstr>
      <vt:lpstr>PowerPoint-presentasjon</vt:lpstr>
      <vt:lpstr>PowerPoint-presentasjon</vt:lpstr>
      <vt:lpstr>Veien fremover</vt:lpstr>
      <vt:lpstr>Veien fremover</vt:lpstr>
      <vt:lpstr>Veien fremover</vt:lpstr>
      <vt:lpstr>Det må gripes inn – NÅ – og sikres at utbyggingene blir vurdert sammen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Valgkamp 2017</dc:title>
  <dc:creator>yngvar</dc:creator>
  <cp:lastModifiedBy>Astrid Selvig</cp:lastModifiedBy>
  <cp:revision>95</cp:revision>
  <cp:lastPrinted>2017-08-28T12:56:57Z</cp:lastPrinted>
  <dcterms:created xsi:type="dcterms:W3CDTF">2017-04-26T09:22:29Z</dcterms:created>
  <dcterms:modified xsi:type="dcterms:W3CDTF">2021-11-22T10:05:54Z</dcterms:modified>
</cp:coreProperties>
</file>