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22"/>
  </p:notesMasterIdLst>
  <p:sldIdLst>
    <p:sldId id="256" r:id="rId2"/>
    <p:sldId id="257" r:id="rId3"/>
    <p:sldId id="259" r:id="rId4"/>
    <p:sldId id="260" r:id="rId5"/>
    <p:sldId id="261"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Lst>
  <p:sldSz cx="9144000" cy="5143500" type="screen16x9"/>
  <p:notesSz cx="6858000" cy="9144000"/>
  <p:embeddedFontLst>
    <p:embeddedFont>
      <p:font typeface="Calibri" panose="020F0502020204030204" pitchFamily="34" charset="0"/>
      <p:regular r:id="rId23"/>
      <p:bold r:id="rId24"/>
      <p:italic r:id="rId25"/>
      <p:boldItalic r:id="rId26"/>
    </p:embeddedFont>
    <p:embeddedFont>
      <p:font typeface="Century Gothic" panose="020B0502020202020204" pitchFamily="34" charset="0"/>
      <p:regular r:id="rId27"/>
      <p:bold r:id="rId28"/>
      <p:italic r:id="rId29"/>
      <p:boldItalic r:id="rId30"/>
    </p:embeddedFont>
    <p:embeddedFont>
      <p:font typeface="Gill Sans" panose="020B0502020104020203" pitchFamily="34" charset="-79"/>
      <p:regular r:id="rId31"/>
      <p:bold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5843"/>
    <p:restoredTop sz="93792" autoAdjust="0"/>
  </p:normalViewPr>
  <p:slideViewPr>
    <p:cSldViewPr snapToGrid="0">
      <p:cViewPr varScale="1">
        <p:scale>
          <a:sx n="108" d="100"/>
          <a:sy n="108" d="100"/>
        </p:scale>
        <p:origin x="192" y="824"/>
      </p:cViewPr>
      <p:guideLst>
        <p:guide orient="horz" pos="1620"/>
        <p:guide pos="2880"/>
      </p:guideLst>
    </p:cSldViewPr>
  </p:slideViewPr>
  <p:notesTextViewPr>
    <p:cViewPr>
      <p:scale>
        <a:sx n="1" d="1"/>
        <a:sy n="1" d="1"/>
      </p:scale>
      <p:origin x="0" y="0"/>
    </p:cViewPr>
  </p:notesTextViewPr>
  <p:sorterViewPr>
    <p:cViewPr>
      <p:scale>
        <a:sx n="86" d="100"/>
        <a:sy n="8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101d51010d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 name="Google Shape;65;g101d51010d2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br>
              <a:rPr lang="en"/>
            </a:br>
            <a:endParaRPr>
              <a:solidFill>
                <a:schemeClr val="lt1"/>
              </a:solidFill>
              <a:latin typeface="Gill Sans"/>
              <a:ea typeface="Gill Sans"/>
              <a:cs typeface="Gill Sans"/>
              <a:sym typeface="Gill Sans"/>
            </a:endParaRPr>
          </a:p>
          <a:p>
            <a:pPr marL="0" lvl="0" indent="0" algn="l" rtl="0">
              <a:spcBef>
                <a:spcPts val="0"/>
              </a:spcBef>
              <a:spcAft>
                <a:spcPts val="0"/>
              </a:spcAft>
              <a:buNone/>
            </a:pPr>
            <a:r>
              <a:rPr lang="en">
                <a:solidFill>
                  <a:schemeClr val="lt1"/>
                </a:solidFill>
                <a:latin typeface="Gill Sans"/>
                <a:ea typeface="Gill Sans"/>
                <a:cs typeface="Gill Sans"/>
                <a:sym typeface="Gill Sans"/>
              </a:rPr>
              <a:t>Vi synes det er veldig gøy og bra at så mange har satt av tid til dette. Da deres stemme er svært viktig i dette arbeidet. </a:t>
            </a:r>
            <a:endParaRPr/>
          </a:p>
        </p:txBody>
      </p:sp>
      <p:sp>
        <p:nvSpPr>
          <p:cNvPr id="66" name="Google Shape;66;g101d51010d2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01d51010d2_0_2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01d51010d2_0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 sz="1200" b="1">
                <a:solidFill>
                  <a:schemeClr val="dk1"/>
                </a:solidFill>
                <a:latin typeface="Calibri"/>
                <a:ea typeface="Calibri"/>
                <a:cs typeface="Calibri"/>
                <a:sym typeface="Calibri"/>
              </a:rPr>
              <a:t>D. AKTIVITETSMULIGHETER </a:t>
            </a:r>
            <a:endParaRPr>
              <a:solidFill>
                <a:schemeClr val="dk1"/>
              </a:solidFill>
            </a:endParaRPr>
          </a:p>
          <a:p>
            <a:pPr marL="0" lvl="0" indent="0" algn="l" rtl="0">
              <a:spcBef>
                <a:spcPts val="0"/>
              </a:spcBef>
              <a:spcAft>
                <a:spcPts val="0"/>
              </a:spcAft>
              <a:buClr>
                <a:schemeClr val="dk1"/>
              </a:buClr>
              <a:buFont typeface="Arial"/>
              <a:buNone/>
            </a:pPr>
            <a:r>
              <a:rPr lang="en" sz="1200">
                <a:solidFill>
                  <a:schemeClr val="dk1"/>
                </a:solidFill>
                <a:latin typeface="Calibri"/>
                <a:ea typeface="Calibri"/>
                <a:cs typeface="Calibri"/>
                <a:sym typeface="Calibri"/>
              </a:rPr>
              <a:t>Mange ønsker seg et bredere utvalg av aktivitetsmuligheter på Røa. Dette er både idrett, kultur og mulighet til å gjøre mindre organiserte aktiviteter. Å gjøre noe sammen, skaper samhold og fellesskap, og gir et trygt og godt bomiljø som gjør at folk trives og har lyst til å bidra positivt til nærmiljøet, sier noen. </a:t>
            </a:r>
            <a:endParaRPr>
              <a:solidFill>
                <a:schemeClr val="dk1"/>
              </a:solidFill>
            </a:endParaRPr>
          </a:p>
          <a:p>
            <a:pPr marL="0" lvl="0" indent="0" algn="l" rtl="0">
              <a:spcBef>
                <a:spcPts val="0"/>
              </a:spcBef>
              <a:spcAft>
                <a:spcPts val="0"/>
              </a:spcAft>
              <a:buClr>
                <a:schemeClr val="dk1"/>
              </a:buClr>
              <a:buFont typeface="Arial"/>
              <a:buNone/>
            </a:pPr>
            <a:r>
              <a:rPr lang="en" sz="1200">
                <a:solidFill>
                  <a:schemeClr val="dk1"/>
                </a:solidFill>
                <a:latin typeface="Calibri"/>
                <a:ea typeface="Calibri"/>
                <a:cs typeface="Calibri"/>
                <a:sym typeface="Calibri"/>
              </a:rPr>
              <a:t>Til alle aktivitetsønskene, knyttes også behov for å møtes sosialt og bygge et lokalsamfunn. Noen som har bodd på Røa lenge, sier at det var enklere å bli kjent med hverandre før, og tror at flere muligheter til å gjøre noe sammen, skape noe sammen, vil føre til et større samhold lokalt.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01d51010d2_0_2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01d51010d2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01d51010d2_0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g101d51010d2_0_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HVA ER GOD UTFORMING AV OMRÅDENE RUNDT?</a:t>
            </a:r>
            <a:endParaRPr/>
          </a:p>
          <a:p>
            <a:pPr marL="0" lvl="0" indent="0" algn="just" rtl="0">
              <a:spcBef>
                <a:spcPts val="0"/>
              </a:spcBef>
              <a:spcAft>
                <a:spcPts val="0"/>
              </a:spcAft>
              <a:buNone/>
            </a:pPr>
            <a:r>
              <a:rPr lang="en" sz="1200" b="1" i="0" u="none" strike="noStrike">
                <a:latin typeface="Gill Sans"/>
                <a:ea typeface="Gill Sans"/>
                <a:cs typeface="Gill Sans"/>
                <a:sym typeface="Gill Sans"/>
              </a:rPr>
              <a:t>Lett å komme til, lett å bruke </a:t>
            </a:r>
            <a:endParaRPr sz="1200" b="0" i="0" u="none" strike="noStrike">
              <a:latin typeface="Gill Sans"/>
              <a:ea typeface="Gill Sans"/>
              <a:cs typeface="Gill Sans"/>
              <a:sym typeface="Gill Sans"/>
            </a:endParaRPr>
          </a:p>
          <a:p>
            <a:pPr marL="0" lvl="0" indent="0" algn="l" rtl="0">
              <a:spcBef>
                <a:spcPts val="0"/>
              </a:spcBef>
              <a:spcAft>
                <a:spcPts val="0"/>
              </a:spcAft>
              <a:buNone/>
            </a:pPr>
            <a:r>
              <a:rPr lang="en" sz="1200" b="0" i="0" u="none" strike="noStrike">
                <a:latin typeface="Gill Sans"/>
                <a:ea typeface="Gill Sans"/>
                <a:cs typeface="Gill Sans"/>
                <a:sym typeface="Gill Sans"/>
              </a:rPr>
              <a:t>a. Universell utforming </a:t>
            </a:r>
            <a:endParaRPr/>
          </a:p>
          <a:p>
            <a:pPr marL="0" lvl="0" indent="0" algn="l" rtl="0">
              <a:spcBef>
                <a:spcPts val="0"/>
              </a:spcBef>
              <a:spcAft>
                <a:spcPts val="0"/>
              </a:spcAft>
              <a:buNone/>
            </a:pPr>
            <a:r>
              <a:rPr lang="en" sz="1200" b="0" i="0" u="none" strike="noStrike">
                <a:latin typeface="Gill Sans"/>
                <a:ea typeface="Gill Sans"/>
                <a:cs typeface="Gill Sans"/>
                <a:sym typeface="Gill Sans"/>
              </a:rPr>
              <a:t>b. Tilpasse området rundt til eldre, funksjonshemmede, funksjonshemmede - samtidig som det er god bevegelighet for sykler </a:t>
            </a:r>
            <a:endParaRPr/>
          </a:p>
          <a:p>
            <a:pPr marL="0" lvl="0" indent="0" algn="l" rtl="0">
              <a:spcBef>
                <a:spcPts val="0"/>
              </a:spcBef>
              <a:spcAft>
                <a:spcPts val="0"/>
              </a:spcAft>
              <a:buNone/>
            </a:pPr>
            <a:r>
              <a:rPr lang="en" sz="1200" b="0" i="0" u="none" strike="noStrike">
                <a:latin typeface="Gill Sans"/>
                <a:ea typeface="Gill Sans"/>
                <a:cs typeface="Gill Sans"/>
                <a:sym typeface="Gill Sans"/>
              </a:rPr>
              <a:t>c. Variert tilbud, både kultur, aktiviteter, lek og rekreasjon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62" name="Google Shape;162;g101d51010d2_0_5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01d51010d2_0_2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101d51010d2_0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01d51010d2_0_2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01d51010d2_0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01d51010d2_0_3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101d51010d2_0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01d51010d2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g101d51010d2_0_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200" b="0">
                <a:solidFill>
                  <a:schemeClr val="dk1"/>
                </a:solidFill>
                <a:latin typeface="Calibri"/>
                <a:ea typeface="Calibri"/>
                <a:cs typeface="Calibri"/>
                <a:sym typeface="Calibri"/>
              </a:rPr>
              <a:t>a. Smale for tau gjør det lite fremkommelig for rullator, rullestol og barnevogner </a:t>
            </a:r>
            <a:endParaRPr/>
          </a:p>
          <a:p>
            <a:pPr marL="0" lvl="0" indent="0" algn="l" rtl="0">
              <a:spcBef>
                <a:spcPts val="0"/>
              </a:spcBef>
              <a:spcAft>
                <a:spcPts val="0"/>
              </a:spcAft>
              <a:buNone/>
            </a:pPr>
            <a:r>
              <a:rPr lang="en" sz="1200" b="0">
                <a:solidFill>
                  <a:schemeClr val="dk1"/>
                </a:solidFill>
                <a:latin typeface="Calibri"/>
                <a:ea typeface="Calibri"/>
                <a:cs typeface="Calibri"/>
                <a:sym typeface="Calibri"/>
              </a:rPr>
              <a:t>b. Røakrysset (Griniveien- Vækerøveien) skaper støy og kø, og gjør at området rundt preges av det negativt. En løsning for tilgjengelighet for fotgjengere er å lage en bru over med heis på begge sider, slik at man kan komme seg trygt over veien. </a:t>
            </a:r>
            <a:endParaRPr/>
          </a:p>
          <a:p>
            <a:pPr marL="0" lvl="0" indent="0" algn="l" rtl="0">
              <a:spcBef>
                <a:spcPts val="0"/>
              </a:spcBef>
              <a:spcAft>
                <a:spcPts val="0"/>
              </a:spcAft>
              <a:buNone/>
            </a:pPr>
            <a:endParaRPr/>
          </a:p>
        </p:txBody>
      </p:sp>
      <p:sp>
        <p:nvSpPr>
          <p:cNvPr id="189" name="Google Shape;189;g101d51010d2_0_4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01d51010d2_0_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g101d51010d2_0_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Alle vi har snakket med, har på sitt vis vært opptatt av helheten, gjerne mer enn det enkelte bygget. De løfter frem at man må sikre samarbeid mellom de som har ulike interesser og at de som bor der er veldig interessert i å få være med å samskape området. </a:t>
            </a:r>
            <a:endParaRPr/>
          </a:p>
          <a:p>
            <a:pPr marL="0" lvl="0" indent="0" algn="l" rtl="0">
              <a:spcBef>
                <a:spcPts val="0"/>
              </a:spcBef>
              <a:spcAft>
                <a:spcPts val="0"/>
              </a:spcAft>
              <a:buNone/>
            </a:pPr>
            <a:endParaRPr/>
          </a:p>
          <a:p>
            <a:pPr marL="0" lvl="0" indent="0" algn="l" rtl="0">
              <a:spcBef>
                <a:spcPts val="0"/>
              </a:spcBef>
              <a:spcAft>
                <a:spcPts val="0"/>
              </a:spcAft>
              <a:buNone/>
            </a:pPr>
            <a:r>
              <a:rPr lang="en"/>
              <a:t>Det er også veldig tydelig for oss at innbyggere som blir invitert til å bidra, har mye å komme med og gjerne ønsker seg delaktige i arbeidet fremover også. </a:t>
            </a:r>
            <a:endParaRPr/>
          </a:p>
          <a:p>
            <a:pPr marL="0" lvl="0" indent="0" algn="l" rtl="0">
              <a:spcBef>
                <a:spcPts val="0"/>
              </a:spcBef>
              <a:spcAft>
                <a:spcPts val="0"/>
              </a:spcAft>
              <a:buNone/>
            </a:pPr>
            <a:endParaRPr/>
          </a:p>
          <a:p>
            <a:pPr marL="0" lvl="0" indent="0" algn="l" rtl="0">
              <a:spcBef>
                <a:spcPts val="0"/>
              </a:spcBef>
              <a:spcAft>
                <a:spcPts val="0"/>
              </a:spcAft>
              <a:buNone/>
            </a:pPr>
            <a:r>
              <a:rPr lang="en"/>
              <a:t>Mange snakker om krysset og om hvordan det er en tung sten over hele området, som de ikke ser at kan bidra til alt det de drømmer om for området.</a:t>
            </a:r>
            <a:endParaRPr/>
          </a:p>
          <a:p>
            <a:pPr marL="0" lvl="0" indent="0" algn="l" rtl="0">
              <a:spcBef>
                <a:spcPts val="0"/>
              </a:spcBef>
              <a:spcAft>
                <a:spcPts val="0"/>
              </a:spcAft>
              <a:buNone/>
            </a:pPr>
            <a:endParaRPr/>
          </a:p>
          <a:p>
            <a:pPr marL="0" lvl="0" indent="0" algn="l" rtl="0">
              <a:spcBef>
                <a:spcPts val="0"/>
              </a:spcBef>
              <a:spcAft>
                <a:spcPts val="0"/>
              </a:spcAft>
              <a:buNone/>
            </a:pPr>
            <a:r>
              <a:rPr lang="en"/>
              <a:t>Alle vi har snakket med, ønsker at det er flere steder å møtes, på ulike vis, når det passer de. </a:t>
            </a:r>
            <a:endParaRPr/>
          </a:p>
          <a:p>
            <a:pPr marL="0" lvl="0" indent="0" algn="l" rtl="0">
              <a:spcBef>
                <a:spcPts val="0"/>
              </a:spcBef>
              <a:spcAft>
                <a:spcPts val="0"/>
              </a:spcAft>
              <a:buNone/>
            </a:pPr>
            <a:r>
              <a:rPr lang="en"/>
              <a:t>Omtanken deltakere viser for hverandre, hvor mange snakker om de yngre eller de eldre, som de ikke selv er en del av aldersgruppen til, viser at de har et hjerte for området og et hjerte for sine medborgere.</a:t>
            </a:r>
            <a:endParaRPr/>
          </a:p>
        </p:txBody>
      </p:sp>
      <p:sp>
        <p:nvSpPr>
          <p:cNvPr id="198" name="Google Shape;198;g101d51010d2_0_6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020d29759a_0_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g1020d29759a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020d29759a_0_9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g1020d29759a_0_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01d51010d2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 name="Google Shape;72;g101d51010d2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73" name="Google Shape;73;g101d51010d2_0_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020d29759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020d29759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01d51010d2_0_2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101d51010d2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01d51010d2_0_2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01d51010d2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01d51010d2_0_2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01d51010d2_0_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01d51010d2_0_2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01d51010d2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 sz="1200" b="1">
                <a:solidFill>
                  <a:schemeClr val="dk1"/>
                </a:solidFill>
                <a:latin typeface="Calibri"/>
                <a:ea typeface="Calibri"/>
                <a:cs typeface="Calibri"/>
                <a:sym typeface="Calibri"/>
              </a:rPr>
              <a:t>A. GRØNTAREALER </a:t>
            </a:r>
            <a:endParaRPr>
              <a:solidFill>
                <a:schemeClr val="dk1"/>
              </a:solidFill>
            </a:endParaRPr>
          </a:p>
          <a:p>
            <a:pPr marL="0" lvl="0" indent="0" algn="l" rtl="0">
              <a:spcBef>
                <a:spcPts val="0"/>
              </a:spcBef>
              <a:spcAft>
                <a:spcPts val="0"/>
              </a:spcAft>
              <a:buClr>
                <a:schemeClr val="dk1"/>
              </a:buClr>
              <a:buFont typeface="Arial"/>
              <a:buNone/>
            </a:pPr>
            <a:r>
              <a:rPr lang="en" sz="1200">
                <a:solidFill>
                  <a:schemeClr val="dk1"/>
                </a:solidFill>
                <a:latin typeface="Calibri"/>
                <a:ea typeface="Calibri"/>
                <a:cs typeface="Calibri"/>
                <a:sym typeface="Calibri"/>
              </a:rPr>
              <a:t>De som snakker om området rundt Røa, løfter frem at de savner grønne lunger, benker å sitte på, åpne plasser og at det er romslig og hyggelig. De ser også at krysset og biltrafikken i stor grad gjør dette til en utfordring.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01d51010d2_0_2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01d51010d2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 sz="1200" b="1">
                <a:solidFill>
                  <a:schemeClr val="dk1"/>
                </a:solidFill>
                <a:latin typeface="Calibri"/>
                <a:ea typeface="Calibri"/>
                <a:cs typeface="Calibri"/>
                <a:sym typeface="Calibri"/>
              </a:rPr>
              <a:t>B. LEKEOMRÅDER </a:t>
            </a:r>
            <a:endParaRPr>
              <a:solidFill>
                <a:schemeClr val="dk1"/>
              </a:solidFill>
            </a:endParaRPr>
          </a:p>
          <a:p>
            <a:pPr marL="0" lvl="0" indent="0" algn="l" rtl="0">
              <a:spcBef>
                <a:spcPts val="0"/>
              </a:spcBef>
              <a:spcAft>
                <a:spcPts val="0"/>
              </a:spcAft>
              <a:buClr>
                <a:schemeClr val="dk1"/>
              </a:buClr>
              <a:buFont typeface="Arial"/>
              <a:buNone/>
            </a:pPr>
            <a:r>
              <a:rPr lang="en" sz="1200">
                <a:solidFill>
                  <a:schemeClr val="dk1"/>
                </a:solidFill>
                <a:latin typeface="Calibri"/>
                <a:ea typeface="Calibri"/>
                <a:cs typeface="Calibri"/>
                <a:sym typeface="Calibri"/>
              </a:rPr>
              <a:t>Innspill fra folk i alle aldre handler om hvor lite det er planlagt for barn og for ungdom på Røa. Både barnehagebarn, ungdom, småbarnsforeldre og foreldre til eldre barn etterlyser flere væresteder for både barn og ungdom. Det er en ungdomsklubb og en del idrettstilbud og andre aktiviteter som sjakk på Hovseter, men for mange er dette et lite stykke å dra.. Det bør være et bedre og bredere tilbud på Røa.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1d51010d2_0_2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01d51010d2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 sz="1200" b="1">
                <a:solidFill>
                  <a:schemeClr val="dk1"/>
                </a:solidFill>
                <a:latin typeface="Calibri"/>
                <a:ea typeface="Calibri"/>
                <a:cs typeface="Calibri"/>
                <a:sym typeface="Calibri"/>
              </a:rPr>
              <a:t>C. EN HELHETLIG PLAN FOR OMRÅDET </a:t>
            </a:r>
            <a:endParaRPr>
              <a:solidFill>
                <a:schemeClr val="dk1"/>
              </a:solidFill>
            </a:endParaRPr>
          </a:p>
          <a:p>
            <a:pPr marL="0" lvl="0" indent="0" algn="l" rtl="0">
              <a:spcBef>
                <a:spcPts val="0"/>
              </a:spcBef>
              <a:spcAft>
                <a:spcPts val="0"/>
              </a:spcAft>
              <a:buClr>
                <a:schemeClr val="dk1"/>
              </a:buClr>
              <a:buFont typeface="Arial"/>
              <a:buNone/>
            </a:pPr>
            <a:r>
              <a:rPr lang="en" sz="1200">
                <a:solidFill>
                  <a:schemeClr val="dk1"/>
                </a:solidFill>
                <a:latin typeface="Calibri"/>
                <a:ea typeface="Calibri"/>
                <a:cs typeface="Calibri"/>
                <a:sym typeface="Calibri"/>
              </a:rPr>
              <a:t>Når området som helhet omtales, handler det om enkeltkomponentene som Røa består av, og et savn om at det tenkes litt mer helhetlig og planlagt om området. Det savnes et tettere samarbeid mellom alle de som har sine enkeltstående utviklingsprosjekter</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tel og innhold"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200"/>
              </a:spcBef>
              <a:spcAft>
                <a:spcPts val="0"/>
              </a:spcAft>
              <a:buClr>
                <a:schemeClr val="dk1"/>
              </a:buClr>
              <a:buSzPts val="1400"/>
              <a:buChar char="○"/>
              <a:defRPr/>
            </a:lvl2pPr>
            <a:lvl3pPr marL="1371600" lvl="2" indent="-317500" algn="l" rtl="0">
              <a:lnSpc>
                <a:spcPct val="90000"/>
              </a:lnSpc>
              <a:spcBef>
                <a:spcPts val="1200"/>
              </a:spcBef>
              <a:spcAft>
                <a:spcPts val="0"/>
              </a:spcAft>
              <a:buClr>
                <a:schemeClr val="dk1"/>
              </a:buClr>
              <a:buSzPts val="1400"/>
              <a:buChar char="■"/>
              <a:defRPr/>
            </a:lvl3pPr>
            <a:lvl4pPr marL="1828800" lvl="3" indent="-317500" algn="l" rtl="0">
              <a:lnSpc>
                <a:spcPct val="90000"/>
              </a:lnSpc>
              <a:spcBef>
                <a:spcPts val="1200"/>
              </a:spcBef>
              <a:spcAft>
                <a:spcPts val="0"/>
              </a:spcAft>
              <a:buClr>
                <a:schemeClr val="dk1"/>
              </a:buClr>
              <a:buSzPts val="1400"/>
              <a:buChar char="●"/>
              <a:defRPr/>
            </a:lvl4pPr>
            <a:lvl5pPr marL="2286000" lvl="4" indent="-317500" algn="l" rtl="0">
              <a:lnSpc>
                <a:spcPct val="90000"/>
              </a:lnSpc>
              <a:spcBef>
                <a:spcPts val="1200"/>
              </a:spcBef>
              <a:spcAft>
                <a:spcPts val="0"/>
              </a:spcAft>
              <a:buClr>
                <a:schemeClr val="dk1"/>
              </a:buClr>
              <a:buSzPts val="1400"/>
              <a:buChar char="○"/>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o innholdsdeler" type="twoObj">
  <p:cSld name="TWO_OBJECTS">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8" name="Google Shape;58;p14"/>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200"/>
              </a:spcBef>
              <a:spcAft>
                <a:spcPts val="0"/>
              </a:spcAft>
              <a:buClr>
                <a:schemeClr val="dk1"/>
              </a:buClr>
              <a:buSzPts val="1400"/>
              <a:buChar char="○"/>
              <a:defRPr/>
            </a:lvl2pPr>
            <a:lvl3pPr marL="1371600" lvl="2" indent="-317500" algn="l" rtl="0">
              <a:lnSpc>
                <a:spcPct val="90000"/>
              </a:lnSpc>
              <a:spcBef>
                <a:spcPts val="1200"/>
              </a:spcBef>
              <a:spcAft>
                <a:spcPts val="0"/>
              </a:spcAft>
              <a:buClr>
                <a:schemeClr val="dk1"/>
              </a:buClr>
              <a:buSzPts val="1400"/>
              <a:buChar char="■"/>
              <a:defRPr/>
            </a:lvl3pPr>
            <a:lvl4pPr marL="1828800" lvl="3" indent="-317500" algn="l" rtl="0">
              <a:lnSpc>
                <a:spcPct val="90000"/>
              </a:lnSpc>
              <a:spcBef>
                <a:spcPts val="1200"/>
              </a:spcBef>
              <a:spcAft>
                <a:spcPts val="0"/>
              </a:spcAft>
              <a:buClr>
                <a:schemeClr val="dk1"/>
              </a:buClr>
              <a:buSzPts val="1400"/>
              <a:buChar char="●"/>
              <a:defRPr/>
            </a:lvl4pPr>
            <a:lvl5pPr marL="2286000" lvl="4" indent="-317500" algn="l" rtl="0">
              <a:lnSpc>
                <a:spcPct val="90000"/>
              </a:lnSpc>
              <a:spcBef>
                <a:spcPts val="1200"/>
              </a:spcBef>
              <a:spcAft>
                <a:spcPts val="0"/>
              </a:spcAft>
              <a:buClr>
                <a:schemeClr val="dk1"/>
              </a:buClr>
              <a:buSzPts val="1400"/>
              <a:buChar char="○"/>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
        <p:nvSpPr>
          <p:cNvPr id="59" name="Google Shape;59;p14"/>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200"/>
              </a:spcBef>
              <a:spcAft>
                <a:spcPts val="0"/>
              </a:spcAft>
              <a:buClr>
                <a:schemeClr val="dk1"/>
              </a:buClr>
              <a:buSzPts val="1400"/>
              <a:buChar char="○"/>
              <a:defRPr/>
            </a:lvl2pPr>
            <a:lvl3pPr marL="1371600" lvl="2" indent="-317500" algn="l" rtl="0">
              <a:lnSpc>
                <a:spcPct val="90000"/>
              </a:lnSpc>
              <a:spcBef>
                <a:spcPts val="1200"/>
              </a:spcBef>
              <a:spcAft>
                <a:spcPts val="0"/>
              </a:spcAft>
              <a:buClr>
                <a:schemeClr val="dk1"/>
              </a:buClr>
              <a:buSzPts val="1400"/>
              <a:buChar char="■"/>
              <a:defRPr/>
            </a:lvl3pPr>
            <a:lvl4pPr marL="1828800" lvl="3" indent="-317500" algn="l" rtl="0">
              <a:lnSpc>
                <a:spcPct val="90000"/>
              </a:lnSpc>
              <a:spcBef>
                <a:spcPts val="1200"/>
              </a:spcBef>
              <a:spcAft>
                <a:spcPts val="0"/>
              </a:spcAft>
              <a:buClr>
                <a:schemeClr val="dk1"/>
              </a:buClr>
              <a:buSzPts val="1400"/>
              <a:buChar char="●"/>
              <a:defRPr/>
            </a:lvl4pPr>
            <a:lvl5pPr marL="2286000" lvl="4" indent="-317500" algn="l" rtl="0">
              <a:lnSpc>
                <a:spcPct val="90000"/>
              </a:lnSpc>
              <a:spcBef>
                <a:spcPts val="1200"/>
              </a:spcBef>
              <a:spcAft>
                <a:spcPts val="0"/>
              </a:spcAft>
              <a:buClr>
                <a:schemeClr val="dk1"/>
              </a:buClr>
              <a:buSzPts val="1400"/>
              <a:buChar char="○"/>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
        <p:nvSpPr>
          <p:cNvPr id="60" name="Google Shape;60;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61" name="Google Shape;61;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62" name="Google Shape;62;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0F3C3B"/>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p:nvPr/>
        </p:nvSpPr>
        <p:spPr>
          <a:xfrm>
            <a:off x="1143" y="0"/>
            <a:ext cx="9141900" cy="51435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69" name="Google Shape;69;p15" descr="Et bilde som inneholder tekst, utendørs, skilt&#10;&#10;Automatisk generert beskrivelse"/>
          <p:cNvPicPr preferRelativeResize="0">
            <a:picLocks noGrp="1"/>
          </p:cNvPicPr>
          <p:nvPr>
            <p:ph type="body" idx="1"/>
          </p:nvPr>
        </p:nvPicPr>
        <p:blipFill rotWithShape="1">
          <a:blip r:embed="rId3">
            <a:alphaModFix/>
          </a:blip>
          <a:srcRect t="13958" b="5122"/>
          <a:stretch/>
        </p:blipFill>
        <p:spPr>
          <a:xfrm>
            <a:off x="15" y="962"/>
            <a:ext cx="9144000" cy="5142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6"/>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3600">
                <a:solidFill>
                  <a:schemeClr val="lt1"/>
                </a:solidFill>
                <a:latin typeface="Gill Sans"/>
                <a:ea typeface="Gill Sans"/>
                <a:cs typeface="Gill Sans"/>
                <a:sym typeface="Gill Sans"/>
              </a:rPr>
              <a:t>Aktivitetsmuligheter</a:t>
            </a:r>
            <a:endParaRPr sz="5200">
              <a:solidFill>
                <a:schemeClr val="lt1"/>
              </a:solidFill>
              <a:latin typeface="Gill Sans"/>
              <a:ea typeface="Gill Sans"/>
              <a:cs typeface="Gill Sans"/>
              <a:sym typeface="Gill Sans"/>
            </a:endParaRPr>
          </a:p>
        </p:txBody>
      </p:sp>
      <p:sp>
        <p:nvSpPr>
          <p:cNvPr id="149" name="Google Shape;149;p26"/>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sz="2600" i="1">
                <a:solidFill>
                  <a:srgbClr val="B6D7A8"/>
                </a:solidFill>
                <a:latin typeface="Gill Sans"/>
                <a:ea typeface="Gill Sans"/>
                <a:cs typeface="Gill Sans"/>
                <a:sym typeface="Gill Sans"/>
              </a:rPr>
              <a:t>Kulturtilbud og aktiviteter, særlig for ungdommen. </a:t>
            </a:r>
            <a:endParaRPr sz="2600" i="1">
              <a:solidFill>
                <a:srgbClr val="B6D7A8"/>
              </a:solidFill>
              <a:latin typeface="Gill Sans"/>
              <a:ea typeface="Gill Sans"/>
              <a:cs typeface="Gill Sans"/>
              <a:sym typeface="Gill Sans"/>
            </a:endParaRPr>
          </a:p>
          <a:p>
            <a:pPr marL="0" lvl="0" indent="0" algn="l" rtl="0">
              <a:spcBef>
                <a:spcPts val="1200"/>
              </a:spcBef>
              <a:spcAft>
                <a:spcPts val="0"/>
              </a:spcAft>
              <a:buNone/>
            </a:pPr>
            <a:endParaRPr sz="2600" i="1">
              <a:solidFill>
                <a:srgbClr val="B6D7A8"/>
              </a:solidFill>
              <a:latin typeface="Gill Sans"/>
              <a:ea typeface="Gill Sans"/>
              <a:cs typeface="Gill Sans"/>
              <a:sym typeface="Gill Sans"/>
            </a:endParaRPr>
          </a:p>
          <a:p>
            <a:pPr marL="0" lvl="0" indent="0" algn="l" rtl="0">
              <a:spcBef>
                <a:spcPts val="1200"/>
              </a:spcBef>
              <a:spcAft>
                <a:spcPts val="0"/>
              </a:spcAft>
              <a:buClr>
                <a:schemeClr val="dk1"/>
              </a:buClr>
              <a:buSzPts val="1100"/>
              <a:buFont typeface="Arial"/>
              <a:buNone/>
            </a:pPr>
            <a:r>
              <a:rPr lang="en" sz="2600" i="1">
                <a:solidFill>
                  <a:srgbClr val="B6D7A8"/>
                </a:solidFill>
                <a:latin typeface="Gill Sans"/>
                <a:ea typeface="Gill Sans"/>
                <a:cs typeface="Gill Sans"/>
                <a:sym typeface="Gill Sans"/>
              </a:rPr>
              <a:t>Det er ikke en eneste scene i Vestre Aker, det kan Røa gjøre noe med. </a:t>
            </a:r>
            <a:endParaRPr sz="2600" i="1">
              <a:solidFill>
                <a:srgbClr val="B6D7A8"/>
              </a:solidFill>
              <a:latin typeface="Gill Sans"/>
              <a:ea typeface="Gill Sans"/>
              <a:cs typeface="Gill Sans"/>
              <a:sym typeface="Gill Sans"/>
            </a:endParaRPr>
          </a:p>
          <a:p>
            <a:pPr marL="0" lvl="0" indent="0" algn="l" rtl="0">
              <a:spcBef>
                <a:spcPts val="1200"/>
              </a:spcBef>
              <a:spcAft>
                <a:spcPts val="0"/>
              </a:spcAft>
              <a:buNone/>
            </a:pPr>
            <a:endParaRPr sz="2300">
              <a:solidFill>
                <a:schemeClr val="lt1"/>
              </a:solidFill>
              <a:latin typeface="Gill Sans"/>
              <a:ea typeface="Gill Sans"/>
              <a:cs typeface="Gill Sans"/>
              <a:sym typeface="Gill Sans"/>
            </a:endParaRPr>
          </a:p>
          <a:p>
            <a:pPr marL="0" lvl="0" indent="0" algn="l" rtl="0">
              <a:spcBef>
                <a:spcPts val="1200"/>
              </a:spcBef>
              <a:spcAft>
                <a:spcPts val="1200"/>
              </a:spcAft>
              <a:buNone/>
            </a:pPr>
            <a:endParaRPr sz="2300">
              <a:solidFill>
                <a:schemeClr val="lt1"/>
              </a:solidFill>
              <a:latin typeface="Gill Sans"/>
              <a:ea typeface="Gill Sans"/>
              <a:cs typeface="Gill Sans"/>
              <a:sym typeface="Gill Sans"/>
            </a:endParaRPr>
          </a:p>
        </p:txBody>
      </p:sp>
      <p:pic>
        <p:nvPicPr>
          <p:cNvPr id="150" name="Google Shape;150;p26"/>
          <p:cNvPicPr preferRelativeResize="0"/>
          <p:nvPr/>
        </p:nvPicPr>
        <p:blipFill rotWithShape="1">
          <a:blip r:embed="rId3">
            <a:alphaModFix/>
          </a:blip>
          <a:srcRect/>
          <a:stretch/>
        </p:blipFill>
        <p:spPr>
          <a:xfrm>
            <a:off x="7542863" y="3778010"/>
            <a:ext cx="1433435" cy="1433435"/>
          </a:xfrm>
          <a:prstGeom prst="rect">
            <a:avLst/>
          </a:prstGeom>
          <a:noFill/>
          <a:ln>
            <a:noFill/>
          </a:ln>
        </p:spPr>
      </p:pic>
      <p:sp>
        <p:nvSpPr>
          <p:cNvPr id="151" name="Google Shape;151;p26"/>
          <p:cNvSpPr txBox="1"/>
          <p:nvPr/>
        </p:nvSpPr>
        <p:spPr>
          <a:xfrm>
            <a:off x="105000" y="1001850"/>
            <a:ext cx="1175700" cy="15699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800"/>
              </a:spcBef>
              <a:spcAft>
                <a:spcPts val="1200"/>
              </a:spcAft>
              <a:buNone/>
            </a:pPr>
            <a:r>
              <a:rPr lang="en" sz="10000" i="1">
                <a:solidFill>
                  <a:srgbClr val="D9EAD3"/>
                </a:solidFill>
              </a:rPr>
              <a:t>“</a:t>
            </a:r>
            <a:endParaRPr sz="10000">
              <a:solidFill>
                <a:srgbClr val="D9EAD3"/>
              </a:solidFill>
            </a:endParaRPr>
          </a:p>
        </p:txBody>
      </p:sp>
      <p:sp>
        <p:nvSpPr>
          <p:cNvPr id="152" name="Google Shape;152;p26"/>
          <p:cNvSpPr txBox="1"/>
          <p:nvPr/>
        </p:nvSpPr>
        <p:spPr>
          <a:xfrm>
            <a:off x="105000" y="1996750"/>
            <a:ext cx="1175700" cy="15699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800"/>
              </a:spcBef>
              <a:spcAft>
                <a:spcPts val="1200"/>
              </a:spcAft>
              <a:buNone/>
            </a:pPr>
            <a:r>
              <a:rPr lang="en" sz="10000" i="1">
                <a:solidFill>
                  <a:srgbClr val="D9EAD3"/>
                </a:solidFill>
              </a:rPr>
              <a:t>“</a:t>
            </a:r>
            <a:endParaRPr sz="10000">
              <a:solidFill>
                <a:srgbClr val="D9EAD3"/>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7"/>
          <p:cNvSpPr txBox="1">
            <a:spLocks noGrp="1"/>
          </p:cNvSpPr>
          <p:nvPr>
            <p:ph type="title"/>
          </p:nvPr>
        </p:nvSpPr>
        <p:spPr>
          <a:xfrm>
            <a:off x="628650" y="2074644"/>
            <a:ext cx="7886700" cy="994200"/>
          </a:xfrm>
          <a:prstGeom prst="rect">
            <a:avLst/>
          </a:prstGeom>
        </p:spPr>
        <p:txBody>
          <a:bodyPr spcFirstLastPara="1" wrap="square" lIns="68575" tIns="34275" rIns="68575" bIns="34275" anchor="ctr" anchorCtr="0">
            <a:normAutofit fontScale="90000"/>
          </a:bodyPr>
          <a:lstStyle/>
          <a:p>
            <a:pPr marL="0" lvl="0" indent="0" algn="l" rtl="0">
              <a:spcBef>
                <a:spcPts val="0"/>
              </a:spcBef>
              <a:spcAft>
                <a:spcPts val="0"/>
              </a:spcAft>
              <a:buNone/>
            </a:pPr>
            <a:r>
              <a:rPr lang="en" sz="3600">
                <a:solidFill>
                  <a:schemeClr val="lt1"/>
                </a:solidFill>
                <a:latin typeface="Gill Sans"/>
                <a:ea typeface="Gill Sans"/>
                <a:cs typeface="Gill Sans"/>
                <a:sym typeface="Gill Sans"/>
              </a:rPr>
              <a:t>HVA ER GOD UTFORMING AV OMRÅDENE RUNDT?</a:t>
            </a:r>
            <a:endParaRPr sz="3600">
              <a:solidFill>
                <a:schemeClr val="lt1"/>
              </a:solidFill>
              <a:latin typeface="Gill Sans"/>
              <a:ea typeface="Gill Sans"/>
              <a:cs typeface="Gill Sans"/>
              <a:sym typeface="Gill Sans"/>
            </a:endParaRPr>
          </a:p>
        </p:txBody>
      </p:sp>
      <p:pic>
        <p:nvPicPr>
          <p:cNvPr id="158" name="Google Shape;158;p27"/>
          <p:cNvPicPr preferRelativeResize="0"/>
          <p:nvPr/>
        </p:nvPicPr>
        <p:blipFill rotWithShape="1">
          <a:blip r:embed="rId3">
            <a:alphaModFix/>
          </a:blip>
          <a:srcRect/>
          <a:stretch/>
        </p:blipFill>
        <p:spPr>
          <a:xfrm>
            <a:off x="7542863" y="3778010"/>
            <a:ext cx="1433435" cy="143343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8"/>
          <p:cNvSpPr/>
          <p:nvPr/>
        </p:nvSpPr>
        <p:spPr>
          <a:xfrm>
            <a:off x="0" y="0"/>
            <a:ext cx="9144000" cy="5143500"/>
          </a:xfrm>
          <a:prstGeom prst="rect">
            <a:avLst/>
          </a:prstGeom>
          <a:solidFill>
            <a:srgbClr val="0F3C3B"/>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165" name="Google Shape;165;p28"/>
          <p:cNvPicPr preferRelativeResize="0">
            <a:picLocks noGrp="1"/>
          </p:cNvPicPr>
          <p:nvPr>
            <p:ph type="body" idx="1"/>
          </p:nvPr>
        </p:nvPicPr>
        <p:blipFill rotWithShape="1">
          <a:blip r:embed="rId3">
            <a:alphaModFix/>
          </a:blip>
          <a:srcRect t="4415"/>
          <a:stretch/>
        </p:blipFill>
        <p:spPr>
          <a:xfrm>
            <a:off x="230831" y="196078"/>
            <a:ext cx="8682300" cy="4751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9"/>
          <p:cNvSpPr txBox="1">
            <a:spLocks noGrp="1"/>
          </p:cNvSpPr>
          <p:nvPr>
            <p:ph type="body" idx="1"/>
          </p:nvPr>
        </p:nvSpPr>
        <p:spPr>
          <a:xfrm>
            <a:off x="964550" y="1754144"/>
            <a:ext cx="7886700" cy="3263400"/>
          </a:xfrm>
          <a:prstGeom prst="rect">
            <a:avLst/>
          </a:prstGeom>
        </p:spPr>
        <p:txBody>
          <a:bodyPr spcFirstLastPara="1" wrap="square" lIns="68575" tIns="34275" rIns="68575" bIns="34275" anchor="t" anchorCtr="0">
            <a:normAutofit/>
          </a:bodyPr>
          <a:lstStyle/>
          <a:p>
            <a:pPr marL="0" lvl="0" indent="0" algn="l" rtl="0">
              <a:spcBef>
                <a:spcPts val="800"/>
              </a:spcBef>
              <a:spcAft>
                <a:spcPts val="1200"/>
              </a:spcAft>
              <a:buNone/>
            </a:pPr>
            <a:r>
              <a:rPr lang="en" sz="3700" i="1">
                <a:solidFill>
                  <a:srgbClr val="B6D7A8"/>
                </a:solidFill>
                <a:latin typeface="Gill Sans"/>
                <a:ea typeface="Gill Sans"/>
                <a:cs typeface="Gill Sans"/>
                <a:sym typeface="Gill Sans"/>
              </a:rPr>
              <a:t>Gågater, flere steder hvor man kan sitte ute om sommeren. Men vi må tenke helheten! Takterrasse kunne vært en veldig fin møteplass. </a:t>
            </a:r>
            <a:endParaRPr sz="3700" i="1">
              <a:solidFill>
                <a:srgbClr val="B6D7A8"/>
              </a:solidFill>
              <a:latin typeface="Gill Sans"/>
              <a:ea typeface="Gill Sans"/>
              <a:cs typeface="Gill Sans"/>
              <a:sym typeface="Gill Sans"/>
            </a:endParaRPr>
          </a:p>
        </p:txBody>
      </p:sp>
      <p:sp>
        <p:nvSpPr>
          <p:cNvPr id="171" name="Google Shape;171;p29"/>
          <p:cNvSpPr txBox="1"/>
          <p:nvPr/>
        </p:nvSpPr>
        <p:spPr>
          <a:xfrm>
            <a:off x="0" y="1010125"/>
            <a:ext cx="3000000" cy="25536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800"/>
              </a:spcBef>
              <a:spcAft>
                <a:spcPts val="1200"/>
              </a:spcAft>
              <a:buNone/>
            </a:pPr>
            <a:r>
              <a:rPr lang="en" sz="17100" i="1">
                <a:solidFill>
                  <a:srgbClr val="D9EAD3"/>
                </a:solidFill>
              </a:rPr>
              <a:t>“</a:t>
            </a:r>
            <a:endParaRPr sz="17100">
              <a:solidFill>
                <a:srgbClr val="D9EAD3"/>
              </a:solidFill>
            </a:endParaRPr>
          </a:p>
        </p:txBody>
      </p:sp>
      <p:pic>
        <p:nvPicPr>
          <p:cNvPr id="172" name="Google Shape;172;p29"/>
          <p:cNvPicPr preferRelativeResize="0"/>
          <p:nvPr/>
        </p:nvPicPr>
        <p:blipFill rotWithShape="1">
          <a:blip r:embed="rId3">
            <a:alphaModFix/>
          </a:blip>
          <a:srcRect/>
          <a:stretch/>
        </p:blipFill>
        <p:spPr>
          <a:xfrm>
            <a:off x="7542863" y="3778010"/>
            <a:ext cx="1433435" cy="143343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0"/>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solidFill>
                  <a:schemeClr val="lt1"/>
                </a:solidFill>
                <a:latin typeface="Gill Sans"/>
                <a:ea typeface="Gill Sans"/>
                <a:cs typeface="Gill Sans"/>
                <a:sym typeface="Gill Sans"/>
              </a:rPr>
              <a:t>Hva slags innhold og funksjoner ønsker du for hele Røa? </a:t>
            </a:r>
            <a:endParaRPr>
              <a:solidFill>
                <a:schemeClr val="lt1"/>
              </a:solidFill>
              <a:latin typeface="Gill Sans"/>
              <a:ea typeface="Gill Sans"/>
              <a:cs typeface="Gill Sans"/>
              <a:sym typeface="Gill Sans"/>
            </a:endParaRPr>
          </a:p>
        </p:txBody>
      </p:sp>
      <p:sp>
        <p:nvSpPr>
          <p:cNvPr id="178" name="Google Shape;178;p30"/>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endParaRPr>
              <a:solidFill>
                <a:schemeClr val="lt1"/>
              </a:solidFill>
              <a:latin typeface="Gill Sans"/>
              <a:ea typeface="Gill Sans"/>
              <a:cs typeface="Gill Sans"/>
              <a:sym typeface="Gill Sans"/>
            </a:endParaRPr>
          </a:p>
          <a:p>
            <a:pPr marL="0" lvl="0" indent="0" algn="l" rtl="0">
              <a:spcBef>
                <a:spcPts val="1200"/>
              </a:spcBef>
              <a:spcAft>
                <a:spcPts val="0"/>
              </a:spcAft>
              <a:buNone/>
            </a:pPr>
            <a:r>
              <a:rPr lang="en">
                <a:solidFill>
                  <a:schemeClr val="lt1"/>
                </a:solidFill>
                <a:latin typeface="Gill Sans"/>
                <a:ea typeface="Gill Sans"/>
                <a:cs typeface="Gill Sans"/>
                <a:sym typeface="Gill Sans"/>
              </a:rPr>
              <a:t>Uteserveringer 21%</a:t>
            </a:r>
            <a:endParaRPr>
              <a:solidFill>
                <a:schemeClr val="lt1"/>
              </a:solidFill>
              <a:latin typeface="Gill Sans"/>
              <a:ea typeface="Gill Sans"/>
              <a:cs typeface="Gill Sans"/>
              <a:sym typeface="Gill Sans"/>
            </a:endParaRPr>
          </a:p>
          <a:p>
            <a:pPr marL="0" lvl="0" indent="0" algn="l" rtl="0">
              <a:spcBef>
                <a:spcPts val="1200"/>
              </a:spcBef>
              <a:spcAft>
                <a:spcPts val="0"/>
              </a:spcAft>
              <a:buNone/>
            </a:pPr>
            <a:r>
              <a:rPr lang="en">
                <a:solidFill>
                  <a:schemeClr val="lt1"/>
                </a:solidFill>
                <a:latin typeface="Gill Sans"/>
                <a:ea typeface="Gill Sans"/>
                <a:cs typeface="Gill Sans"/>
                <a:sym typeface="Gill Sans"/>
              </a:rPr>
              <a:t>Parker og torg 14% </a:t>
            </a:r>
            <a:endParaRPr>
              <a:solidFill>
                <a:schemeClr val="lt1"/>
              </a:solidFill>
              <a:latin typeface="Gill Sans"/>
              <a:ea typeface="Gill Sans"/>
              <a:cs typeface="Gill Sans"/>
              <a:sym typeface="Gill Sans"/>
            </a:endParaRPr>
          </a:p>
          <a:p>
            <a:pPr marL="0" lvl="0" indent="0" algn="l" rtl="0">
              <a:spcBef>
                <a:spcPts val="1200"/>
              </a:spcBef>
              <a:spcAft>
                <a:spcPts val="0"/>
              </a:spcAft>
              <a:buClr>
                <a:schemeClr val="dk1"/>
              </a:buClr>
              <a:buSzPts val="1100"/>
              <a:buFont typeface="Arial"/>
              <a:buNone/>
            </a:pPr>
            <a:r>
              <a:rPr lang="en">
                <a:solidFill>
                  <a:schemeClr val="lt1"/>
                </a:solidFill>
                <a:latin typeface="Gill Sans"/>
                <a:ea typeface="Gill Sans"/>
                <a:cs typeface="Gill Sans"/>
                <a:sym typeface="Gill Sans"/>
              </a:rPr>
              <a:t>Aktiviteter for barn og ungdom 10%</a:t>
            </a:r>
            <a:endParaRPr>
              <a:solidFill>
                <a:schemeClr val="lt1"/>
              </a:solidFill>
              <a:latin typeface="Gill Sans"/>
              <a:ea typeface="Gill Sans"/>
              <a:cs typeface="Gill Sans"/>
              <a:sym typeface="Gill Sans"/>
            </a:endParaRPr>
          </a:p>
          <a:p>
            <a:pPr marL="0" lvl="0" indent="0" algn="l" rtl="0">
              <a:spcBef>
                <a:spcPts val="1200"/>
              </a:spcBef>
              <a:spcAft>
                <a:spcPts val="0"/>
              </a:spcAft>
              <a:buNone/>
            </a:pPr>
            <a:r>
              <a:rPr lang="en">
                <a:solidFill>
                  <a:schemeClr val="lt1"/>
                </a:solidFill>
                <a:latin typeface="Gill Sans"/>
                <a:ea typeface="Gill Sans"/>
                <a:cs typeface="Gill Sans"/>
                <a:sym typeface="Gill Sans"/>
              </a:rPr>
              <a:t>Kulturscene 9%</a:t>
            </a:r>
            <a:endParaRPr>
              <a:solidFill>
                <a:schemeClr val="lt1"/>
              </a:solidFill>
              <a:latin typeface="Gill Sans"/>
              <a:ea typeface="Gill Sans"/>
              <a:cs typeface="Gill Sans"/>
              <a:sym typeface="Gill Sans"/>
            </a:endParaRPr>
          </a:p>
          <a:p>
            <a:pPr marL="0" lvl="0" indent="0" algn="l" rtl="0">
              <a:spcBef>
                <a:spcPts val="1200"/>
              </a:spcBef>
              <a:spcAft>
                <a:spcPts val="0"/>
              </a:spcAft>
              <a:buClr>
                <a:schemeClr val="dk1"/>
              </a:buClr>
              <a:buSzPts val="1100"/>
              <a:buFont typeface="Arial"/>
              <a:buNone/>
            </a:pPr>
            <a:r>
              <a:rPr lang="en">
                <a:solidFill>
                  <a:schemeClr val="lt1"/>
                </a:solidFill>
                <a:latin typeface="Gill Sans"/>
                <a:ea typeface="Gill Sans"/>
                <a:cs typeface="Gill Sans"/>
                <a:sym typeface="Gill Sans"/>
              </a:rPr>
              <a:t>Kino 8%</a:t>
            </a:r>
            <a:endParaRPr>
              <a:solidFill>
                <a:schemeClr val="lt1"/>
              </a:solidFill>
              <a:latin typeface="Gill Sans"/>
              <a:ea typeface="Gill Sans"/>
              <a:cs typeface="Gill Sans"/>
              <a:sym typeface="Gill Sans"/>
            </a:endParaRPr>
          </a:p>
          <a:p>
            <a:pPr marL="0" lvl="0" indent="0" algn="l" rtl="0">
              <a:spcBef>
                <a:spcPts val="1200"/>
              </a:spcBef>
              <a:spcAft>
                <a:spcPts val="1200"/>
              </a:spcAft>
              <a:buNone/>
            </a:pPr>
            <a:endParaRPr/>
          </a:p>
        </p:txBody>
      </p:sp>
      <p:pic>
        <p:nvPicPr>
          <p:cNvPr id="179" name="Google Shape;179;p30"/>
          <p:cNvPicPr preferRelativeResize="0"/>
          <p:nvPr/>
        </p:nvPicPr>
        <p:blipFill>
          <a:blip r:embed="rId3">
            <a:alphaModFix/>
          </a:blip>
          <a:stretch>
            <a:fillRect/>
          </a:stretch>
        </p:blipFill>
        <p:spPr>
          <a:xfrm>
            <a:off x="4122725" y="1761000"/>
            <a:ext cx="4911649" cy="30435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1"/>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a:bodyPr>
          <a:lstStyle/>
          <a:p>
            <a:pPr marL="457200" lvl="0" indent="-349250" algn="l" rtl="0">
              <a:spcBef>
                <a:spcPts val="800"/>
              </a:spcBef>
              <a:spcAft>
                <a:spcPts val="0"/>
              </a:spcAft>
              <a:buClr>
                <a:schemeClr val="lt1"/>
              </a:buClr>
              <a:buSzPts val="1900"/>
              <a:buFont typeface="Gill Sans"/>
              <a:buChar char="●"/>
            </a:pPr>
            <a:r>
              <a:rPr lang="en" sz="2300">
                <a:solidFill>
                  <a:schemeClr val="lt1"/>
                </a:solidFill>
                <a:latin typeface="Gill Sans"/>
                <a:ea typeface="Gill Sans"/>
                <a:cs typeface="Gill Sans"/>
                <a:sym typeface="Gill Sans"/>
              </a:rPr>
              <a:t>Miljøvennlig og bærekraftig </a:t>
            </a:r>
            <a:endParaRPr sz="2300">
              <a:solidFill>
                <a:schemeClr val="lt1"/>
              </a:solidFill>
              <a:latin typeface="Gill Sans"/>
              <a:ea typeface="Gill Sans"/>
              <a:cs typeface="Gill Sans"/>
              <a:sym typeface="Gill Sans"/>
            </a:endParaRPr>
          </a:p>
          <a:p>
            <a:pPr marL="457200" lvl="0" indent="-374650" algn="l" rtl="0">
              <a:spcBef>
                <a:spcPts val="0"/>
              </a:spcBef>
              <a:spcAft>
                <a:spcPts val="0"/>
              </a:spcAft>
              <a:buClr>
                <a:schemeClr val="lt1"/>
              </a:buClr>
              <a:buSzPts val="2300"/>
              <a:buFont typeface="Gill Sans"/>
              <a:buChar char="●"/>
            </a:pPr>
            <a:r>
              <a:rPr lang="en" sz="2300">
                <a:solidFill>
                  <a:schemeClr val="lt1"/>
                </a:solidFill>
                <a:latin typeface="Gill Sans"/>
                <a:ea typeface="Gill Sans"/>
                <a:cs typeface="Gill Sans"/>
                <a:sym typeface="Gill Sans"/>
              </a:rPr>
              <a:t>Gjenbruk</a:t>
            </a:r>
            <a:endParaRPr sz="2300">
              <a:solidFill>
                <a:schemeClr val="lt1"/>
              </a:solidFill>
              <a:latin typeface="Gill Sans"/>
              <a:ea typeface="Gill Sans"/>
              <a:cs typeface="Gill Sans"/>
              <a:sym typeface="Gill Sans"/>
            </a:endParaRPr>
          </a:p>
          <a:p>
            <a:pPr marL="457200" lvl="0" indent="-374650" algn="l" rtl="0">
              <a:spcBef>
                <a:spcPts val="0"/>
              </a:spcBef>
              <a:spcAft>
                <a:spcPts val="0"/>
              </a:spcAft>
              <a:buClr>
                <a:schemeClr val="lt1"/>
              </a:buClr>
              <a:buSzPts val="2300"/>
              <a:buFont typeface="Gill Sans"/>
              <a:buChar char="●"/>
            </a:pPr>
            <a:r>
              <a:rPr lang="en" sz="2300">
                <a:solidFill>
                  <a:schemeClr val="lt1"/>
                </a:solidFill>
                <a:latin typeface="Gill Sans"/>
                <a:ea typeface="Gill Sans"/>
                <a:cs typeface="Gill Sans"/>
                <a:sym typeface="Gill Sans"/>
              </a:rPr>
              <a:t>Scene </a:t>
            </a:r>
            <a:endParaRPr sz="2300">
              <a:solidFill>
                <a:schemeClr val="lt1"/>
              </a:solidFill>
              <a:latin typeface="Gill Sans"/>
              <a:ea typeface="Gill Sans"/>
              <a:cs typeface="Gill Sans"/>
              <a:sym typeface="Gill Sans"/>
            </a:endParaRPr>
          </a:p>
          <a:p>
            <a:pPr marL="457200" lvl="0" indent="-374650" algn="l" rtl="0">
              <a:spcBef>
                <a:spcPts val="0"/>
              </a:spcBef>
              <a:spcAft>
                <a:spcPts val="0"/>
              </a:spcAft>
              <a:buClr>
                <a:schemeClr val="lt1"/>
              </a:buClr>
              <a:buSzPts val="2300"/>
              <a:buFont typeface="Gill Sans"/>
              <a:buChar char="●"/>
            </a:pPr>
            <a:r>
              <a:rPr lang="en" sz="2300">
                <a:solidFill>
                  <a:schemeClr val="lt1"/>
                </a:solidFill>
                <a:latin typeface="Gill Sans"/>
                <a:ea typeface="Gill Sans"/>
                <a:cs typeface="Gill Sans"/>
                <a:sym typeface="Gill Sans"/>
              </a:rPr>
              <a:t>Mer mat og møteplasser </a:t>
            </a:r>
            <a:endParaRPr sz="2300">
              <a:solidFill>
                <a:schemeClr val="lt1"/>
              </a:solidFill>
              <a:latin typeface="Gill Sans"/>
              <a:ea typeface="Gill Sans"/>
              <a:cs typeface="Gill Sans"/>
              <a:sym typeface="Gill Sans"/>
            </a:endParaRPr>
          </a:p>
          <a:p>
            <a:pPr marL="457200" lvl="0" indent="-374650" algn="l" rtl="0">
              <a:spcBef>
                <a:spcPts val="0"/>
              </a:spcBef>
              <a:spcAft>
                <a:spcPts val="0"/>
              </a:spcAft>
              <a:buClr>
                <a:schemeClr val="lt1"/>
              </a:buClr>
              <a:buSzPts val="2300"/>
              <a:buFont typeface="Gill Sans"/>
              <a:buChar char="●"/>
            </a:pPr>
            <a:r>
              <a:rPr lang="en" sz="2300">
                <a:solidFill>
                  <a:schemeClr val="lt1"/>
                </a:solidFill>
                <a:latin typeface="Gill Sans"/>
                <a:ea typeface="Gill Sans"/>
                <a:cs typeface="Gill Sans"/>
                <a:sym typeface="Gill Sans"/>
              </a:rPr>
              <a:t>Kunst og kultur </a:t>
            </a:r>
            <a:endParaRPr sz="2300">
              <a:solidFill>
                <a:schemeClr val="lt1"/>
              </a:solidFill>
              <a:latin typeface="Gill Sans"/>
              <a:ea typeface="Gill Sans"/>
              <a:cs typeface="Gill Sans"/>
              <a:sym typeface="Gill Sans"/>
            </a:endParaRPr>
          </a:p>
          <a:p>
            <a:pPr marL="457200" lvl="0" indent="-374650" algn="l" rtl="0">
              <a:spcBef>
                <a:spcPts val="0"/>
              </a:spcBef>
              <a:spcAft>
                <a:spcPts val="0"/>
              </a:spcAft>
              <a:buClr>
                <a:schemeClr val="lt1"/>
              </a:buClr>
              <a:buSzPts val="2300"/>
              <a:buFont typeface="Gill Sans"/>
              <a:buChar char="●"/>
            </a:pPr>
            <a:r>
              <a:rPr lang="en" sz="2300">
                <a:solidFill>
                  <a:schemeClr val="lt1"/>
                </a:solidFill>
                <a:latin typeface="Gill Sans"/>
                <a:ea typeface="Gill Sans"/>
                <a:cs typeface="Gill Sans"/>
                <a:sym typeface="Gill Sans"/>
              </a:rPr>
              <a:t>Beplantning </a:t>
            </a:r>
            <a:endParaRPr sz="2300">
              <a:solidFill>
                <a:schemeClr val="lt1"/>
              </a:solidFill>
              <a:latin typeface="Gill Sans"/>
              <a:ea typeface="Gill Sans"/>
              <a:cs typeface="Gill Sans"/>
              <a:sym typeface="Gill Sans"/>
            </a:endParaRPr>
          </a:p>
          <a:p>
            <a:pPr marL="457200" lvl="0" indent="-374650" algn="l" rtl="0">
              <a:spcBef>
                <a:spcPts val="0"/>
              </a:spcBef>
              <a:spcAft>
                <a:spcPts val="0"/>
              </a:spcAft>
              <a:buClr>
                <a:schemeClr val="lt1"/>
              </a:buClr>
              <a:buSzPts val="2300"/>
              <a:buFont typeface="Gill Sans"/>
              <a:buChar char="●"/>
            </a:pPr>
            <a:r>
              <a:rPr lang="en" sz="2300">
                <a:solidFill>
                  <a:schemeClr val="lt1"/>
                </a:solidFill>
                <a:latin typeface="Gill Sans"/>
                <a:ea typeface="Gill Sans"/>
                <a:cs typeface="Gill Sans"/>
                <a:sym typeface="Gill Sans"/>
              </a:rPr>
              <a:t>Gastropub/mikrobryggeri  </a:t>
            </a:r>
            <a:endParaRPr sz="2300">
              <a:solidFill>
                <a:schemeClr val="lt1"/>
              </a:solidFill>
              <a:latin typeface="Gill Sans"/>
              <a:ea typeface="Gill Sans"/>
              <a:cs typeface="Gill Sans"/>
              <a:sym typeface="Gill Sans"/>
            </a:endParaRPr>
          </a:p>
        </p:txBody>
      </p:sp>
      <p:pic>
        <p:nvPicPr>
          <p:cNvPr id="185" name="Google Shape;185;p31"/>
          <p:cNvPicPr preferRelativeResize="0"/>
          <p:nvPr/>
        </p:nvPicPr>
        <p:blipFill>
          <a:blip r:embed="rId3">
            <a:alphaModFix/>
          </a:blip>
          <a:stretch>
            <a:fillRect/>
          </a:stretch>
        </p:blipFill>
        <p:spPr>
          <a:xfrm>
            <a:off x="5422801" y="359350"/>
            <a:ext cx="3379100" cy="44248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3300"/>
              <a:buFont typeface="Gill Sans"/>
              <a:buNone/>
            </a:pPr>
            <a:r>
              <a:rPr lang="en" sz="3600">
                <a:solidFill>
                  <a:schemeClr val="lt1"/>
                </a:solidFill>
                <a:latin typeface="Gill Sans"/>
                <a:ea typeface="Gill Sans"/>
                <a:cs typeface="Gill Sans"/>
                <a:sym typeface="Gill Sans"/>
              </a:rPr>
              <a:t>Hva bør endres?</a:t>
            </a:r>
            <a:endParaRPr sz="3600"/>
          </a:p>
        </p:txBody>
      </p:sp>
      <p:pic>
        <p:nvPicPr>
          <p:cNvPr id="192" name="Google Shape;192;p32" descr="Motiv med bro kontur"/>
          <p:cNvPicPr preferRelativeResize="0">
            <a:picLocks noGrp="1"/>
          </p:cNvPicPr>
          <p:nvPr>
            <p:ph type="body" idx="1"/>
          </p:nvPr>
        </p:nvPicPr>
        <p:blipFill rotWithShape="1">
          <a:blip r:embed="rId3">
            <a:alphaModFix/>
          </a:blip>
          <a:srcRect t="15841" b="29998"/>
          <a:stretch/>
        </p:blipFill>
        <p:spPr>
          <a:xfrm>
            <a:off x="628650" y="1812325"/>
            <a:ext cx="3821100" cy="2069400"/>
          </a:xfrm>
          <a:prstGeom prst="rect">
            <a:avLst/>
          </a:prstGeom>
          <a:noFill/>
          <a:ln>
            <a:noFill/>
          </a:ln>
        </p:spPr>
      </p:pic>
      <p:sp>
        <p:nvSpPr>
          <p:cNvPr id="193" name="Google Shape;193;p32"/>
          <p:cNvSpPr txBox="1">
            <a:spLocks noGrp="1"/>
          </p:cNvSpPr>
          <p:nvPr>
            <p:ph type="body" idx="2"/>
          </p:nvPr>
        </p:nvSpPr>
        <p:spPr>
          <a:xfrm>
            <a:off x="4629150" y="1812319"/>
            <a:ext cx="3886200" cy="2069400"/>
          </a:xfrm>
          <a:prstGeom prst="rect">
            <a:avLst/>
          </a:prstGeom>
          <a:noFill/>
          <a:ln>
            <a:noFill/>
          </a:ln>
        </p:spPr>
        <p:txBody>
          <a:bodyPr spcFirstLastPara="1" wrap="square" lIns="68575" tIns="34275" rIns="68575" bIns="34275" anchor="t" anchorCtr="0">
            <a:normAutofit/>
          </a:bodyPr>
          <a:lstStyle/>
          <a:p>
            <a:pPr marL="457200" lvl="0" indent="-374650" algn="l" rtl="0">
              <a:lnSpc>
                <a:spcPct val="90000"/>
              </a:lnSpc>
              <a:spcBef>
                <a:spcPts val="0"/>
              </a:spcBef>
              <a:spcAft>
                <a:spcPts val="0"/>
              </a:spcAft>
              <a:buClr>
                <a:schemeClr val="lt1"/>
              </a:buClr>
              <a:buSzPts val="2300"/>
              <a:buFont typeface="Gill Sans"/>
              <a:buChar char="●"/>
            </a:pPr>
            <a:r>
              <a:rPr lang="en" sz="2300">
                <a:solidFill>
                  <a:schemeClr val="lt1"/>
                </a:solidFill>
                <a:latin typeface="Gill Sans"/>
                <a:ea typeface="Gill Sans"/>
                <a:cs typeface="Gill Sans"/>
                <a:sym typeface="Gill Sans"/>
              </a:rPr>
              <a:t>Fremkommelighet</a:t>
            </a:r>
            <a:endParaRPr sz="2300">
              <a:latin typeface="Gill Sans"/>
              <a:ea typeface="Gill Sans"/>
              <a:cs typeface="Gill Sans"/>
              <a:sym typeface="Gill Sans"/>
            </a:endParaRPr>
          </a:p>
          <a:p>
            <a:pPr marL="457200" lvl="0" indent="-374650" algn="l" rtl="0">
              <a:lnSpc>
                <a:spcPct val="90000"/>
              </a:lnSpc>
              <a:spcBef>
                <a:spcPts val="0"/>
              </a:spcBef>
              <a:spcAft>
                <a:spcPts val="0"/>
              </a:spcAft>
              <a:buClr>
                <a:schemeClr val="lt1"/>
              </a:buClr>
              <a:buSzPts val="2300"/>
              <a:buFont typeface="Gill Sans"/>
              <a:buChar char="●"/>
            </a:pPr>
            <a:r>
              <a:rPr lang="en" sz="2300">
                <a:solidFill>
                  <a:schemeClr val="lt1"/>
                </a:solidFill>
                <a:latin typeface="Gill Sans"/>
                <a:ea typeface="Gill Sans"/>
                <a:cs typeface="Gill Sans"/>
                <a:sym typeface="Gill Sans"/>
              </a:rPr>
              <a:t>Helhetlig tanke</a:t>
            </a:r>
            <a:endParaRPr sz="2300">
              <a:latin typeface="Gill Sans"/>
              <a:ea typeface="Gill Sans"/>
              <a:cs typeface="Gill Sans"/>
              <a:sym typeface="Gill Sans"/>
            </a:endParaRPr>
          </a:p>
          <a:p>
            <a:pPr marL="457200" lvl="0" indent="-374650" algn="l" rtl="0">
              <a:lnSpc>
                <a:spcPct val="90000"/>
              </a:lnSpc>
              <a:spcBef>
                <a:spcPts val="0"/>
              </a:spcBef>
              <a:spcAft>
                <a:spcPts val="0"/>
              </a:spcAft>
              <a:buClr>
                <a:schemeClr val="lt1"/>
              </a:buClr>
              <a:buSzPts val="2300"/>
              <a:buFont typeface="Gill Sans"/>
              <a:buChar char="●"/>
            </a:pPr>
            <a:r>
              <a:rPr lang="en" sz="2300">
                <a:solidFill>
                  <a:schemeClr val="lt1"/>
                </a:solidFill>
                <a:latin typeface="Gill Sans"/>
                <a:ea typeface="Gill Sans"/>
                <a:cs typeface="Gill Sans"/>
                <a:sym typeface="Gill Sans"/>
              </a:rPr>
              <a:t>Røa-krysset</a:t>
            </a:r>
            <a:endParaRPr sz="2300">
              <a:latin typeface="Gill Sans"/>
              <a:ea typeface="Gill Sans"/>
              <a:cs typeface="Gill Sans"/>
              <a:sym typeface="Gill Sans"/>
            </a:endParaRPr>
          </a:p>
          <a:p>
            <a:pPr marL="0" lvl="0" indent="0" algn="l" rtl="0">
              <a:lnSpc>
                <a:spcPct val="90000"/>
              </a:lnSpc>
              <a:spcBef>
                <a:spcPts val="800"/>
              </a:spcBef>
              <a:spcAft>
                <a:spcPts val="1200"/>
              </a:spcAft>
              <a:buClr>
                <a:schemeClr val="dk1"/>
              </a:buClr>
              <a:buSzPts val="2100"/>
              <a:buNone/>
            </a:pPr>
            <a:endParaRPr/>
          </a:p>
        </p:txBody>
      </p:sp>
      <p:pic>
        <p:nvPicPr>
          <p:cNvPr id="194" name="Google Shape;194;p32"/>
          <p:cNvPicPr preferRelativeResize="0"/>
          <p:nvPr/>
        </p:nvPicPr>
        <p:blipFill rotWithShape="1">
          <a:blip r:embed="rId4">
            <a:alphaModFix/>
          </a:blip>
          <a:srcRect/>
          <a:stretch/>
        </p:blipFill>
        <p:spPr>
          <a:xfrm>
            <a:off x="7542863" y="3778010"/>
            <a:ext cx="1433435" cy="143343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3300"/>
              <a:buFont typeface="Gill Sans"/>
              <a:buNone/>
            </a:pPr>
            <a:r>
              <a:rPr lang="en" sz="3600" dirty="0">
                <a:solidFill>
                  <a:schemeClr val="lt1"/>
                </a:solidFill>
                <a:latin typeface="Gill Sans"/>
                <a:ea typeface="Gill Sans"/>
                <a:cs typeface="Gill Sans"/>
                <a:sym typeface="Gill Sans"/>
              </a:rPr>
              <a:t>Hva er det viktigste?</a:t>
            </a:r>
            <a:endParaRPr sz="3600" dirty="0"/>
          </a:p>
        </p:txBody>
      </p:sp>
      <p:sp>
        <p:nvSpPr>
          <p:cNvPr id="201" name="Google Shape;201;p3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p>
            <a:pPr marL="177800" lvl="0" indent="0" algn="l" rtl="0">
              <a:lnSpc>
                <a:spcPct val="90000"/>
              </a:lnSpc>
              <a:spcBef>
                <a:spcPts val="0"/>
              </a:spcBef>
              <a:spcAft>
                <a:spcPts val="0"/>
              </a:spcAft>
              <a:buClr>
                <a:schemeClr val="dk1"/>
              </a:buClr>
              <a:buSzPts val="3000"/>
              <a:buFont typeface="Noto Sans Symbols"/>
              <a:buNone/>
            </a:pPr>
            <a:endParaRPr sz="2300" dirty="0">
              <a:solidFill>
                <a:schemeClr val="lt1"/>
              </a:solidFill>
              <a:latin typeface="Gill Sans"/>
              <a:ea typeface="Gill Sans"/>
              <a:cs typeface="Gill Sans"/>
              <a:sym typeface="Gill Sans"/>
            </a:endParaRPr>
          </a:p>
          <a:p>
            <a:pPr marL="336550" lvl="0" indent="-342900" algn="l" rtl="0">
              <a:lnSpc>
                <a:spcPct val="90000"/>
              </a:lnSpc>
              <a:spcBef>
                <a:spcPts val="800"/>
              </a:spcBef>
              <a:spcAft>
                <a:spcPts val="0"/>
              </a:spcAft>
              <a:buClr>
                <a:schemeClr val="lt1"/>
              </a:buClr>
              <a:buSzPts val="2300"/>
              <a:buFont typeface="Wingdings" panose="05000000000000000000" pitchFamily="2" charset="2"/>
              <a:buChar char="Ø"/>
            </a:pPr>
            <a:r>
              <a:rPr lang="en" sz="2300" dirty="0">
                <a:solidFill>
                  <a:schemeClr val="lt1"/>
                </a:solidFill>
                <a:latin typeface="Gill Sans"/>
                <a:ea typeface="Gill Sans"/>
                <a:cs typeface="Gill Sans"/>
                <a:sym typeface="Gill Sans"/>
              </a:rPr>
              <a:t> Sikre helhetsperspektiv i utviklingen av Røa</a:t>
            </a:r>
            <a:endParaRPr sz="2300" dirty="0">
              <a:latin typeface="Gill Sans"/>
              <a:ea typeface="Gill Sans"/>
              <a:cs typeface="Gill Sans"/>
              <a:sym typeface="Gill Sans"/>
            </a:endParaRPr>
          </a:p>
          <a:p>
            <a:pPr marL="336550" lvl="0" indent="-342900" algn="l" rtl="0">
              <a:lnSpc>
                <a:spcPct val="90000"/>
              </a:lnSpc>
              <a:spcBef>
                <a:spcPts val="800"/>
              </a:spcBef>
              <a:spcAft>
                <a:spcPts val="0"/>
              </a:spcAft>
              <a:buClr>
                <a:schemeClr val="lt1"/>
              </a:buClr>
              <a:buSzPts val="2300"/>
              <a:buFont typeface="Wingdings" panose="05000000000000000000" pitchFamily="2" charset="2"/>
              <a:buChar char="Ø"/>
            </a:pPr>
            <a:r>
              <a:rPr lang="en" sz="2300" dirty="0">
                <a:solidFill>
                  <a:schemeClr val="lt1"/>
                </a:solidFill>
                <a:latin typeface="Gill Sans"/>
                <a:ea typeface="Gill Sans"/>
                <a:cs typeface="Gill Sans"/>
                <a:sym typeface="Gill Sans"/>
              </a:rPr>
              <a:t> Innbyggere ønsker å bidra </a:t>
            </a:r>
            <a:endParaRPr sz="2300" dirty="0">
              <a:latin typeface="Gill Sans"/>
              <a:ea typeface="Gill Sans"/>
              <a:cs typeface="Gill Sans"/>
              <a:sym typeface="Gill Sans"/>
            </a:endParaRPr>
          </a:p>
          <a:p>
            <a:pPr marL="336550" lvl="0" indent="-342900" algn="l" rtl="0">
              <a:lnSpc>
                <a:spcPct val="90000"/>
              </a:lnSpc>
              <a:spcBef>
                <a:spcPts val="800"/>
              </a:spcBef>
              <a:spcAft>
                <a:spcPts val="0"/>
              </a:spcAft>
              <a:buClr>
                <a:schemeClr val="lt1"/>
              </a:buClr>
              <a:buSzPts val="2300"/>
              <a:buFont typeface="Wingdings" panose="05000000000000000000" pitchFamily="2" charset="2"/>
              <a:buChar char="Ø"/>
            </a:pPr>
            <a:r>
              <a:rPr lang="en" sz="2300" dirty="0">
                <a:solidFill>
                  <a:schemeClr val="lt1"/>
                </a:solidFill>
                <a:latin typeface="Gill Sans"/>
                <a:ea typeface="Gill Sans"/>
                <a:cs typeface="Gill Sans"/>
                <a:sym typeface="Gill Sans"/>
              </a:rPr>
              <a:t> Løse utfordringen med krysset</a:t>
            </a:r>
            <a:endParaRPr sz="2300" dirty="0">
              <a:latin typeface="Gill Sans"/>
              <a:ea typeface="Gill Sans"/>
              <a:cs typeface="Gill Sans"/>
              <a:sym typeface="Gill Sans"/>
            </a:endParaRPr>
          </a:p>
          <a:p>
            <a:pPr marL="336550" lvl="0" indent="-342900" algn="l" rtl="0">
              <a:lnSpc>
                <a:spcPct val="90000"/>
              </a:lnSpc>
              <a:spcBef>
                <a:spcPts val="800"/>
              </a:spcBef>
              <a:spcAft>
                <a:spcPts val="0"/>
              </a:spcAft>
              <a:buClr>
                <a:schemeClr val="lt1"/>
              </a:buClr>
              <a:buSzPts val="2300"/>
              <a:buFont typeface="Wingdings" panose="05000000000000000000" pitchFamily="2" charset="2"/>
              <a:buChar char="Ø"/>
            </a:pPr>
            <a:r>
              <a:rPr lang="en" sz="2300" dirty="0">
                <a:solidFill>
                  <a:schemeClr val="lt1"/>
                </a:solidFill>
                <a:latin typeface="Gill Sans"/>
                <a:ea typeface="Gill Sans"/>
                <a:cs typeface="Gill Sans"/>
                <a:sym typeface="Gill Sans"/>
              </a:rPr>
              <a:t> Tilgjengelige steder og møteplasser</a:t>
            </a:r>
            <a:endParaRPr sz="2300" dirty="0">
              <a:latin typeface="Gill Sans"/>
              <a:ea typeface="Gill Sans"/>
              <a:cs typeface="Gill Sans"/>
              <a:sym typeface="Gill Sans"/>
            </a:endParaRPr>
          </a:p>
          <a:p>
            <a:pPr marL="336550" lvl="0" indent="-342900" algn="l" rtl="0">
              <a:lnSpc>
                <a:spcPct val="90000"/>
              </a:lnSpc>
              <a:spcBef>
                <a:spcPts val="800"/>
              </a:spcBef>
              <a:spcAft>
                <a:spcPts val="0"/>
              </a:spcAft>
              <a:buClr>
                <a:schemeClr val="lt1"/>
              </a:buClr>
              <a:buSzPts val="2300"/>
              <a:buFont typeface="Wingdings" panose="05000000000000000000" pitchFamily="2" charset="2"/>
              <a:buChar char="Ø"/>
            </a:pPr>
            <a:r>
              <a:rPr lang="en" sz="2300" dirty="0">
                <a:solidFill>
                  <a:schemeClr val="lt1"/>
                </a:solidFill>
                <a:latin typeface="Gill Sans"/>
                <a:ea typeface="Gill Sans"/>
                <a:cs typeface="Gill Sans"/>
                <a:sym typeface="Gill Sans"/>
              </a:rPr>
              <a:t> Omtanke for de andre og hverandre</a:t>
            </a:r>
            <a:endParaRPr sz="2300" dirty="0">
              <a:latin typeface="Gill Sans"/>
              <a:ea typeface="Gill Sans"/>
              <a:cs typeface="Gill Sans"/>
              <a:sym typeface="Gill Sans"/>
            </a:endParaRPr>
          </a:p>
          <a:p>
            <a:pPr marL="177800" lvl="0" indent="-38100" algn="l" rtl="0">
              <a:lnSpc>
                <a:spcPct val="90000"/>
              </a:lnSpc>
              <a:spcBef>
                <a:spcPts val="800"/>
              </a:spcBef>
              <a:spcAft>
                <a:spcPts val="0"/>
              </a:spcAft>
              <a:buClr>
                <a:schemeClr val="dk1"/>
              </a:buClr>
              <a:buSzPts val="2100"/>
              <a:buNone/>
            </a:pPr>
            <a:endParaRPr dirty="0">
              <a:solidFill>
                <a:schemeClr val="lt1"/>
              </a:solidFill>
            </a:endParaRPr>
          </a:p>
          <a:p>
            <a:pPr marL="177800" lvl="0" indent="-38100" algn="l" rtl="0">
              <a:lnSpc>
                <a:spcPct val="90000"/>
              </a:lnSpc>
              <a:spcBef>
                <a:spcPts val="800"/>
              </a:spcBef>
              <a:spcAft>
                <a:spcPts val="1200"/>
              </a:spcAft>
              <a:buClr>
                <a:schemeClr val="dk1"/>
              </a:buClr>
              <a:buSzPts val="2100"/>
              <a:buNone/>
            </a:pPr>
            <a:endParaRPr dirty="0">
              <a:solidFill>
                <a:schemeClr val="lt1"/>
              </a:solidFill>
            </a:endParaRPr>
          </a:p>
        </p:txBody>
      </p:sp>
      <p:pic>
        <p:nvPicPr>
          <p:cNvPr id="202" name="Google Shape;202;p33"/>
          <p:cNvPicPr preferRelativeResize="0"/>
          <p:nvPr/>
        </p:nvPicPr>
        <p:blipFill rotWithShape="1">
          <a:blip r:embed="rId3">
            <a:alphaModFix/>
          </a:blip>
          <a:srcRect/>
          <a:stretch/>
        </p:blipFill>
        <p:spPr>
          <a:xfrm>
            <a:off x="7542863" y="3778010"/>
            <a:ext cx="1433435" cy="1433435"/>
          </a:xfrm>
          <a:prstGeom prst="rect">
            <a:avLst/>
          </a:prstGeom>
          <a:noFill/>
          <a:ln>
            <a:noFill/>
          </a:ln>
        </p:spPr>
      </p:pic>
      <p:pic>
        <p:nvPicPr>
          <p:cNvPr id="203" name="Google Shape;203;p33"/>
          <p:cNvPicPr preferRelativeResize="0"/>
          <p:nvPr/>
        </p:nvPicPr>
        <p:blipFill rotWithShape="1">
          <a:blip r:embed="rId4">
            <a:alphaModFix/>
          </a:blip>
          <a:srcRect/>
          <a:stretch/>
        </p:blipFill>
        <p:spPr>
          <a:xfrm>
            <a:off x="2050556" y="2361325"/>
            <a:ext cx="27000" cy="162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7"/>
        <p:cNvGrpSpPr/>
        <p:nvPr/>
      </p:nvGrpSpPr>
      <p:grpSpPr>
        <a:xfrm>
          <a:off x="0" y="0"/>
          <a:ext cx="0" cy="0"/>
          <a:chOff x="0" y="0"/>
          <a:chExt cx="0" cy="0"/>
        </a:xfrm>
      </p:grpSpPr>
      <p:sp>
        <p:nvSpPr>
          <p:cNvPr id="208" name="Google Shape;208;p34"/>
          <p:cNvSpPr/>
          <p:nvPr/>
        </p:nvSpPr>
        <p:spPr>
          <a:xfrm>
            <a:off x="690875" y="2974275"/>
            <a:ext cx="7824600" cy="1447200"/>
          </a:xfrm>
          <a:prstGeom prst="rightArrow">
            <a:avLst>
              <a:gd name="adj1" fmla="val 50000"/>
              <a:gd name="adj2" fmla="val 50000"/>
            </a:avLst>
          </a:prstGeom>
          <a:solidFill>
            <a:srgbClr val="243B4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09" name="Google Shape;209;p34"/>
          <p:cNvSpPr/>
          <p:nvPr/>
        </p:nvSpPr>
        <p:spPr>
          <a:xfrm>
            <a:off x="2446350" y="3387052"/>
            <a:ext cx="2700900" cy="299400"/>
          </a:xfrm>
          <a:prstGeom prst="rightArrow">
            <a:avLst>
              <a:gd name="adj1" fmla="val 50000"/>
              <a:gd name="adj2" fmla="val 50000"/>
            </a:avLst>
          </a:prstGeom>
          <a:solidFill>
            <a:srgbClr val="95B4C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10" name="Google Shape;210;p34"/>
          <p:cNvSpPr/>
          <p:nvPr/>
        </p:nvSpPr>
        <p:spPr>
          <a:xfrm>
            <a:off x="5529075" y="3657600"/>
            <a:ext cx="2259000" cy="299400"/>
          </a:xfrm>
          <a:prstGeom prst="rightArrow">
            <a:avLst>
              <a:gd name="adj1" fmla="val 50000"/>
              <a:gd name="adj2" fmla="val 50000"/>
            </a:avLst>
          </a:prstGeom>
          <a:solidFill>
            <a:srgbClr val="95B4C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
        <p:nvSpPr>
          <p:cNvPr id="211" name="Google Shape;211;p34"/>
          <p:cNvSpPr/>
          <p:nvPr/>
        </p:nvSpPr>
        <p:spPr>
          <a:xfrm>
            <a:off x="910775" y="3672802"/>
            <a:ext cx="2581200" cy="299400"/>
          </a:xfrm>
          <a:prstGeom prst="rightArrow">
            <a:avLst>
              <a:gd name="adj1" fmla="val 50000"/>
              <a:gd name="adj2" fmla="val 50000"/>
            </a:avLst>
          </a:prstGeom>
          <a:solidFill>
            <a:srgbClr val="95B4C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1200" b="0" i="0" u="none" strike="noStrike" cap="none">
                <a:solidFill>
                  <a:srgbClr val="243B45"/>
                </a:solidFill>
                <a:latin typeface="Century Gothic"/>
                <a:ea typeface="Century Gothic"/>
                <a:cs typeface="Century Gothic"/>
                <a:sym typeface="Century Gothic"/>
              </a:rPr>
              <a:t>Workshop</a:t>
            </a:r>
            <a:endParaRPr/>
          </a:p>
        </p:txBody>
      </p:sp>
      <p:sp>
        <p:nvSpPr>
          <p:cNvPr id="212" name="Google Shape;212;p34"/>
          <p:cNvSpPr/>
          <p:nvPr/>
        </p:nvSpPr>
        <p:spPr>
          <a:xfrm>
            <a:off x="6192077" y="3668024"/>
            <a:ext cx="915600" cy="207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0" i="0" u="none" strike="noStrike" cap="none">
                <a:solidFill>
                  <a:srgbClr val="243B45"/>
                </a:solidFill>
                <a:latin typeface="Century Gothic"/>
                <a:ea typeface="Century Gothic"/>
                <a:cs typeface="Century Gothic"/>
                <a:sym typeface="Century Gothic"/>
              </a:rPr>
              <a:t>Workshop</a:t>
            </a:r>
            <a:endParaRPr sz="1200">
              <a:solidFill>
                <a:schemeClr val="dk1"/>
              </a:solidFill>
              <a:latin typeface="Century Gothic"/>
              <a:ea typeface="Century Gothic"/>
              <a:cs typeface="Century Gothic"/>
              <a:sym typeface="Century Gothic"/>
            </a:endParaRPr>
          </a:p>
        </p:txBody>
      </p:sp>
      <p:sp>
        <p:nvSpPr>
          <p:cNvPr id="213" name="Google Shape;213;p34"/>
          <p:cNvSpPr/>
          <p:nvPr/>
        </p:nvSpPr>
        <p:spPr>
          <a:xfrm>
            <a:off x="3009385" y="3407893"/>
            <a:ext cx="1269900" cy="207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a:solidFill>
                  <a:srgbClr val="243B45"/>
                </a:solidFill>
                <a:latin typeface="Century Gothic"/>
                <a:ea typeface="Century Gothic"/>
                <a:cs typeface="Century Gothic"/>
                <a:sym typeface="Century Gothic"/>
              </a:rPr>
              <a:t>Digitale innspill</a:t>
            </a:r>
            <a:endParaRPr sz="1200">
              <a:solidFill>
                <a:schemeClr val="dk1"/>
              </a:solidFill>
              <a:latin typeface="Century Gothic"/>
              <a:ea typeface="Century Gothic"/>
              <a:cs typeface="Century Gothic"/>
              <a:sym typeface="Century Gothic"/>
            </a:endParaRPr>
          </a:p>
        </p:txBody>
      </p:sp>
      <p:sp>
        <p:nvSpPr>
          <p:cNvPr id="214" name="Google Shape;214;p34"/>
          <p:cNvSpPr/>
          <p:nvPr/>
        </p:nvSpPr>
        <p:spPr>
          <a:xfrm>
            <a:off x="628650" y="2572786"/>
            <a:ext cx="1394700" cy="946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800" b="1">
                <a:solidFill>
                  <a:srgbClr val="000000"/>
                </a:solidFill>
                <a:latin typeface="Century Gothic"/>
                <a:ea typeface="Century Gothic"/>
                <a:cs typeface="Century Gothic"/>
                <a:sym typeface="Century Gothic"/>
              </a:rPr>
              <a:t>Møte beslutningstakere</a:t>
            </a:r>
            <a:endParaRPr sz="18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r>
              <a:rPr lang="en" sz="800">
                <a:solidFill>
                  <a:srgbClr val="000000"/>
                </a:solidFill>
                <a:latin typeface="Century Gothic"/>
                <a:ea typeface="Century Gothic"/>
                <a:cs typeface="Century Gothic"/>
                <a:sym typeface="Century Gothic"/>
              </a:rPr>
              <a:t>(for å forankre prosess, hente kunnskap, og sikre relevant innretning på arbeidet. </a:t>
            </a:r>
            <a:endParaRPr sz="18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br>
              <a:rPr lang="en" sz="1800">
                <a:solidFill>
                  <a:schemeClr val="dk1"/>
                </a:solidFill>
                <a:latin typeface="Century Gothic"/>
                <a:ea typeface="Century Gothic"/>
                <a:cs typeface="Century Gothic"/>
                <a:sym typeface="Century Gothic"/>
              </a:rPr>
            </a:br>
            <a:endParaRPr sz="1800">
              <a:solidFill>
                <a:schemeClr val="dk1"/>
              </a:solidFill>
              <a:latin typeface="Century Gothic"/>
              <a:ea typeface="Century Gothic"/>
              <a:cs typeface="Century Gothic"/>
              <a:sym typeface="Century Gothic"/>
            </a:endParaRPr>
          </a:p>
        </p:txBody>
      </p:sp>
      <p:sp>
        <p:nvSpPr>
          <p:cNvPr id="215" name="Google Shape;215;p34"/>
          <p:cNvSpPr/>
          <p:nvPr/>
        </p:nvSpPr>
        <p:spPr>
          <a:xfrm>
            <a:off x="2233946" y="2571762"/>
            <a:ext cx="4572000" cy="762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800" b="1">
                <a:solidFill>
                  <a:srgbClr val="000000"/>
                </a:solidFill>
                <a:latin typeface="Century Gothic"/>
                <a:ea typeface="Century Gothic"/>
                <a:cs typeface="Century Gothic"/>
                <a:sym typeface="Century Gothic"/>
              </a:rPr>
              <a:t>Publisering av artikkel </a:t>
            </a:r>
            <a:endParaRPr/>
          </a:p>
          <a:p>
            <a:pPr marL="0" marR="0" lvl="0" indent="0" algn="l" rtl="0">
              <a:spcBef>
                <a:spcPts val="0"/>
              </a:spcBef>
              <a:spcAft>
                <a:spcPts val="0"/>
              </a:spcAft>
              <a:buNone/>
            </a:pPr>
            <a:r>
              <a:rPr lang="en" sz="800" b="1">
                <a:solidFill>
                  <a:srgbClr val="000000"/>
                </a:solidFill>
                <a:latin typeface="Century Gothic"/>
                <a:ea typeface="Century Gothic"/>
                <a:cs typeface="Century Gothic"/>
                <a:sym typeface="Century Gothic"/>
              </a:rPr>
              <a:t>i Akersposten </a:t>
            </a:r>
            <a:endParaRPr/>
          </a:p>
          <a:p>
            <a:pPr marL="0" marR="0" lvl="0" indent="0" algn="l" rtl="0">
              <a:spcBef>
                <a:spcPts val="0"/>
              </a:spcBef>
              <a:spcAft>
                <a:spcPts val="0"/>
              </a:spcAft>
              <a:buNone/>
            </a:pPr>
            <a:r>
              <a:rPr lang="en" sz="800" b="1">
                <a:solidFill>
                  <a:srgbClr val="000000"/>
                </a:solidFill>
                <a:latin typeface="Century Gothic"/>
                <a:ea typeface="Century Gothic"/>
                <a:cs typeface="Century Gothic"/>
                <a:sym typeface="Century Gothic"/>
              </a:rPr>
              <a:t>+ betalt reklame</a:t>
            </a:r>
            <a:endParaRPr sz="18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br>
              <a:rPr lang="en" sz="1800">
                <a:solidFill>
                  <a:schemeClr val="dk1"/>
                </a:solidFill>
                <a:latin typeface="Century Gothic"/>
                <a:ea typeface="Century Gothic"/>
                <a:cs typeface="Century Gothic"/>
                <a:sym typeface="Century Gothic"/>
              </a:rPr>
            </a:br>
            <a:endParaRPr sz="1800">
              <a:solidFill>
                <a:schemeClr val="dk1"/>
              </a:solidFill>
              <a:latin typeface="Century Gothic"/>
              <a:ea typeface="Century Gothic"/>
              <a:cs typeface="Century Gothic"/>
              <a:sym typeface="Century Gothic"/>
            </a:endParaRPr>
          </a:p>
        </p:txBody>
      </p:sp>
      <p:sp>
        <p:nvSpPr>
          <p:cNvPr id="216" name="Google Shape;216;p34"/>
          <p:cNvSpPr/>
          <p:nvPr/>
        </p:nvSpPr>
        <p:spPr>
          <a:xfrm>
            <a:off x="3676921" y="2571762"/>
            <a:ext cx="1169100" cy="6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800" b="1">
                <a:solidFill>
                  <a:srgbClr val="000000"/>
                </a:solidFill>
                <a:latin typeface="Century Gothic"/>
                <a:ea typeface="Century Gothic"/>
                <a:cs typeface="Century Gothic"/>
                <a:sym typeface="Century Gothic"/>
              </a:rPr>
              <a:t>Stand på Røa senter + åpen postkasse </a:t>
            </a:r>
            <a:endParaRPr sz="18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br>
              <a:rPr lang="en" sz="1800">
                <a:solidFill>
                  <a:schemeClr val="dk1"/>
                </a:solidFill>
                <a:latin typeface="Century Gothic"/>
                <a:ea typeface="Century Gothic"/>
                <a:cs typeface="Century Gothic"/>
                <a:sym typeface="Century Gothic"/>
              </a:rPr>
            </a:br>
            <a:endParaRPr sz="1800">
              <a:solidFill>
                <a:schemeClr val="dk1"/>
              </a:solidFill>
              <a:latin typeface="Century Gothic"/>
              <a:ea typeface="Century Gothic"/>
              <a:cs typeface="Century Gothic"/>
              <a:sym typeface="Century Gothic"/>
            </a:endParaRPr>
          </a:p>
        </p:txBody>
      </p:sp>
      <p:cxnSp>
        <p:nvCxnSpPr>
          <p:cNvPr id="217" name="Google Shape;217;p34"/>
          <p:cNvCxnSpPr/>
          <p:nvPr/>
        </p:nvCxnSpPr>
        <p:spPr>
          <a:xfrm>
            <a:off x="820112" y="3258263"/>
            <a:ext cx="0" cy="113100"/>
          </a:xfrm>
          <a:prstGeom prst="straightConnector1">
            <a:avLst/>
          </a:prstGeom>
          <a:noFill/>
          <a:ln w="38100" cap="flat" cmpd="sng">
            <a:solidFill>
              <a:srgbClr val="243B45"/>
            </a:solidFill>
            <a:prstDash val="solid"/>
            <a:miter lim="800000"/>
            <a:headEnd type="none" w="sm" len="sm"/>
            <a:tailEnd type="none" w="sm" len="sm"/>
          </a:ln>
        </p:spPr>
      </p:cxnSp>
      <p:cxnSp>
        <p:nvCxnSpPr>
          <p:cNvPr id="218" name="Google Shape;218;p34"/>
          <p:cNvCxnSpPr/>
          <p:nvPr/>
        </p:nvCxnSpPr>
        <p:spPr>
          <a:xfrm>
            <a:off x="2654701" y="3062951"/>
            <a:ext cx="0" cy="299400"/>
          </a:xfrm>
          <a:prstGeom prst="straightConnector1">
            <a:avLst/>
          </a:prstGeom>
          <a:noFill/>
          <a:ln w="38100" cap="flat" cmpd="sng">
            <a:solidFill>
              <a:srgbClr val="243B45"/>
            </a:solidFill>
            <a:prstDash val="solid"/>
            <a:miter lim="800000"/>
            <a:headEnd type="none" w="sm" len="sm"/>
            <a:tailEnd type="none" w="sm" len="sm"/>
          </a:ln>
        </p:spPr>
      </p:cxnSp>
      <p:cxnSp>
        <p:nvCxnSpPr>
          <p:cNvPr id="219" name="Google Shape;219;p34"/>
          <p:cNvCxnSpPr/>
          <p:nvPr/>
        </p:nvCxnSpPr>
        <p:spPr>
          <a:xfrm>
            <a:off x="1124912" y="3486863"/>
            <a:ext cx="0" cy="113100"/>
          </a:xfrm>
          <a:prstGeom prst="straightConnector1">
            <a:avLst/>
          </a:prstGeom>
          <a:noFill/>
          <a:ln w="38100" cap="flat" cmpd="sng">
            <a:solidFill>
              <a:srgbClr val="243B45"/>
            </a:solidFill>
            <a:prstDash val="solid"/>
            <a:miter lim="800000"/>
            <a:headEnd type="none" w="sm" len="sm"/>
            <a:tailEnd type="none" w="sm" len="sm"/>
          </a:ln>
        </p:spPr>
      </p:cxnSp>
      <p:cxnSp>
        <p:nvCxnSpPr>
          <p:cNvPr id="220" name="Google Shape;220;p34"/>
          <p:cNvCxnSpPr/>
          <p:nvPr/>
        </p:nvCxnSpPr>
        <p:spPr>
          <a:xfrm>
            <a:off x="4126615" y="3065120"/>
            <a:ext cx="0" cy="299400"/>
          </a:xfrm>
          <a:prstGeom prst="straightConnector1">
            <a:avLst/>
          </a:prstGeom>
          <a:noFill/>
          <a:ln w="38100" cap="flat" cmpd="sng">
            <a:solidFill>
              <a:srgbClr val="243B45"/>
            </a:solidFill>
            <a:prstDash val="solid"/>
            <a:miter lim="800000"/>
            <a:headEnd type="none" w="sm" len="sm"/>
            <a:tailEnd type="none" w="sm" len="sm"/>
          </a:ln>
        </p:spPr>
      </p:cxnSp>
      <p:sp>
        <p:nvSpPr>
          <p:cNvPr id="221" name="Google Shape;221;p34"/>
          <p:cNvSpPr txBox="1">
            <a:spLocks noGrp="1"/>
          </p:cNvSpPr>
          <p:nvPr>
            <p:ph type="title"/>
          </p:nvPr>
        </p:nvSpPr>
        <p:spPr>
          <a:xfrm>
            <a:off x="628650" y="205383"/>
            <a:ext cx="7886700" cy="745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 sz="3600">
                <a:solidFill>
                  <a:srgbClr val="134F5C"/>
                </a:solidFill>
                <a:latin typeface="Gill Sans"/>
                <a:ea typeface="Gill Sans"/>
                <a:cs typeface="Gill Sans"/>
                <a:sym typeface="Gill Sans"/>
              </a:rPr>
              <a:t>Tidslinje </a:t>
            </a:r>
            <a:endParaRPr sz="3600">
              <a:solidFill>
                <a:srgbClr val="134F5C"/>
              </a:solidFill>
              <a:latin typeface="Gill Sans"/>
              <a:ea typeface="Gill Sans"/>
              <a:cs typeface="Gill Sans"/>
              <a:sym typeface="Gill Sans"/>
            </a:endParaRPr>
          </a:p>
        </p:txBody>
      </p:sp>
      <p:sp>
        <p:nvSpPr>
          <p:cNvPr id="222" name="Google Shape;222;p34"/>
          <p:cNvSpPr txBox="1">
            <a:spLocks noGrp="1"/>
          </p:cNvSpPr>
          <p:nvPr>
            <p:ph type="body" idx="1"/>
          </p:nvPr>
        </p:nvSpPr>
        <p:spPr>
          <a:xfrm>
            <a:off x="659825" y="810569"/>
            <a:ext cx="7886700" cy="1039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1200"/>
              </a:spcAft>
              <a:buClr>
                <a:schemeClr val="dk1"/>
              </a:buClr>
              <a:buSzPts val="2800"/>
              <a:buNone/>
            </a:pPr>
            <a:r>
              <a:rPr lang="en">
                <a:solidFill>
                  <a:srgbClr val="0F3C3B"/>
                </a:solidFill>
                <a:latin typeface="Gill Sans"/>
                <a:ea typeface="Gill Sans"/>
                <a:cs typeface="Gill Sans"/>
                <a:sym typeface="Gill Sans"/>
              </a:rPr>
              <a:t>Dette har skjedd </a:t>
            </a:r>
            <a:endParaRPr>
              <a:solidFill>
                <a:srgbClr val="0F3C3B"/>
              </a:solidFill>
              <a:latin typeface="Gill Sans"/>
              <a:ea typeface="Gill Sans"/>
              <a:cs typeface="Gill Sans"/>
              <a:sym typeface="Gill Sans"/>
            </a:endParaRPr>
          </a:p>
        </p:txBody>
      </p:sp>
      <p:pic>
        <p:nvPicPr>
          <p:cNvPr id="223" name="Google Shape;223;p34"/>
          <p:cNvPicPr preferRelativeResize="0"/>
          <p:nvPr/>
        </p:nvPicPr>
        <p:blipFill rotWithShape="1">
          <a:blip r:embed="rId3">
            <a:alphaModFix/>
          </a:blip>
          <a:srcRect/>
          <a:stretch/>
        </p:blipFill>
        <p:spPr>
          <a:xfrm>
            <a:off x="7542863" y="3778010"/>
            <a:ext cx="1433435" cy="143343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7"/>
        <p:cNvGrpSpPr/>
        <p:nvPr/>
      </p:nvGrpSpPr>
      <p:grpSpPr>
        <a:xfrm>
          <a:off x="0" y="0"/>
          <a:ext cx="0" cy="0"/>
          <a:chOff x="0" y="0"/>
          <a:chExt cx="0" cy="0"/>
        </a:xfrm>
      </p:grpSpPr>
      <p:sp>
        <p:nvSpPr>
          <p:cNvPr id="228" name="Google Shape;228;p35"/>
          <p:cNvSpPr/>
          <p:nvPr/>
        </p:nvSpPr>
        <p:spPr>
          <a:xfrm>
            <a:off x="567668" y="2350985"/>
            <a:ext cx="291900" cy="90600"/>
          </a:xfrm>
          <a:prstGeom prst="roundRect">
            <a:avLst>
              <a:gd name="adj" fmla="val 16667"/>
            </a:avLst>
          </a:prstGeom>
          <a:solidFill>
            <a:schemeClr val="lt1"/>
          </a:solidFill>
          <a:ln w="12700" cap="flat" cmpd="sng">
            <a:solidFill>
              <a:schemeClr val="dk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229" name="Google Shape;229;p35"/>
          <p:cNvSpPr/>
          <p:nvPr/>
        </p:nvSpPr>
        <p:spPr>
          <a:xfrm>
            <a:off x="5093859" y="2357642"/>
            <a:ext cx="2217000" cy="91500"/>
          </a:xfrm>
          <a:prstGeom prst="rect">
            <a:avLst/>
          </a:prstGeom>
          <a:solidFill>
            <a:srgbClr val="95B4C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entury Gothic"/>
              <a:ea typeface="Century Gothic"/>
              <a:cs typeface="Century Gothic"/>
              <a:sym typeface="Century Gothic"/>
            </a:endParaRPr>
          </a:p>
        </p:txBody>
      </p:sp>
      <p:sp>
        <p:nvSpPr>
          <p:cNvPr id="230" name="Google Shape;230;p35"/>
          <p:cNvSpPr/>
          <p:nvPr/>
        </p:nvSpPr>
        <p:spPr>
          <a:xfrm>
            <a:off x="2992173" y="2355757"/>
            <a:ext cx="1446300" cy="102600"/>
          </a:xfrm>
          <a:prstGeom prst="rect">
            <a:avLst/>
          </a:prstGeom>
          <a:solidFill>
            <a:srgbClr val="AED1E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entury Gothic"/>
              <a:ea typeface="Century Gothic"/>
              <a:cs typeface="Century Gothic"/>
              <a:sym typeface="Century Gothic"/>
            </a:endParaRPr>
          </a:p>
        </p:txBody>
      </p:sp>
      <p:sp>
        <p:nvSpPr>
          <p:cNvPr id="231" name="Google Shape;231;p35"/>
          <p:cNvSpPr/>
          <p:nvPr/>
        </p:nvSpPr>
        <p:spPr>
          <a:xfrm>
            <a:off x="2131794" y="2361950"/>
            <a:ext cx="694800" cy="96300"/>
          </a:xfrm>
          <a:prstGeom prst="rect">
            <a:avLst/>
          </a:prstGeom>
          <a:solidFill>
            <a:srgbClr val="AED1E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entury Gothic"/>
              <a:ea typeface="Century Gothic"/>
              <a:cs typeface="Century Gothic"/>
              <a:sym typeface="Century Gothic"/>
            </a:endParaRPr>
          </a:p>
        </p:txBody>
      </p:sp>
      <p:sp>
        <p:nvSpPr>
          <p:cNvPr id="232" name="Google Shape;232;p35"/>
          <p:cNvSpPr/>
          <p:nvPr/>
        </p:nvSpPr>
        <p:spPr>
          <a:xfrm>
            <a:off x="1540142" y="2361950"/>
            <a:ext cx="583200" cy="95100"/>
          </a:xfrm>
          <a:prstGeom prst="rect">
            <a:avLst/>
          </a:prstGeom>
          <a:solidFill>
            <a:srgbClr val="E1544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entury Gothic"/>
              <a:ea typeface="Century Gothic"/>
              <a:cs typeface="Century Gothic"/>
              <a:sym typeface="Century Gothic"/>
            </a:endParaRPr>
          </a:p>
        </p:txBody>
      </p:sp>
      <p:sp>
        <p:nvSpPr>
          <p:cNvPr id="233" name="Google Shape;233;p35"/>
          <p:cNvSpPr/>
          <p:nvPr/>
        </p:nvSpPr>
        <p:spPr>
          <a:xfrm>
            <a:off x="874206" y="2306782"/>
            <a:ext cx="7922400" cy="195300"/>
          </a:xfrm>
          <a:prstGeom prst="rightArrow">
            <a:avLst>
              <a:gd name="adj1" fmla="val 50000"/>
              <a:gd name="adj2" fmla="val 50000"/>
            </a:avLst>
          </a:prstGeom>
          <a:no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95B4C6"/>
              </a:solidFill>
              <a:latin typeface="Century Gothic"/>
              <a:ea typeface="Century Gothic"/>
              <a:cs typeface="Century Gothic"/>
              <a:sym typeface="Century Gothic"/>
            </a:endParaRPr>
          </a:p>
        </p:txBody>
      </p:sp>
      <p:sp>
        <p:nvSpPr>
          <p:cNvPr id="234" name="Google Shape;234;p35"/>
          <p:cNvSpPr/>
          <p:nvPr/>
        </p:nvSpPr>
        <p:spPr>
          <a:xfrm>
            <a:off x="874206" y="2352000"/>
            <a:ext cx="653100" cy="97200"/>
          </a:xfrm>
          <a:prstGeom prst="rect">
            <a:avLst/>
          </a:prstGeom>
          <a:solidFill>
            <a:srgbClr val="95B4C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entury Gothic"/>
              <a:ea typeface="Century Gothic"/>
              <a:cs typeface="Century Gothic"/>
              <a:sym typeface="Century Gothic"/>
            </a:endParaRPr>
          </a:p>
        </p:txBody>
      </p:sp>
      <p:sp>
        <p:nvSpPr>
          <p:cNvPr id="235" name="Google Shape;235;p35"/>
          <p:cNvSpPr/>
          <p:nvPr/>
        </p:nvSpPr>
        <p:spPr>
          <a:xfrm>
            <a:off x="1371598" y="2286656"/>
            <a:ext cx="154800" cy="234900"/>
          </a:xfrm>
          <a:prstGeom prst="ellipse">
            <a:avLst/>
          </a:prstGeom>
          <a:solidFill>
            <a:srgbClr val="95B4C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95B4C6"/>
              </a:solidFill>
              <a:latin typeface="Century Gothic"/>
              <a:ea typeface="Century Gothic"/>
              <a:cs typeface="Century Gothic"/>
              <a:sym typeface="Century Gothic"/>
            </a:endParaRPr>
          </a:p>
        </p:txBody>
      </p:sp>
      <p:sp>
        <p:nvSpPr>
          <p:cNvPr id="236" name="Google Shape;236;p35"/>
          <p:cNvSpPr/>
          <p:nvPr/>
        </p:nvSpPr>
        <p:spPr>
          <a:xfrm>
            <a:off x="1797922" y="2407224"/>
            <a:ext cx="5027700" cy="42300"/>
          </a:xfrm>
          <a:prstGeom prst="rect">
            <a:avLst/>
          </a:prstGeom>
          <a:solidFill>
            <a:srgbClr val="243B4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entury Gothic"/>
              <a:ea typeface="Century Gothic"/>
              <a:cs typeface="Century Gothic"/>
              <a:sym typeface="Century Gothic"/>
            </a:endParaRPr>
          </a:p>
        </p:txBody>
      </p:sp>
      <p:sp>
        <p:nvSpPr>
          <p:cNvPr id="237" name="Google Shape;237;p35"/>
          <p:cNvSpPr/>
          <p:nvPr/>
        </p:nvSpPr>
        <p:spPr>
          <a:xfrm>
            <a:off x="2826686" y="2287913"/>
            <a:ext cx="154800" cy="234900"/>
          </a:xfrm>
          <a:prstGeom prst="ellipse">
            <a:avLst/>
          </a:prstGeom>
          <a:solidFill>
            <a:srgbClr val="95B4C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95B4C6"/>
              </a:solidFill>
              <a:latin typeface="Century Gothic"/>
              <a:ea typeface="Century Gothic"/>
              <a:cs typeface="Century Gothic"/>
              <a:sym typeface="Century Gothic"/>
            </a:endParaRPr>
          </a:p>
        </p:txBody>
      </p:sp>
      <p:sp>
        <p:nvSpPr>
          <p:cNvPr id="238" name="Google Shape;238;p35"/>
          <p:cNvSpPr/>
          <p:nvPr/>
        </p:nvSpPr>
        <p:spPr>
          <a:xfrm>
            <a:off x="4438517" y="2289168"/>
            <a:ext cx="154800" cy="234900"/>
          </a:xfrm>
          <a:prstGeom prst="ellipse">
            <a:avLst/>
          </a:prstGeom>
          <a:solidFill>
            <a:srgbClr val="95B4C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95B4C6"/>
              </a:solidFill>
              <a:latin typeface="Century Gothic"/>
              <a:ea typeface="Century Gothic"/>
              <a:cs typeface="Century Gothic"/>
              <a:sym typeface="Century Gothic"/>
            </a:endParaRPr>
          </a:p>
        </p:txBody>
      </p:sp>
      <p:sp>
        <p:nvSpPr>
          <p:cNvPr id="239" name="Google Shape;239;p35"/>
          <p:cNvSpPr/>
          <p:nvPr/>
        </p:nvSpPr>
        <p:spPr>
          <a:xfrm>
            <a:off x="7316876" y="2267217"/>
            <a:ext cx="154800" cy="234900"/>
          </a:xfrm>
          <a:prstGeom prst="ellipse">
            <a:avLst/>
          </a:prstGeom>
          <a:solidFill>
            <a:srgbClr val="95B4C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95B4C6"/>
              </a:solidFill>
              <a:latin typeface="Century Gothic"/>
              <a:ea typeface="Century Gothic"/>
              <a:cs typeface="Century Gothic"/>
              <a:sym typeface="Century Gothic"/>
            </a:endParaRPr>
          </a:p>
        </p:txBody>
      </p:sp>
      <p:sp>
        <p:nvSpPr>
          <p:cNvPr id="240" name="Google Shape;240;p35"/>
          <p:cNvSpPr/>
          <p:nvPr/>
        </p:nvSpPr>
        <p:spPr>
          <a:xfrm>
            <a:off x="1968510" y="2289168"/>
            <a:ext cx="154800" cy="234900"/>
          </a:xfrm>
          <a:prstGeom prst="ellipse">
            <a:avLst/>
          </a:prstGeom>
          <a:solidFill>
            <a:srgbClr val="E1544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entury Gothic"/>
              <a:ea typeface="Century Gothic"/>
              <a:cs typeface="Century Gothic"/>
              <a:sym typeface="Century Gothic"/>
            </a:endParaRPr>
          </a:p>
        </p:txBody>
      </p:sp>
      <p:sp>
        <p:nvSpPr>
          <p:cNvPr id="241" name="Google Shape;241;p35"/>
          <p:cNvSpPr/>
          <p:nvPr/>
        </p:nvSpPr>
        <p:spPr>
          <a:xfrm>
            <a:off x="1637536" y="2289168"/>
            <a:ext cx="154800" cy="234900"/>
          </a:xfrm>
          <a:prstGeom prst="ellipse">
            <a:avLst/>
          </a:prstGeom>
          <a:solidFill>
            <a:srgbClr val="243B4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entury Gothic"/>
              <a:ea typeface="Century Gothic"/>
              <a:cs typeface="Century Gothic"/>
              <a:sym typeface="Century Gothic"/>
            </a:endParaRPr>
          </a:p>
        </p:txBody>
      </p:sp>
      <p:sp>
        <p:nvSpPr>
          <p:cNvPr id="242" name="Google Shape;242;p35"/>
          <p:cNvSpPr/>
          <p:nvPr/>
        </p:nvSpPr>
        <p:spPr>
          <a:xfrm>
            <a:off x="4928373" y="2283231"/>
            <a:ext cx="154800" cy="234900"/>
          </a:xfrm>
          <a:prstGeom prst="ellipse">
            <a:avLst/>
          </a:prstGeom>
          <a:solidFill>
            <a:srgbClr val="E1544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entury Gothic"/>
              <a:ea typeface="Century Gothic"/>
              <a:cs typeface="Century Gothic"/>
              <a:sym typeface="Century Gothic"/>
            </a:endParaRPr>
          </a:p>
        </p:txBody>
      </p:sp>
      <p:sp>
        <p:nvSpPr>
          <p:cNvPr id="243" name="Google Shape;243;p35"/>
          <p:cNvSpPr/>
          <p:nvPr/>
        </p:nvSpPr>
        <p:spPr>
          <a:xfrm flipH="1">
            <a:off x="8061904" y="2275694"/>
            <a:ext cx="314700" cy="234900"/>
          </a:xfrm>
          <a:prstGeom prst="ellipse">
            <a:avLst/>
          </a:prstGeom>
          <a:solidFill>
            <a:schemeClr val="dk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entury Gothic"/>
              <a:ea typeface="Century Gothic"/>
              <a:cs typeface="Century Gothic"/>
              <a:sym typeface="Century Gothic"/>
            </a:endParaRPr>
          </a:p>
        </p:txBody>
      </p:sp>
      <p:sp>
        <p:nvSpPr>
          <p:cNvPr id="244" name="Google Shape;244;p35"/>
          <p:cNvSpPr/>
          <p:nvPr/>
        </p:nvSpPr>
        <p:spPr>
          <a:xfrm>
            <a:off x="4593273" y="2354695"/>
            <a:ext cx="335100" cy="94500"/>
          </a:xfrm>
          <a:prstGeom prst="rect">
            <a:avLst/>
          </a:prstGeom>
          <a:solidFill>
            <a:srgbClr val="E1544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entury Gothic"/>
              <a:ea typeface="Century Gothic"/>
              <a:cs typeface="Century Gothic"/>
              <a:sym typeface="Century Gothic"/>
            </a:endParaRPr>
          </a:p>
        </p:txBody>
      </p:sp>
      <p:sp>
        <p:nvSpPr>
          <p:cNvPr id="245" name="Google Shape;245;p35"/>
          <p:cNvSpPr/>
          <p:nvPr/>
        </p:nvSpPr>
        <p:spPr>
          <a:xfrm>
            <a:off x="7474223" y="2350175"/>
            <a:ext cx="167400" cy="99000"/>
          </a:xfrm>
          <a:prstGeom prst="rect">
            <a:avLst/>
          </a:prstGeom>
          <a:solidFill>
            <a:srgbClr val="E1544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entury Gothic"/>
              <a:ea typeface="Century Gothic"/>
              <a:cs typeface="Century Gothic"/>
              <a:sym typeface="Century Gothic"/>
            </a:endParaRPr>
          </a:p>
        </p:txBody>
      </p:sp>
      <p:sp>
        <p:nvSpPr>
          <p:cNvPr id="246" name="Google Shape;246;p35"/>
          <p:cNvSpPr/>
          <p:nvPr/>
        </p:nvSpPr>
        <p:spPr>
          <a:xfrm>
            <a:off x="5093874" y="2417692"/>
            <a:ext cx="1306800" cy="34200"/>
          </a:xfrm>
          <a:prstGeom prst="rect">
            <a:avLst/>
          </a:prstGeom>
          <a:solidFill>
            <a:srgbClr val="E1544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entury Gothic"/>
              <a:ea typeface="Century Gothic"/>
              <a:cs typeface="Century Gothic"/>
              <a:sym typeface="Century Gothic"/>
            </a:endParaRPr>
          </a:p>
        </p:txBody>
      </p:sp>
      <p:sp>
        <p:nvSpPr>
          <p:cNvPr id="247" name="Google Shape;247;p35"/>
          <p:cNvSpPr/>
          <p:nvPr/>
        </p:nvSpPr>
        <p:spPr>
          <a:xfrm>
            <a:off x="2992173" y="2361950"/>
            <a:ext cx="556800" cy="95100"/>
          </a:xfrm>
          <a:prstGeom prst="homePlate">
            <a:avLst>
              <a:gd name="adj" fmla="val 50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700">
                <a:solidFill>
                  <a:schemeClr val="dk1"/>
                </a:solidFill>
                <a:latin typeface="Century Gothic"/>
                <a:ea typeface="Century Gothic"/>
                <a:cs typeface="Century Gothic"/>
                <a:sym typeface="Century Gothic"/>
              </a:rPr>
              <a:t>Høring</a:t>
            </a:r>
            <a:endParaRPr/>
          </a:p>
        </p:txBody>
      </p:sp>
      <p:sp>
        <p:nvSpPr>
          <p:cNvPr id="248" name="Google Shape;248;p35"/>
          <p:cNvSpPr/>
          <p:nvPr/>
        </p:nvSpPr>
        <p:spPr>
          <a:xfrm>
            <a:off x="5091267" y="2357836"/>
            <a:ext cx="1079700" cy="91500"/>
          </a:xfrm>
          <a:prstGeom prst="homePlate">
            <a:avLst>
              <a:gd name="adj" fmla="val 50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 sz="700">
                <a:solidFill>
                  <a:schemeClr val="dk1"/>
                </a:solidFill>
                <a:latin typeface="Century Gothic"/>
                <a:ea typeface="Century Gothic"/>
                <a:cs typeface="Century Gothic"/>
                <a:sym typeface="Century Gothic"/>
              </a:rPr>
              <a:t>Offentlig ettersyn</a:t>
            </a:r>
            <a:endParaRPr/>
          </a:p>
        </p:txBody>
      </p:sp>
      <p:sp>
        <p:nvSpPr>
          <p:cNvPr id="249" name="Google Shape;249;p35"/>
          <p:cNvSpPr txBox="1"/>
          <p:nvPr/>
        </p:nvSpPr>
        <p:spPr>
          <a:xfrm rot="-2612213">
            <a:off x="750094" y="1464712"/>
            <a:ext cx="2301322" cy="2238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800">
                <a:solidFill>
                  <a:srgbClr val="95B4C6"/>
                </a:solidFill>
                <a:latin typeface="Century Gothic"/>
                <a:ea typeface="Century Gothic"/>
                <a:cs typeface="Century Gothic"/>
                <a:sym typeface="Century Gothic"/>
              </a:rPr>
              <a:t>FORSLAGSSTILLERS ANSVAR</a:t>
            </a:r>
            <a:endParaRPr/>
          </a:p>
        </p:txBody>
      </p:sp>
      <p:sp>
        <p:nvSpPr>
          <p:cNvPr id="250" name="Google Shape;250;p35"/>
          <p:cNvSpPr txBox="1"/>
          <p:nvPr/>
        </p:nvSpPr>
        <p:spPr>
          <a:xfrm rot="-2612213">
            <a:off x="1130637" y="1406359"/>
            <a:ext cx="2301322" cy="2078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700">
                <a:solidFill>
                  <a:srgbClr val="95B4C6"/>
                </a:solidFill>
                <a:latin typeface="Century Gothic"/>
                <a:ea typeface="Century Gothic"/>
                <a:cs typeface="Century Gothic"/>
                <a:sym typeface="Century Gothic"/>
              </a:rPr>
              <a:t>Bestille oppstartsmøte</a:t>
            </a:r>
            <a:endParaRPr/>
          </a:p>
        </p:txBody>
      </p:sp>
      <p:sp>
        <p:nvSpPr>
          <p:cNvPr id="251" name="Google Shape;251;p35"/>
          <p:cNvSpPr txBox="1"/>
          <p:nvPr/>
        </p:nvSpPr>
        <p:spPr>
          <a:xfrm rot="-2612213">
            <a:off x="7112244" y="1353952"/>
            <a:ext cx="2301322" cy="3198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700">
                <a:solidFill>
                  <a:srgbClr val="95B4C6"/>
                </a:solidFill>
                <a:latin typeface="Century Gothic"/>
                <a:ea typeface="Century Gothic"/>
                <a:cs typeface="Century Gothic"/>
                <a:sym typeface="Century Gothic"/>
              </a:rPr>
              <a:t>Sende inn oppdatert </a:t>
            </a:r>
            <a:endParaRPr/>
          </a:p>
          <a:p>
            <a:pPr marL="0" marR="0" lvl="0" indent="0" algn="l" rtl="0">
              <a:spcBef>
                <a:spcPts val="0"/>
              </a:spcBef>
              <a:spcAft>
                <a:spcPts val="0"/>
              </a:spcAft>
              <a:buNone/>
            </a:pPr>
            <a:r>
              <a:rPr lang="en" sz="700">
                <a:solidFill>
                  <a:srgbClr val="95B4C6"/>
                </a:solidFill>
                <a:latin typeface="Century Gothic"/>
                <a:ea typeface="Century Gothic"/>
                <a:cs typeface="Century Gothic"/>
                <a:sym typeface="Century Gothic"/>
              </a:rPr>
              <a:t>planforslag</a:t>
            </a:r>
            <a:endParaRPr/>
          </a:p>
        </p:txBody>
      </p:sp>
      <p:sp>
        <p:nvSpPr>
          <p:cNvPr id="252" name="Google Shape;252;p35"/>
          <p:cNvSpPr txBox="1"/>
          <p:nvPr/>
        </p:nvSpPr>
        <p:spPr>
          <a:xfrm rot="-2612213">
            <a:off x="1433759" y="1362631"/>
            <a:ext cx="2301322" cy="3198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700">
                <a:solidFill>
                  <a:srgbClr val="243B45"/>
                </a:solidFill>
                <a:latin typeface="Century Gothic"/>
                <a:ea typeface="Century Gothic"/>
                <a:cs typeface="Century Gothic"/>
                <a:sym typeface="Century Gothic"/>
              </a:rPr>
              <a:t>Åpning av medvirkningsrom </a:t>
            </a:r>
            <a:endParaRPr/>
          </a:p>
          <a:p>
            <a:pPr marL="0" marR="0" lvl="0" indent="0" algn="l" rtl="0">
              <a:spcBef>
                <a:spcPts val="0"/>
              </a:spcBef>
              <a:spcAft>
                <a:spcPts val="0"/>
              </a:spcAft>
              <a:buNone/>
            </a:pPr>
            <a:r>
              <a:rPr lang="en" sz="700">
                <a:solidFill>
                  <a:srgbClr val="243B45"/>
                </a:solidFill>
                <a:latin typeface="Century Gothic"/>
                <a:ea typeface="Century Gothic"/>
                <a:cs typeface="Century Gothic"/>
                <a:sym typeface="Century Gothic"/>
              </a:rPr>
              <a:t>på Røa senter</a:t>
            </a:r>
            <a:endParaRPr/>
          </a:p>
        </p:txBody>
      </p:sp>
      <p:sp>
        <p:nvSpPr>
          <p:cNvPr id="253" name="Google Shape;253;p35"/>
          <p:cNvSpPr txBox="1"/>
          <p:nvPr/>
        </p:nvSpPr>
        <p:spPr>
          <a:xfrm rot="-2612213">
            <a:off x="4243333" y="1409546"/>
            <a:ext cx="2301322" cy="2078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700">
                <a:solidFill>
                  <a:srgbClr val="95B4C6"/>
                </a:solidFill>
                <a:latin typeface="Century Gothic"/>
                <a:ea typeface="Century Gothic"/>
                <a:cs typeface="Century Gothic"/>
                <a:sym typeface="Century Gothic"/>
              </a:rPr>
              <a:t>Sende inn planforslag</a:t>
            </a:r>
            <a:endParaRPr/>
          </a:p>
        </p:txBody>
      </p:sp>
      <p:sp>
        <p:nvSpPr>
          <p:cNvPr id="254" name="Google Shape;254;p35"/>
          <p:cNvSpPr txBox="1"/>
          <p:nvPr/>
        </p:nvSpPr>
        <p:spPr>
          <a:xfrm rot="-2612213">
            <a:off x="873510" y="2368610"/>
            <a:ext cx="2301322" cy="2078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700">
                <a:solidFill>
                  <a:srgbClr val="E15448"/>
                </a:solidFill>
                <a:latin typeface="Century Gothic"/>
                <a:ea typeface="Century Gothic"/>
                <a:cs typeface="Century Gothic"/>
                <a:sym typeface="Century Gothic"/>
              </a:rPr>
              <a:t>Område- og prosessavklaring</a:t>
            </a:r>
            <a:endParaRPr/>
          </a:p>
        </p:txBody>
      </p:sp>
      <p:sp>
        <p:nvSpPr>
          <p:cNvPr id="255" name="Google Shape;255;p35"/>
          <p:cNvSpPr txBox="1"/>
          <p:nvPr/>
        </p:nvSpPr>
        <p:spPr>
          <a:xfrm rot="-2612274">
            <a:off x="3318151" y="3022872"/>
            <a:ext cx="1953736" cy="319866"/>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 sz="700">
                <a:solidFill>
                  <a:srgbClr val="E15448"/>
                </a:solidFill>
                <a:latin typeface="Century Gothic"/>
                <a:ea typeface="Century Gothic"/>
                <a:cs typeface="Century Gothic"/>
                <a:sym typeface="Century Gothic"/>
              </a:rPr>
              <a:t>Vedtak om offentlig </a:t>
            </a:r>
            <a:endParaRPr/>
          </a:p>
          <a:p>
            <a:pPr marL="0" marR="0" lvl="0" indent="0" algn="r" rtl="0">
              <a:spcBef>
                <a:spcPts val="0"/>
              </a:spcBef>
              <a:spcAft>
                <a:spcPts val="0"/>
              </a:spcAft>
              <a:buNone/>
            </a:pPr>
            <a:r>
              <a:rPr lang="en" sz="700">
                <a:solidFill>
                  <a:srgbClr val="E15448"/>
                </a:solidFill>
                <a:latin typeface="Century Gothic"/>
                <a:ea typeface="Century Gothic"/>
                <a:cs typeface="Century Gothic"/>
                <a:sym typeface="Century Gothic"/>
              </a:rPr>
              <a:t>ettersyn</a:t>
            </a:r>
            <a:endParaRPr/>
          </a:p>
        </p:txBody>
      </p:sp>
      <p:sp>
        <p:nvSpPr>
          <p:cNvPr id="256" name="Google Shape;256;p35"/>
          <p:cNvSpPr txBox="1"/>
          <p:nvPr/>
        </p:nvSpPr>
        <p:spPr>
          <a:xfrm rot="-116395">
            <a:off x="7976220" y="2311602"/>
            <a:ext cx="558320" cy="2001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700">
                <a:solidFill>
                  <a:schemeClr val="lt1"/>
                </a:solidFill>
                <a:latin typeface="Century Gothic"/>
                <a:ea typeface="Century Gothic"/>
                <a:cs typeface="Century Gothic"/>
                <a:sym typeface="Century Gothic"/>
              </a:rPr>
              <a:t>Vedtak</a:t>
            </a:r>
            <a:endParaRPr sz="800">
              <a:solidFill>
                <a:schemeClr val="lt1"/>
              </a:solidFill>
              <a:latin typeface="Century Gothic"/>
              <a:ea typeface="Century Gothic"/>
              <a:cs typeface="Century Gothic"/>
              <a:sym typeface="Century Gothic"/>
            </a:endParaRPr>
          </a:p>
        </p:txBody>
      </p:sp>
      <p:sp>
        <p:nvSpPr>
          <p:cNvPr id="257" name="Google Shape;257;p35"/>
          <p:cNvSpPr txBox="1"/>
          <p:nvPr/>
        </p:nvSpPr>
        <p:spPr>
          <a:xfrm rot="-2612213">
            <a:off x="-865643" y="3108340"/>
            <a:ext cx="2301322" cy="35197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 sz="800">
                <a:solidFill>
                  <a:srgbClr val="E15448"/>
                </a:solidFill>
                <a:latin typeface="Century Gothic"/>
                <a:ea typeface="Century Gothic"/>
                <a:cs typeface="Century Gothic"/>
                <a:sym typeface="Century Gothic"/>
              </a:rPr>
              <a:t>PLAN- OG BYGNINGSETATES </a:t>
            </a:r>
            <a:endParaRPr/>
          </a:p>
          <a:p>
            <a:pPr marL="0" marR="0" lvl="0" indent="0" algn="r" rtl="0">
              <a:spcBef>
                <a:spcPts val="0"/>
              </a:spcBef>
              <a:spcAft>
                <a:spcPts val="0"/>
              </a:spcAft>
              <a:buNone/>
            </a:pPr>
            <a:r>
              <a:rPr lang="en" sz="800">
                <a:solidFill>
                  <a:srgbClr val="E15448"/>
                </a:solidFill>
                <a:latin typeface="Century Gothic"/>
                <a:ea typeface="Century Gothic"/>
                <a:cs typeface="Century Gothic"/>
                <a:sym typeface="Century Gothic"/>
              </a:rPr>
              <a:t>ANSVAR </a:t>
            </a:r>
            <a:endParaRPr/>
          </a:p>
        </p:txBody>
      </p:sp>
      <p:sp>
        <p:nvSpPr>
          <p:cNvPr id="258" name="Google Shape;258;p35"/>
          <p:cNvSpPr/>
          <p:nvPr/>
        </p:nvSpPr>
        <p:spPr>
          <a:xfrm>
            <a:off x="8447851" y="2273213"/>
            <a:ext cx="154800" cy="234900"/>
          </a:xfrm>
          <a:prstGeom prst="ellipse">
            <a:avLst/>
          </a:prstGeom>
          <a:solidFill>
            <a:srgbClr val="243B4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entury Gothic"/>
              <a:ea typeface="Century Gothic"/>
              <a:cs typeface="Century Gothic"/>
              <a:sym typeface="Century Gothic"/>
            </a:endParaRPr>
          </a:p>
        </p:txBody>
      </p:sp>
      <p:sp>
        <p:nvSpPr>
          <p:cNvPr id="259" name="Google Shape;259;p35"/>
          <p:cNvSpPr txBox="1"/>
          <p:nvPr/>
        </p:nvSpPr>
        <p:spPr>
          <a:xfrm rot="-2612213">
            <a:off x="8181507" y="1386588"/>
            <a:ext cx="2301322" cy="2238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800">
                <a:solidFill>
                  <a:srgbClr val="243B45"/>
                </a:solidFill>
                <a:latin typeface="Century Gothic"/>
                <a:ea typeface="Century Gothic"/>
                <a:cs typeface="Century Gothic"/>
                <a:sym typeface="Century Gothic"/>
              </a:rPr>
              <a:t>Folkemøte</a:t>
            </a:r>
            <a:endParaRPr/>
          </a:p>
        </p:txBody>
      </p:sp>
      <p:sp>
        <p:nvSpPr>
          <p:cNvPr id="260" name="Google Shape;260;p35"/>
          <p:cNvSpPr txBox="1"/>
          <p:nvPr/>
        </p:nvSpPr>
        <p:spPr>
          <a:xfrm rot="-2611838">
            <a:off x="1928201" y="2593227"/>
            <a:ext cx="1108542" cy="3198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700">
                <a:solidFill>
                  <a:srgbClr val="243B45"/>
                </a:solidFill>
                <a:latin typeface="Century Gothic"/>
                <a:ea typeface="Century Gothic"/>
                <a:cs typeface="Century Gothic"/>
                <a:sym typeface="Century Gothic"/>
              </a:rPr>
              <a:t>Åpent for digitale innspill </a:t>
            </a:r>
            <a:endParaRPr/>
          </a:p>
        </p:txBody>
      </p:sp>
      <p:sp>
        <p:nvSpPr>
          <p:cNvPr id="261" name="Google Shape;261;p35"/>
          <p:cNvSpPr txBox="1"/>
          <p:nvPr/>
        </p:nvSpPr>
        <p:spPr>
          <a:xfrm>
            <a:off x="2426400" y="2674972"/>
            <a:ext cx="1219800" cy="415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700">
              <a:solidFill>
                <a:srgbClr val="243B45"/>
              </a:solidFill>
              <a:latin typeface="Century Gothic"/>
              <a:ea typeface="Century Gothic"/>
              <a:cs typeface="Century Gothic"/>
              <a:sym typeface="Century Gothic"/>
            </a:endParaRPr>
          </a:p>
          <a:p>
            <a:pPr marL="0" marR="0" lvl="0" indent="0" algn="l" rtl="0">
              <a:spcBef>
                <a:spcPts val="0"/>
              </a:spcBef>
              <a:spcAft>
                <a:spcPts val="0"/>
              </a:spcAft>
              <a:buNone/>
            </a:pPr>
            <a:r>
              <a:rPr lang="en" sz="700">
                <a:solidFill>
                  <a:srgbClr val="243B45"/>
                </a:solidFill>
                <a:latin typeface="Century Gothic"/>
                <a:ea typeface="Century Gothic"/>
                <a:cs typeface="Century Gothic"/>
                <a:sym typeface="Century Gothic"/>
              </a:rPr>
              <a:t>REELL MEDVIRKNINGS ANSVAR</a:t>
            </a:r>
            <a:endParaRPr/>
          </a:p>
        </p:txBody>
      </p:sp>
      <p:sp>
        <p:nvSpPr>
          <p:cNvPr id="262" name="Google Shape;262;p35"/>
          <p:cNvSpPr txBox="1"/>
          <p:nvPr/>
        </p:nvSpPr>
        <p:spPr>
          <a:xfrm rot="-2612213">
            <a:off x="5774246" y="3148567"/>
            <a:ext cx="2301322" cy="319866"/>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 sz="700">
                <a:solidFill>
                  <a:srgbClr val="E15448"/>
                </a:solidFill>
                <a:latin typeface="Century Gothic"/>
                <a:ea typeface="Century Gothic"/>
                <a:cs typeface="Century Gothic"/>
                <a:sym typeface="Century Gothic"/>
              </a:rPr>
              <a:t>Sende planforslaget til </a:t>
            </a:r>
            <a:endParaRPr/>
          </a:p>
          <a:p>
            <a:pPr marL="0" marR="0" lvl="0" indent="0" algn="r" rtl="0">
              <a:spcBef>
                <a:spcPts val="0"/>
              </a:spcBef>
              <a:spcAft>
                <a:spcPts val="0"/>
              </a:spcAft>
              <a:buNone/>
            </a:pPr>
            <a:r>
              <a:rPr lang="en" sz="700">
                <a:solidFill>
                  <a:srgbClr val="E15448"/>
                </a:solidFill>
                <a:latin typeface="Century Gothic"/>
                <a:ea typeface="Century Gothic"/>
                <a:cs typeface="Century Gothic"/>
                <a:sym typeface="Century Gothic"/>
              </a:rPr>
              <a:t>politisk behandling </a:t>
            </a:r>
            <a:endParaRPr/>
          </a:p>
        </p:txBody>
      </p:sp>
      <p:sp>
        <p:nvSpPr>
          <p:cNvPr id="263" name="Google Shape;263;p35"/>
          <p:cNvSpPr/>
          <p:nvPr/>
        </p:nvSpPr>
        <p:spPr>
          <a:xfrm rot="-2541709">
            <a:off x="85700" y="2174216"/>
            <a:ext cx="1115300" cy="236119"/>
          </a:xfrm>
          <a:prstGeom prst="roundRect">
            <a:avLst>
              <a:gd name="adj" fmla="val 16667"/>
            </a:avLst>
          </a:prstGeom>
          <a:solidFill>
            <a:schemeClr val="lt1"/>
          </a:solidFill>
          <a:ln w="12700" cap="flat" cmpd="sng">
            <a:solidFill>
              <a:schemeClr val="dk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264" name="Google Shape;264;p35"/>
          <p:cNvSpPr txBox="1"/>
          <p:nvPr/>
        </p:nvSpPr>
        <p:spPr>
          <a:xfrm rot="-2632137">
            <a:off x="226590" y="2046803"/>
            <a:ext cx="1106908" cy="3199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700">
                <a:solidFill>
                  <a:srgbClr val="243B45"/>
                </a:solidFill>
                <a:latin typeface="Century Gothic"/>
                <a:ea typeface="Century Gothic"/>
                <a:cs typeface="Century Gothic"/>
                <a:sym typeface="Century Gothic"/>
              </a:rPr>
              <a:t>Evt. planforhånds-</a:t>
            </a:r>
            <a:endParaRPr/>
          </a:p>
          <a:p>
            <a:pPr marL="0" marR="0" lvl="0" indent="0" algn="l" rtl="0">
              <a:spcBef>
                <a:spcPts val="0"/>
              </a:spcBef>
              <a:spcAft>
                <a:spcPts val="0"/>
              </a:spcAft>
              <a:buNone/>
            </a:pPr>
            <a:r>
              <a:rPr lang="en" sz="700">
                <a:solidFill>
                  <a:srgbClr val="243B45"/>
                </a:solidFill>
                <a:latin typeface="Century Gothic"/>
                <a:ea typeface="Century Gothic"/>
                <a:cs typeface="Century Gothic"/>
                <a:sym typeface="Century Gothic"/>
              </a:rPr>
              <a:t>konferanse</a:t>
            </a:r>
            <a:endParaRPr/>
          </a:p>
        </p:txBody>
      </p:sp>
      <p:sp>
        <p:nvSpPr>
          <p:cNvPr id="265" name="Google Shape;265;p35"/>
          <p:cNvSpPr/>
          <p:nvPr/>
        </p:nvSpPr>
        <p:spPr>
          <a:xfrm rot="-2661572">
            <a:off x="3713079" y="2142579"/>
            <a:ext cx="835004" cy="249572"/>
          </a:xfrm>
          <a:prstGeom prst="roundRect">
            <a:avLst>
              <a:gd name="adj" fmla="val 16667"/>
            </a:avLst>
          </a:prstGeom>
          <a:solidFill>
            <a:schemeClr val="lt1"/>
          </a:solidFill>
          <a:ln w="12700" cap="flat" cmpd="sng">
            <a:solidFill>
              <a:schemeClr val="dk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266" name="Google Shape;266;p35"/>
          <p:cNvSpPr txBox="1"/>
          <p:nvPr/>
        </p:nvSpPr>
        <p:spPr>
          <a:xfrm rot="-2661034">
            <a:off x="3799850" y="1978490"/>
            <a:ext cx="1104218" cy="2077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700">
                <a:solidFill>
                  <a:srgbClr val="243B45"/>
                </a:solidFill>
                <a:latin typeface="Century Gothic"/>
                <a:ea typeface="Century Gothic"/>
                <a:cs typeface="Century Gothic"/>
                <a:sym typeface="Century Gothic"/>
              </a:rPr>
              <a:t>Dialogmøter</a:t>
            </a:r>
            <a:endParaRPr/>
          </a:p>
        </p:txBody>
      </p:sp>
      <p:sp>
        <p:nvSpPr>
          <p:cNvPr id="267" name="Google Shape;267;p35"/>
          <p:cNvSpPr/>
          <p:nvPr/>
        </p:nvSpPr>
        <p:spPr>
          <a:xfrm rot="-2661572">
            <a:off x="2131039" y="2173507"/>
            <a:ext cx="835004" cy="249572"/>
          </a:xfrm>
          <a:prstGeom prst="roundRect">
            <a:avLst>
              <a:gd name="adj" fmla="val 16667"/>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268" name="Google Shape;268;p35"/>
          <p:cNvSpPr txBox="1"/>
          <p:nvPr/>
        </p:nvSpPr>
        <p:spPr>
          <a:xfrm rot="-2661034">
            <a:off x="2199327" y="2031727"/>
            <a:ext cx="1104218" cy="2077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700">
                <a:solidFill>
                  <a:srgbClr val="243B45"/>
                </a:solidFill>
                <a:latin typeface="Century Gothic"/>
                <a:ea typeface="Century Gothic"/>
                <a:cs typeface="Century Gothic"/>
                <a:sym typeface="Century Gothic"/>
              </a:rPr>
              <a:t>Oppstartsmøte</a:t>
            </a:r>
            <a:endParaRPr/>
          </a:p>
        </p:txBody>
      </p:sp>
      <p:sp>
        <p:nvSpPr>
          <p:cNvPr id="269" name="Google Shape;269;p35"/>
          <p:cNvSpPr/>
          <p:nvPr/>
        </p:nvSpPr>
        <p:spPr>
          <a:xfrm rot="-2661572">
            <a:off x="6161757" y="2285349"/>
            <a:ext cx="835004" cy="249572"/>
          </a:xfrm>
          <a:prstGeom prst="roundRect">
            <a:avLst>
              <a:gd name="adj" fmla="val 16667"/>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270" name="Google Shape;270;p35"/>
          <p:cNvSpPr txBox="1"/>
          <p:nvPr/>
        </p:nvSpPr>
        <p:spPr>
          <a:xfrm rot="-2661034">
            <a:off x="6158932" y="2200685"/>
            <a:ext cx="1104218" cy="2077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700">
                <a:solidFill>
                  <a:srgbClr val="243B45"/>
                </a:solidFill>
                <a:latin typeface="Century Gothic"/>
                <a:ea typeface="Century Gothic"/>
                <a:cs typeface="Century Gothic"/>
                <a:sym typeface="Century Gothic"/>
              </a:rPr>
              <a:t>Bemerkningsmøte</a:t>
            </a:r>
            <a:endParaRPr/>
          </a:p>
        </p:txBody>
      </p:sp>
      <p:sp>
        <p:nvSpPr>
          <p:cNvPr id="271" name="Google Shape;271;p35"/>
          <p:cNvSpPr txBox="1"/>
          <p:nvPr/>
        </p:nvSpPr>
        <p:spPr>
          <a:xfrm rot="-2612213">
            <a:off x="2638355" y="1391842"/>
            <a:ext cx="2301322" cy="3198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 sz="700">
                <a:solidFill>
                  <a:srgbClr val="95B4C6"/>
                </a:solidFill>
                <a:latin typeface="Century Gothic"/>
                <a:ea typeface="Century Gothic"/>
                <a:cs typeface="Century Gothic"/>
                <a:sym typeface="Century Gothic"/>
              </a:rPr>
              <a:t>Kunngjøre og varsle </a:t>
            </a:r>
            <a:endParaRPr/>
          </a:p>
          <a:p>
            <a:pPr marL="0" marR="0" lvl="0" indent="0" algn="l" rtl="0">
              <a:spcBef>
                <a:spcPts val="0"/>
              </a:spcBef>
              <a:spcAft>
                <a:spcPts val="0"/>
              </a:spcAft>
              <a:buNone/>
            </a:pPr>
            <a:r>
              <a:rPr lang="en" sz="700">
                <a:solidFill>
                  <a:srgbClr val="95B4C6"/>
                </a:solidFill>
                <a:latin typeface="Century Gothic"/>
                <a:ea typeface="Century Gothic"/>
                <a:cs typeface="Century Gothic"/>
                <a:sym typeface="Century Gothic"/>
              </a:rPr>
              <a:t>oppstart av planarbeid</a:t>
            </a:r>
            <a:endParaRPr/>
          </a:p>
        </p:txBody>
      </p:sp>
      <p:sp>
        <p:nvSpPr>
          <p:cNvPr id="272" name="Google Shape;272;p35"/>
          <p:cNvSpPr/>
          <p:nvPr/>
        </p:nvSpPr>
        <p:spPr>
          <a:xfrm>
            <a:off x="7790767" y="2355757"/>
            <a:ext cx="277800" cy="101400"/>
          </a:xfrm>
          <a:prstGeom prst="rect">
            <a:avLst/>
          </a:prstGeom>
          <a:solidFill>
            <a:schemeClr val="dk1"/>
          </a:solidFill>
          <a:ln w="1270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entury Gothic"/>
              <a:ea typeface="Century Gothic"/>
              <a:cs typeface="Century Gothic"/>
              <a:sym typeface="Century Gothic"/>
            </a:endParaRPr>
          </a:p>
        </p:txBody>
      </p:sp>
      <p:sp>
        <p:nvSpPr>
          <p:cNvPr id="273" name="Google Shape;273;p35"/>
          <p:cNvSpPr/>
          <p:nvPr/>
        </p:nvSpPr>
        <p:spPr>
          <a:xfrm>
            <a:off x="7647850" y="2272927"/>
            <a:ext cx="154800" cy="234900"/>
          </a:xfrm>
          <a:prstGeom prst="ellipse">
            <a:avLst/>
          </a:prstGeom>
          <a:solidFill>
            <a:srgbClr val="E1544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entury Gothic"/>
              <a:ea typeface="Century Gothic"/>
              <a:cs typeface="Century Gothic"/>
              <a:sym typeface="Century Gothic"/>
            </a:endParaRPr>
          </a:p>
        </p:txBody>
      </p:sp>
      <p:sp>
        <p:nvSpPr>
          <p:cNvPr id="274" name="Google Shape;274;p35"/>
          <p:cNvSpPr txBox="1">
            <a:spLocks noGrp="1"/>
          </p:cNvSpPr>
          <p:nvPr>
            <p:ph type="title"/>
          </p:nvPr>
        </p:nvSpPr>
        <p:spPr>
          <a:xfrm>
            <a:off x="628650" y="205383"/>
            <a:ext cx="7886700" cy="745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 sz="3600">
                <a:solidFill>
                  <a:srgbClr val="134F5C"/>
                </a:solidFill>
                <a:latin typeface="Gill Sans"/>
                <a:ea typeface="Gill Sans"/>
                <a:cs typeface="Gill Sans"/>
                <a:sym typeface="Gill Sans"/>
              </a:rPr>
              <a:t>Tidslinje </a:t>
            </a:r>
            <a:endParaRPr sz="3600">
              <a:solidFill>
                <a:srgbClr val="134F5C"/>
              </a:solidFill>
              <a:latin typeface="Gill Sans"/>
              <a:ea typeface="Gill Sans"/>
              <a:cs typeface="Gill Sans"/>
              <a:sym typeface="Gill Sans"/>
            </a:endParaRPr>
          </a:p>
        </p:txBody>
      </p:sp>
      <p:sp>
        <p:nvSpPr>
          <p:cNvPr id="275" name="Google Shape;275;p35"/>
          <p:cNvSpPr txBox="1">
            <a:spLocks noGrp="1"/>
          </p:cNvSpPr>
          <p:nvPr>
            <p:ph type="body" idx="4294967295"/>
          </p:nvPr>
        </p:nvSpPr>
        <p:spPr>
          <a:xfrm>
            <a:off x="659825" y="810569"/>
            <a:ext cx="7886700" cy="1039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1200"/>
              </a:spcAft>
              <a:buClr>
                <a:schemeClr val="dk1"/>
              </a:buClr>
              <a:buSzPts val="2800"/>
              <a:buNone/>
            </a:pPr>
            <a:r>
              <a:rPr lang="en" dirty="0">
                <a:solidFill>
                  <a:srgbClr val="0F3C3B"/>
                </a:solidFill>
                <a:latin typeface="Gill Sans"/>
                <a:ea typeface="Gill Sans"/>
                <a:cs typeface="Gill Sans"/>
                <a:sym typeface="Gill Sans"/>
              </a:rPr>
              <a:t>Fremover</a:t>
            </a:r>
            <a:endParaRPr dirty="0">
              <a:solidFill>
                <a:srgbClr val="0F3C3B"/>
              </a:solidFill>
              <a:latin typeface="Gill Sans"/>
              <a:ea typeface="Gill Sans"/>
              <a:cs typeface="Gill Sans"/>
              <a:sym typeface="Gill Sans"/>
            </a:endParaRPr>
          </a:p>
        </p:txBody>
      </p:sp>
      <p:pic>
        <p:nvPicPr>
          <p:cNvPr id="276" name="Google Shape;276;p35"/>
          <p:cNvPicPr preferRelativeResize="0"/>
          <p:nvPr/>
        </p:nvPicPr>
        <p:blipFill rotWithShape="1">
          <a:blip r:embed="rId3">
            <a:alphaModFix/>
          </a:blip>
          <a:srcRect/>
          <a:stretch/>
        </p:blipFill>
        <p:spPr>
          <a:xfrm>
            <a:off x="7542863" y="3778010"/>
            <a:ext cx="1433435" cy="1433435"/>
          </a:xfrm>
          <a:prstGeom prst="rect">
            <a:avLst/>
          </a:prstGeom>
          <a:noFill/>
          <a:ln>
            <a:noFill/>
          </a:ln>
        </p:spPr>
      </p:pic>
      <p:sp>
        <p:nvSpPr>
          <p:cNvPr id="2" name="Rektangel 1">
            <a:extLst>
              <a:ext uri="{FF2B5EF4-FFF2-40B4-BE49-F238E27FC236}">
                <a16:creationId xmlns:a16="http://schemas.microsoft.com/office/drawing/2014/main" id="{A4D37533-F143-431A-AD7B-5E79B15EC7FA}"/>
              </a:ext>
            </a:extLst>
          </p:cNvPr>
          <p:cNvSpPr/>
          <p:nvPr/>
        </p:nvSpPr>
        <p:spPr>
          <a:xfrm>
            <a:off x="2506980" y="2791253"/>
            <a:ext cx="1041993" cy="2251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3300"/>
              <a:buFont typeface="Gill Sans"/>
              <a:buNone/>
            </a:pPr>
            <a:r>
              <a:rPr lang="en" sz="3600" dirty="0">
                <a:solidFill>
                  <a:schemeClr val="lt1"/>
                </a:solidFill>
                <a:latin typeface="Gill Sans"/>
                <a:ea typeface="Gill Sans"/>
                <a:cs typeface="Gill Sans"/>
                <a:sym typeface="Gill Sans"/>
              </a:rPr>
              <a:t>God medvirkning </a:t>
            </a:r>
            <a:endParaRPr sz="3600" dirty="0"/>
          </a:p>
        </p:txBody>
      </p:sp>
      <p:sp>
        <p:nvSpPr>
          <p:cNvPr id="76" name="Google Shape;76;p16"/>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p>
            <a:pPr marL="342900" lvl="0" indent="-342900" algn="l" rtl="0">
              <a:lnSpc>
                <a:spcPct val="90000"/>
              </a:lnSpc>
              <a:spcBef>
                <a:spcPts val="0"/>
              </a:spcBef>
              <a:spcAft>
                <a:spcPts val="0"/>
              </a:spcAft>
              <a:buClr>
                <a:schemeClr val="bg1"/>
              </a:buClr>
              <a:buSzPts val="2400"/>
              <a:buFont typeface="Wingdings" panose="05000000000000000000" pitchFamily="2" charset="2"/>
              <a:buChar char="Ø"/>
            </a:pPr>
            <a:r>
              <a:rPr lang="en" sz="2400" dirty="0">
                <a:solidFill>
                  <a:srgbClr val="FFFFFF"/>
                </a:solidFill>
                <a:latin typeface="Gill Sans"/>
                <a:ea typeface="Gill Sans"/>
                <a:cs typeface="Gill Sans"/>
                <a:sym typeface="Gill Sans"/>
              </a:rPr>
              <a:t> Sikrer eierskap</a:t>
            </a:r>
            <a:endParaRPr dirty="0">
              <a:solidFill>
                <a:srgbClr val="FFFFFF"/>
              </a:solidFill>
            </a:endParaRPr>
          </a:p>
          <a:p>
            <a:pPr marL="342900" lvl="0" indent="-342900" algn="l" rtl="0">
              <a:lnSpc>
                <a:spcPct val="90000"/>
              </a:lnSpc>
              <a:spcBef>
                <a:spcPts val="800"/>
              </a:spcBef>
              <a:spcAft>
                <a:spcPts val="0"/>
              </a:spcAft>
              <a:buClr>
                <a:schemeClr val="bg1"/>
              </a:buClr>
              <a:buSzPts val="2400"/>
              <a:buFont typeface="Wingdings" panose="05000000000000000000" pitchFamily="2" charset="2"/>
              <a:buChar char="Ø"/>
            </a:pPr>
            <a:r>
              <a:rPr lang="en" sz="2400" dirty="0">
                <a:solidFill>
                  <a:srgbClr val="FFFFFF"/>
                </a:solidFill>
                <a:latin typeface="Gill Sans"/>
                <a:ea typeface="Gill Sans"/>
                <a:cs typeface="Gill Sans"/>
                <a:sym typeface="Gill Sans"/>
              </a:rPr>
              <a:t> Forankrer prosesser</a:t>
            </a:r>
            <a:endParaRPr dirty="0">
              <a:solidFill>
                <a:srgbClr val="FFFFFF"/>
              </a:solidFill>
            </a:endParaRPr>
          </a:p>
          <a:p>
            <a:pPr marL="342900" lvl="0" indent="-342900" algn="l" rtl="0">
              <a:lnSpc>
                <a:spcPct val="90000"/>
              </a:lnSpc>
              <a:spcBef>
                <a:spcPts val="800"/>
              </a:spcBef>
              <a:spcAft>
                <a:spcPts val="0"/>
              </a:spcAft>
              <a:buClr>
                <a:schemeClr val="bg1"/>
              </a:buClr>
              <a:buSzPts val="2400"/>
              <a:buFont typeface="Wingdings" panose="05000000000000000000" pitchFamily="2" charset="2"/>
              <a:buChar char="Ø"/>
            </a:pPr>
            <a:r>
              <a:rPr lang="en" sz="2400" dirty="0">
                <a:solidFill>
                  <a:srgbClr val="FFFFFF"/>
                </a:solidFill>
                <a:latin typeface="Gill Sans"/>
                <a:ea typeface="Gill Sans"/>
                <a:cs typeface="Gill Sans"/>
                <a:sym typeface="Gill Sans"/>
              </a:rPr>
              <a:t> Gir gode løsninger til resultat</a:t>
            </a:r>
            <a:endParaRPr dirty="0">
              <a:solidFill>
                <a:srgbClr val="FFFFFF"/>
              </a:solidFill>
            </a:endParaRPr>
          </a:p>
          <a:p>
            <a:pPr marL="342900" lvl="0" indent="-342900" algn="l" rtl="0">
              <a:lnSpc>
                <a:spcPct val="90000"/>
              </a:lnSpc>
              <a:spcBef>
                <a:spcPts val="800"/>
              </a:spcBef>
              <a:spcAft>
                <a:spcPts val="0"/>
              </a:spcAft>
              <a:buClr>
                <a:schemeClr val="bg1"/>
              </a:buClr>
              <a:buSzPts val="2400"/>
              <a:buFont typeface="Wingdings" panose="05000000000000000000" pitchFamily="2" charset="2"/>
              <a:buChar char="Ø"/>
            </a:pPr>
            <a:r>
              <a:rPr lang="en" sz="2400" dirty="0">
                <a:solidFill>
                  <a:srgbClr val="FFFFFF"/>
                </a:solidFill>
                <a:latin typeface="Gill Sans"/>
                <a:ea typeface="Gill Sans"/>
                <a:cs typeface="Gill Sans"/>
                <a:sym typeface="Gill Sans"/>
              </a:rPr>
              <a:t> Demper konflikter</a:t>
            </a:r>
            <a:endParaRPr dirty="0">
              <a:solidFill>
                <a:srgbClr val="FFFFFF"/>
              </a:solidFill>
            </a:endParaRPr>
          </a:p>
          <a:p>
            <a:pPr marL="177800" lvl="0" indent="-38100" algn="l" rtl="0">
              <a:lnSpc>
                <a:spcPct val="90000"/>
              </a:lnSpc>
              <a:spcBef>
                <a:spcPts val="800"/>
              </a:spcBef>
              <a:spcAft>
                <a:spcPts val="1200"/>
              </a:spcAft>
              <a:buClr>
                <a:schemeClr val="dk1"/>
              </a:buClr>
              <a:buSzPts val="2300"/>
              <a:buNone/>
            </a:pPr>
            <a:endParaRPr sz="2300" dirty="0">
              <a:solidFill>
                <a:schemeClr val="lt1"/>
              </a:solidFill>
              <a:latin typeface="Gill Sans"/>
              <a:ea typeface="Gill Sans"/>
              <a:cs typeface="Gill Sans"/>
              <a:sym typeface="Gill Sans"/>
            </a:endParaRPr>
          </a:p>
        </p:txBody>
      </p:sp>
      <p:pic>
        <p:nvPicPr>
          <p:cNvPr id="77" name="Google Shape;77;p16"/>
          <p:cNvPicPr preferRelativeResize="0"/>
          <p:nvPr/>
        </p:nvPicPr>
        <p:blipFill rotWithShape="1">
          <a:blip r:embed="rId3">
            <a:alphaModFix/>
          </a:blip>
          <a:srcRect/>
          <a:stretch/>
        </p:blipFill>
        <p:spPr>
          <a:xfrm>
            <a:off x="7542863" y="3778010"/>
            <a:ext cx="1433435" cy="143343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44E1B51-D492-C640-84D7-A8701DF82953}"/>
              </a:ext>
            </a:extLst>
          </p:cNvPr>
          <p:cNvSpPr>
            <a:spLocks noGrp="1"/>
          </p:cNvSpPr>
          <p:nvPr>
            <p:ph type="title"/>
          </p:nvPr>
        </p:nvSpPr>
        <p:spPr>
          <a:xfrm>
            <a:off x="311700" y="445025"/>
            <a:ext cx="8520600" cy="2213508"/>
          </a:xfrm>
        </p:spPr>
        <p:txBody>
          <a:bodyPr>
            <a:normAutofit/>
          </a:bodyPr>
          <a:lstStyle/>
          <a:p>
            <a:r>
              <a:rPr lang="nb-NO" dirty="0" err="1"/>
              <a:t>www.røaliv.no</a:t>
            </a:r>
            <a:br>
              <a:rPr lang="nb-NO" dirty="0"/>
            </a:br>
            <a:endParaRPr lang="nb-NO" dirty="0"/>
          </a:p>
        </p:txBody>
      </p:sp>
    </p:spTree>
    <p:extLst>
      <p:ext uri="{BB962C8B-B14F-4D97-AF65-F5344CB8AC3E}">
        <p14:creationId xmlns:p14="http://schemas.microsoft.com/office/powerpoint/2010/main" val="1972293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3600">
                <a:solidFill>
                  <a:schemeClr val="lt1"/>
                </a:solidFill>
                <a:latin typeface="Gill Sans"/>
                <a:ea typeface="Gill Sans"/>
                <a:cs typeface="Gill Sans"/>
                <a:sym typeface="Gill Sans"/>
              </a:rPr>
              <a:t>Deltakere </a:t>
            </a:r>
            <a:endParaRPr sz="3600">
              <a:solidFill>
                <a:schemeClr val="lt1"/>
              </a:solidFill>
              <a:latin typeface="Gill Sans"/>
              <a:ea typeface="Gill Sans"/>
              <a:cs typeface="Gill Sans"/>
              <a:sym typeface="Gill Sans"/>
            </a:endParaRPr>
          </a:p>
        </p:txBody>
      </p:sp>
      <p:sp>
        <p:nvSpPr>
          <p:cNvPr id="90" name="Google Shape;90;p18"/>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a:bodyPr>
          <a:lstStyle/>
          <a:p>
            <a:pPr marL="0" lvl="0" indent="0" algn="l" rtl="0">
              <a:spcBef>
                <a:spcPts val="800"/>
              </a:spcBef>
              <a:spcAft>
                <a:spcPts val="1200"/>
              </a:spcAft>
              <a:buNone/>
            </a:pPr>
            <a:endParaRPr/>
          </a:p>
        </p:txBody>
      </p:sp>
      <p:pic>
        <p:nvPicPr>
          <p:cNvPr id="91" name="Google Shape;91;p18"/>
          <p:cNvPicPr preferRelativeResize="0"/>
          <p:nvPr/>
        </p:nvPicPr>
        <p:blipFill rotWithShape="1">
          <a:blip r:embed="rId3">
            <a:alphaModFix/>
          </a:blip>
          <a:srcRect/>
          <a:stretch/>
        </p:blipFill>
        <p:spPr>
          <a:xfrm>
            <a:off x="7542863" y="3778010"/>
            <a:ext cx="1433435" cy="1433435"/>
          </a:xfrm>
          <a:prstGeom prst="rect">
            <a:avLst/>
          </a:prstGeom>
          <a:noFill/>
          <a:ln>
            <a:noFill/>
          </a:ln>
        </p:spPr>
      </p:pic>
      <p:pic>
        <p:nvPicPr>
          <p:cNvPr id="92" name="Google Shape;92;p18"/>
          <p:cNvPicPr preferRelativeResize="0"/>
          <p:nvPr/>
        </p:nvPicPr>
        <p:blipFill>
          <a:blip r:embed="rId4">
            <a:alphaModFix/>
          </a:blip>
          <a:stretch>
            <a:fillRect/>
          </a:stretch>
        </p:blipFill>
        <p:spPr>
          <a:xfrm>
            <a:off x="-182124" y="-792975"/>
            <a:ext cx="9326126" cy="606108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9"/>
          <p:cNvPicPr preferRelativeResize="0"/>
          <p:nvPr/>
        </p:nvPicPr>
        <p:blipFill>
          <a:blip r:embed="rId3">
            <a:alphaModFix/>
          </a:blip>
          <a:stretch>
            <a:fillRect/>
          </a:stretch>
        </p:blipFill>
        <p:spPr>
          <a:xfrm>
            <a:off x="1506900" y="788151"/>
            <a:ext cx="6130198" cy="35671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0"/>
          <p:cNvSpPr txBox="1">
            <a:spLocks noGrp="1"/>
          </p:cNvSpPr>
          <p:nvPr>
            <p:ph type="body" idx="1"/>
          </p:nvPr>
        </p:nvSpPr>
        <p:spPr>
          <a:xfrm>
            <a:off x="964550" y="1754144"/>
            <a:ext cx="7886700" cy="32634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sz="3700" i="1">
                <a:solidFill>
                  <a:srgbClr val="B6D7A8"/>
                </a:solidFill>
                <a:latin typeface="Gill Sans"/>
                <a:ea typeface="Gill Sans"/>
                <a:cs typeface="Gill Sans"/>
                <a:sym typeface="Gill Sans"/>
              </a:rPr>
              <a:t>Lag en park! Et område med busker, lekeapparater og blomster.</a:t>
            </a:r>
            <a:endParaRPr sz="3700" i="1">
              <a:solidFill>
                <a:srgbClr val="B6D7A8"/>
              </a:solidFill>
              <a:latin typeface="Gill Sans"/>
              <a:ea typeface="Gill Sans"/>
              <a:cs typeface="Gill Sans"/>
              <a:sym typeface="Gill Sans"/>
            </a:endParaRPr>
          </a:p>
          <a:p>
            <a:pPr marL="0" lvl="0" indent="0" algn="l" rtl="0">
              <a:spcBef>
                <a:spcPts val="1200"/>
              </a:spcBef>
              <a:spcAft>
                <a:spcPts val="1200"/>
              </a:spcAft>
              <a:buNone/>
            </a:pPr>
            <a:r>
              <a:rPr lang="en" sz="3700" i="1">
                <a:solidFill>
                  <a:srgbClr val="B6D7A8"/>
                </a:solidFill>
                <a:latin typeface="Gill Sans"/>
                <a:ea typeface="Gill Sans"/>
                <a:cs typeface="Gill Sans"/>
                <a:sym typeface="Gill Sans"/>
              </a:rPr>
              <a:t>Et pusterom! </a:t>
            </a:r>
            <a:endParaRPr sz="3700" i="1">
              <a:solidFill>
                <a:srgbClr val="B6D7A8"/>
              </a:solidFill>
              <a:latin typeface="Gill Sans"/>
              <a:ea typeface="Gill Sans"/>
              <a:cs typeface="Gill Sans"/>
              <a:sym typeface="Gill Sans"/>
            </a:endParaRPr>
          </a:p>
        </p:txBody>
      </p:sp>
      <p:sp>
        <p:nvSpPr>
          <p:cNvPr id="103" name="Google Shape;103;p20"/>
          <p:cNvSpPr txBox="1"/>
          <p:nvPr/>
        </p:nvSpPr>
        <p:spPr>
          <a:xfrm>
            <a:off x="0" y="1010125"/>
            <a:ext cx="3000000" cy="25536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800"/>
              </a:spcBef>
              <a:spcAft>
                <a:spcPts val="1200"/>
              </a:spcAft>
              <a:buNone/>
            </a:pPr>
            <a:r>
              <a:rPr lang="en" sz="17100" i="1">
                <a:solidFill>
                  <a:srgbClr val="D9EAD3"/>
                </a:solidFill>
              </a:rPr>
              <a:t>“</a:t>
            </a:r>
            <a:endParaRPr sz="17100">
              <a:solidFill>
                <a:srgbClr val="D9EAD3"/>
              </a:solidFill>
            </a:endParaRPr>
          </a:p>
        </p:txBody>
      </p:sp>
      <p:pic>
        <p:nvPicPr>
          <p:cNvPr id="104" name="Google Shape;104;p20"/>
          <p:cNvPicPr preferRelativeResize="0"/>
          <p:nvPr/>
        </p:nvPicPr>
        <p:blipFill rotWithShape="1">
          <a:blip r:embed="rId3">
            <a:alphaModFix/>
          </a:blip>
          <a:srcRect/>
          <a:stretch/>
        </p:blipFill>
        <p:spPr>
          <a:xfrm>
            <a:off x="7542863" y="3778010"/>
            <a:ext cx="1433435" cy="143343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2"/>
          <p:cNvSpPr txBox="1">
            <a:spLocks noGrp="1"/>
          </p:cNvSpPr>
          <p:nvPr>
            <p:ph type="body" idx="1"/>
          </p:nvPr>
        </p:nvSpPr>
        <p:spPr>
          <a:xfrm>
            <a:off x="964550" y="1754144"/>
            <a:ext cx="7886700" cy="3263400"/>
          </a:xfrm>
          <a:prstGeom prst="rect">
            <a:avLst/>
          </a:prstGeom>
        </p:spPr>
        <p:txBody>
          <a:bodyPr spcFirstLastPara="1" wrap="square" lIns="68575" tIns="34275" rIns="68575" bIns="34275" anchor="t" anchorCtr="0">
            <a:normAutofit/>
          </a:bodyPr>
          <a:lstStyle/>
          <a:p>
            <a:pPr marL="0" lvl="0" indent="0" algn="l" rtl="0">
              <a:spcBef>
                <a:spcPts val="800"/>
              </a:spcBef>
              <a:spcAft>
                <a:spcPts val="1200"/>
              </a:spcAft>
              <a:buNone/>
            </a:pPr>
            <a:r>
              <a:rPr lang="en" sz="3700" i="1">
                <a:solidFill>
                  <a:srgbClr val="B6D7A8"/>
                </a:solidFill>
                <a:latin typeface="Gill Sans"/>
                <a:ea typeface="Gill Sans"/>
                <a:cs typeface="Gill Sans"/>
                <a:sym typeface="Gill Sans"/>
              </a:rPr>
              <a:t>Det er jo midt i et lyskryss, så det hadde jo vært hyggelig med noe grønt.</a:t>
            </a:r>
            <a:endParaRPr sz="3700" i="1">
              <a:solidFill>
                <a:srgbClr val="B6D7A8"/>
              </a:solidFill>
              <a:latin typeface="Gill Sans"/>
              <a:ea typeface="Gill Sans"/>
              <a:cs typeface="Gill Sans"/>
              <a:sym typeface="Gill Sans"/>
            </a:endParaRPr>
          </a:p>
        </p:txBody>
      </p:sp>
      <p:sp>
        <p:nvSpPr>
          <p:cNvPr id="118" name="Google Shape;118;p22"/>
          <p:cNvSpPr txBox="1"/>
          <p:nvPr/>
        </p:nvSpPr>
        <p:spPr>
          <a:xfrm>
            <a:off x="0" y="1010125"/>
            <a:ext cx="3000000" cy="25536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800"/>
              </a:spcBef>
              <a:spcAft>
                <a:spcPts val="1200"/>
              </a:spcAft>
              <a:buNone/>
            </a:pPr>
            <a:r>
              <a:rPr lang="en" sz="17100" i="1">
                <a:solidFill>
                  <a:srgbClr val="D9EAD3"/>
                </a:solidFill>
              </a:rPr>
              <a:t>“</a:t>
            </a:r>
            <a:endParaRPr sz="17100">
              <a:solidFill>
                <a:srgbClr val="D9EAD3"/>
              </a:solidFill>
            </a:endParaRPr>
          </a:p>
        </p:txBody>
      </p:sp>
      <p:pic>
        <p:nvPicPr>
          <p:cNvPr id="119" name="Google Shape;119;p22"/>
          <p:cNvPicPr preferRelativeResize="0"/>
          <p:nvPr/>
        </p:nvPicPr>
        <p:blipFill rotWithShape="1">
          <a:blip r:embed="rId3">
            <a:alphaModFix/>
          </a:blip>
          <a:srcRect/>
          <a:stretch/>
        </p:blipFill>
        <p:spPr>
          <a:xfrm>
            <a:off x="7542863" y="3778010"/>
            <a:ext cx="1433435" cy="143343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3"/>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3600">
                <a:solidFill>
                  <a:schemeClr val="lt1"/>
                </a:solidFill>
                <a:latin typeface="Gill Sans"/>
                <a:ea typeface="Gill Sans"/>
                <a:cs typeface="Gill Sans"/>
                <a:sym typeface="Gill Sans"/>
              </a:rPr>
              <a:t>Grøntarealer</a:t>
            </a:r>
            <a:endParaRPr sz="3600">
              <a:solidFill>
                <a:schemeClr val="lt1"/>
              </a:solidFill>
              <a:latin typeface="Gill Sans"/>
              <a:ea typeface="Gill Sans"/>
              <a:cs typeface="Gill Sans"/>
              <a:sym typeface="Gill Sans"/>
            </a:endParaRPr>
          </a:p>
        </p:txBody>
      </p:sp>
      <p:sp>
        <p:nvSpPr>
          <p:cNvPr id="125" name="Google Shape;125;p23"/>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a:bodyPr>
          <a:lstStyle/>
          <a:p>
            <a:pPr marL="457200" lvl="0" indent="-349250" algn="l" rtl="0">
              <a:spcBef>
                <a:spcPts val="800"/>
              </a:spcBef>
              <a:spcAft>
                <a:spcPts val="0"/>
              </a:spcAft>
              <a:buClr>
                <a:schemeClr val="lt1"/>
              </a:buClr>
              <a:buSzPts val="1900"/>
              <a:buFont typeface="Gill Sans"/>
              <a:buChar char="●"/>
            </a:pPr>
            <a:r>
              <a:rPr lang="en" sz="2300" dirty="0">
                <a:solidFill>
                  <a:schemeClr val="lt1"/>
                </a:solidFill>
                <a:latin typeface="Gill Sans"/>
                <a:ea typeface="Gill Sans"/>
                <a:cs typeface="Gill Sans"/>
                <a:sym typeface="Gill Sans"/>
              </a:rPr>
              <a:t>Gressplen mellom bygg</a:t>
            </a:r>
            <a:endParaRPr sz="2300" dirty="0">
              <a:solidFill>
                <a:schemeClr val="lt1"/>
              </a:solidFill>
              <a:latin typeface="Gill Sans"/>
              <a:ea typeface="Gill Sans"/>
              <a:cs typeface="Gill Sans"/>
              <a:sym typeface="Gill Sans"/>
            </a:endParaRPr>
          </a:p>
          <a:p>
            <a:pPr marL="457200" lvl="0" indent="-349250" algn="l" rtl="0">
              <a:spcBef>
                <a:spcPts val="0"/>
              </a:spcBef>
              <a:spcAft>
                <a:spcPts val="0"/>
              </a:spcAft>
              <a:buClr>
                <a:schemeClr val="lt1"/>
              </a:buClr>
              <a:buSzPts val="1900"/>
              <a:buFont typeface="Gill Sans"/>
              <a:buChar char="●"/>
            </a:pPr>
            <a:r>
              <a:rPr lang="en" sz="2300" dirty="0">
                <a:solidFill>
                  <a:schemeClr val="lt1"/>
                </a:solidFill>
                <a:latin typeface="Gill Sans"/>
                <a:ea typeface="Gill Sans"/>
                <a:cs typeface="Gill Sans"/>
                <a:sym typeface="Gill Sans"/>
              </a:rPr>
              <a:t>Trær som gir skygge, luft og som man kan gjemme seg bak eller klatre i</a:t>
            </a:r>
            <a:endParaRPr sz="2300" dirty="0">
              <a:solidFill>
                <a:schemeClr val="lt1"/>
              </a:solidFill>
              <a:latin typeface="Gill Sans"/>
              <a:ea typeface="Gill Sans"/>
              <a:cs typeface="Gill Sans"/>
              <a:sym typeface="Gill Sans"/>
            </a:endParaRPr>
          </a:p>
          <a:p>
            <a:pPr marL="457200" lvl="0" indent="-349250" algn="l" rtl="0">
              <a:spcBef>
                <a:spcPts val="0"/>
              </a:spcBef>
              <a:spcAft>
                <a:spcPts val="0"/>
              </a:spcAft>
              <a:buClr>
                <a:schemeClr val="lt1"/>
              </a:buClr>
              <a:buSzPts val="1900"/>
              <a:buFont typeface="Gill Sans"/>
              <a:buChar char="●"/>
            </a:pPr>
            <a:r>
              <a:rPr lang="en" sz="2300" dirty="0">
                <a:solidFill>
                  <a:schemeClr val="lt1"/>
                </a:solidFill>
                <a:latin typeface="Gill Sans"/>
                <a:ea typeface="Gill Sans"/>
                <a:cs typeface="Gill Sans"/>
                <a:sym typeface="Gill Sans"/>
              </a:rPr>
              <a:t>Åpne områder man kan slappe av på</a:t>
            </a:r>
            <a:endParaRPr sz="2300" dirty="0">
              <a:solidFill>
                <a:schemeClr val="lt1"/>
              </a:solidFill>
              <a:latin typeface="Gill Sans"/>
              <a:ea typeface="Gill Sans"/>
              <a:cs typeface="Gill Sans"/>
              <a:sym typeface="Gill Sans"/>
            </a:endParaRPr>
          </a:p>
          <a:p>
            <a:pPr marL="457200" lvl="0" indent="-349250" algn="l" rtl="0">
              <a:spcBef>
                <a:spcPts val="0"/>
              </a:spcBef>
              <a:spcAft>
                <a:spcPts val="0"/>
              </a:spcAft>
              <a:buClr>
                <a:schemeClr val="lt1"/>
              </a:buClr>
              <a:buSzPts val="1900"/>
              <a:buFont typeface="Gill Sans"/>
              <a:buChar char="●"/>
            </a:pPr>
            <a:r>
              <a:rPr lang="en" sz="2300" dirty="0">
                <a:solidFill>
                  <a:schemeClr val="lt1"/>
                </a:solidFill>
                <a:latin typeface="Gill Sans"/>
                <a:ea typeface="Gill Sans"/>
                <a:cs typeface="Gill Sans"/>
                <a:sym typeface="Gill Sans"/>
              </a:rPr>
              <a:t>Benker (med og uten tak over) </a:t>
            </a:r>
            <a:endParaRPr sz="2300" dirty="0">
              <a:solidFill>
                <a:schemeClr val="lt1"/>
              </a:solidFill>
              <a:latin typeface="Gill Sans"/>
              <a:ea typeface="Gill Sans"/>
              <a:cs typeface="Gill Sans"/>
              <a:sym typeface="Gill Sans"/>
            </a:endParaRPr>
          </a:p>
        </p:txBody>
      </p:sp>
      <p:pic>
        <p:nvPicPr>
          <p:cNvPr id="126" name="Google Shape;126;p23" descr="Løvtre kontur"/>
          <p:cNvPicPr preferRelativeResize="0"/>
          <p:nvPr/>
        </p:nvPicPr>
        <p:blipFill rotWithShape="1">
          <a:blip r:embed="rId3">
            <a:alphaModFix/>
          </a:blip>
          <a:srcRect/>
          <a:stretch/>
        </p:blipFill>
        <p:spPr>
          <a:xfrm>
            <a:off x="-146975" y="3149076"/>
            <a:ext cx="2162375" cy="2162375"/>
          </a:xfrm>
          <a:prstGeom prst="rect">
            <a:avLst/>
          </a:prstGeom>
          <a:noFill/>
          <a:ln>
            <a:noFill/>
          </a:ln>
        </p:spPr>
      </p:pic>
      <p:pic>
        <p:nvPicPr>
          <p:cNvPr id="127" name="Google Shape;127;p23"/>
          <p:cNvPicPr preferRelativeResize="0"/>
          <p:nvPr/>
        </p:nvPicPr>
        <p:blipFill rotWithShape="1">
          <a:blip r:embed="rId4">
            <a:alphaModFix/>
          </a:blip>
          <a:srcRect/>
          <a:stretch/>
        </p:blipFill>
        <p:spPr>
          <a:xfrm>
            <a:off x="7542863" y="3778010"/>
            <a:ext cx="1433435" cy="1433435"/>
          </a:xfrm>
          <a:prstGeom prst="rect">
            <a:avLst/>
          </a:prstGeom>
          <a:noFill/>
          <a:ln>
            <a:noFill/>
          </a:ln>
        </p:spPr>
      </p:pic>
      <p:pic>
        <p:nvPicPr>
          <p:cNvPr id="128" name="Google Shape;128;p23" descr="Motiv med Park kontur"/>
          <p:cNvPicPr preferRelativeResize="0"/>
          <p:nvPr/>
        </p:nvPicPr>
        <p:blipFill rotWithShape="1">
          <a:blip r:embed="rId5">
            <a:alphaModFix/>
          </a:blip>
          <a:srcRect/>
          <a:stretch/>
        </p:blipFill>
        <p:spPr>
          <a:xfrm>
            <a:off x="1064775" y="3878025"/>
            <a:ext cx="1433425" cy="14334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4"/>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3600">
                <a:solidFill>
                  <a:schemeClr val="lt1"/>
                </a:solidFill>
                <a:latin typeface="Gill Sans"/>
                <a:ea typeface="Gill Sans"/>
                <a:cs typeface="Gill Sans"/>
                <a:sym typeface="Gill Sans"/>
              </a:rPr>
              <a:t>Lekeområder</a:t>
            </a:r>
            <a:endParaRPr sz="3600">
              <a:solidFill>
                <a:schemeClr val="lt1"/>
              </a:solidFill>
              <a:latin typeface="Gill Sans"/>
              <a:ea typeface="Gill Sans"/>
              <a:cs typeface="Gill Sans"/>
              <a:sym typeface="Gill Sans"/>
            </a:endParaRPr>
          </a:p>
        </p:txBody>
      </p:sp>
      <p:sp>
        <p:nvSpPr>
          <p:cNvPr id="134" name="Google Shape;134;p24"/>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a:bodyPr>
          <a:lstStyle/>
          <a:p>
            <a:pPr marL="457200" lvl="0" indent="-374650" algn="l" rtl="0">
              <a:spcBef>
                <a:spcPts val="800"/>
              </a:spcBef>
              <a:spcAft>
                <a:spcPts val="0"/>
              </a:spcAft>
              <a:buClr>
                <a:schemeClr val="lt1"/>
              </a:buClr>
              <a:buSzPts val="2300"/>
              <a:buFont typeface="Gill Sans"/>
              <a:buChar char="●"/>
            </a:pPr>
            <a:r>
              <a:rPr lang="en" sz="2300" dirty="0">
                <a:solidFill>
                  <a:schemeClr val="lt1"/>
                </a:solidFill>
                <a:latin typeface="Gill Sans"/>
                <a:ea typeface="Gill Sans"/>
                <a:cs typeface="Gill Sans"/>
                <a:sym typeface="Gill Sans"/>
              </a:rPr>
              <a:t>Klatrestativ - som kan utfordre barna motorisk </a:t>
            </a:r>
            <a:endParaRPr sz="2300" dirty="0">
              <a:solidFill>
                <a:schemeClr val="lt1"/>
              </a:solidFill>
              <a:latin typeface="Gill Sans"/>
              <a:ea typeface="Gill Sans"/>
              <a:cs typeface="Gill Sans"/>
              <a:sym typeface="Gill Sans"/>
            </a:endParaRPr>
          </a:p>
          <a:p>
            <a:pPr marL="457200" lvl="0" indent="-374650" algn="l" rtl="0">
              <a:spcBef>
                <a:spcPts val="0"/>
              </a:spcBef>
              <a:spcAft>
                <a:spcPts val="0"/>
              </a:spcAft>
              <a:buClr>
                <a:schemeClr val="lt1"/>
              </a:buClr>
              <a:buSzPts val="2300"/>
              <a:buFont typeface="Gill Sans"/>
              <a:buChar char="●"/>
            </a:pPr>
            <a:r>
              <a:rPr lang="en" sz="2300" dirty="0">
                <a:solidFill>
                  <a:schemeClr val="lt1"/>
                </a:solidFill>
                <a:latin typeface="Gill Sans"/>
                <a:ea typeface="Gill Sans"/>
                <a:cs typeface="Gill Sans"/>
                <a:sym typeface="Gill Sans"/>
              </a:rPr>
              <a:t>Et sted for barn å leke mens foreldre handler </a:t>
            </a:r>
            <a:endParaRPr sz="2300" dirty="0">
              <a:solidFill>
                <a:schemeClr val="lt1"/>
              </a:solidFill>
              <a:latin typeface="Gill Sans"/>
              <a:ea typeface="Gill Sans"/>
              <a:cs typeface="Gill Sans"/>
              <a:sym typeface="Gill Sans"/>
            </a:endParaRPr>
          </a:p>
          <a:p>
            <a:pPr marL="0" lvl="0" indent="0" algn="l" rtl="0">
              <a:spcBef>
                <a:spcPts val="1200"/>
              </a:spcBef>
              <a:spcAft>
                <a:spcPts val="1200"/>
              </a:spcAft>
              <a:buNone/>
            </a:pPr>
            <a:endParaRPr sz="2300" dirty="0">
              <a:solidFill>
                <a:schemeClr val="lt1"/>
              </a:solidFill>
              <a:latin typeface="Gill Sans"/>
              <a:ea typeface="Gill Sans"/>
              <a:cs typeface="Gill Sans"/>
              <a:sym typeface="Gill Sans"/>
            </a:endParaRPr>
          </a:p>
        </p:txBody>
      </p:sp>
      <p:pic>
        <p:nvPicPr>
          <p:cNvPr id="135" name="Google Shape;135;p24" descr="Lekeplass kontur"/>
          <p:cNvPicPr preferRelativeResize="0"/>
          <p:nvPr/>
        </p:nvPicPr>
        <p:blipFill rotWithShape="1">
          <a:blip r:embed="rId3">
            <a:alphaModFix/>
          </a:blip>
          <a:srcRect/>
          <a:stretch/>
        </p:blipFill>
        <p:spPr>
          <a:xfrm>
            <a:off x="1" y="3049101"/>
            <a:ext cx="2288325" cy="2288325"/>
          </a:xfrm>
          <a:prstGeom prst="rect">
            <a:avLst/>
          </a:prstGeom>
          <a:noFill/>
          <a:ln>
            <a:noFill/>
          </a:ln>
        </p:spPr>
      </p:pic>
      <p:pic>
        <p:nvPicPr>
          <p:cNvPr id="136" name="Google Shape;136;p24"/>
          <p:cNvPicPr preferRelativeResize="0"/>
          <p:nvPr/>
        </p:nvPicPr>
        <p:blipFill rotWithShape="1">
          <a:blip r:embed="rId4">
            <a:alphaModFix/>
          </a:blip>
          <a:srcRect/>
          <a:stretch/>
        </p:blipFill>
        <p:spPr>
          <a:xfrm>
            <a:off x="7542863" y="3778010"/>
            <a:ext cx="1433435" cy="143343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5"/>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3600">
                <a:solidFill>
                  <a:schemeClr val="lt1"/>
                </a:solidFill>
                <a:latin typeface="Gill Sans"/>
                <a:ea typeface="Gill Sans"/>
                <a:cs typeface="Gill Sans"/>
                <a:sym typeface="Gill Sans"/>
              </a:rPr>
              <a:t>En helhetlig plan for området </a:t>
            </a:r>
            <a:endParaRPr sz="3600">
              <a:solidFill>
                <a:schemeClr val="lt1"/>
              </a:solidFill>
              <a:latin typeface="Gill Sans"/>
              <a:ea typeface="Gill Sans"/>
              <a:cs typeface="Gill Sans"/>
              <a:sym typeface="Gill Sans"/>
            </a:endParaRPr>
          </a:p>
        </p:txBody>
      </p:sp>
      <p:sp>
        <p:nvSpPr>
          <p:cNvPr id="142" name="Google Shape;142;p25"/>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a:bodyPr>
          <a:lstStyle/>
          <a:p>
            <a:pPr marL="457200" lvl="0" indent="-374650" algn="l" rtl="0">
              <a:spcBef>
                <a:spcPts val="800"/>
              </a:spcBef>
              <a:spcAft>
                <a:spcPts val="0"/>
              </a:spcAft>
              <a:buClr>
                <a:schemeClr val="lt1"/>
              </a:buClr>
              <a:buSzPts val="2300"/>
              <a:buFont typeface="Gill Sans"/>
              <a:buChar char="●"/>
            </a:pPr>
            <a:r>
              <a:rPr lang="en" sz="2300" dirty="0">
                <a:solidFill>
                  <a:schemeClr val="lt1"/>
                </a:solidFill>
                <a:latin typeface="Gill Sans"/>
                <a:ea typeface="Gill Sans"/>
                <a:cs typeface="Gill Sans"/>
                <a:sym typeface="Gill Sans"/>
              </a:rPr>
              <a:t>At det synes at det er en helhetlig tanke for hele området, ikke stykkevis og delt</a:t>
            </a:r>
            <a:endParaRPr sz="2300" dirty="0">
              <a:solidFill>
                <a:schemeClr val="lt1"/>
              </a:solidFill>
              <a:latin typeface="Gill Sans"/>
              <a:ea typeface="Gill Sans"/>
              <a:cs typeface="Gill Sans"/>
              <a:sym typeface="Gill Sans"/>
            </a:endParaRPr>
          </a:p>
          <a:p>
            <a:pPr marL="457200" lvl="0" indent="-374650" algn="l" rtl="0">
              <a:spcBef>
                <a:spcPts val="0"/>
              </a:spcBef>
              <a:spcAft>
                <a:spcPts val="0"/>
              </a:spcAft>
              <a:buClr>
                <a:schemeClr val="lt1"/>
              </a:buClr>
              <a:buSzPts val="2300"/>
              <a:buFont typeface="Gill Sans"/>
              <a:buChar char="●"/>
            </a:pPr>
            <a:r>
              <a:rPr lang="en" sz="2300" dirty="0">
                <a:solidFill>
                  <a:schemeClr val="lt1"/>
                </a:solidFill>
                <a:latin typeface="Gill Sans"/>
                <a:ea typeface="Gill Sans"/>
                <a:cs typeface="Gill Sans"/>
                <a:sym typeface="Gill Sans"/>
              </a:rPr>
              <a:t>Det savnes et tettere samarbeid mellom alle de som har sine enkeltstående utviklingsprosjekter</a:t>
            </a:r>
            <a:endParaRPr sz="2300" dirty="0">
              <a:solidFill>
                <a:schemeClr val="lt1"/>
              </a:solidFill>
              <a:latin typeface="Gill Sans"/>
              <a:ea typeface="Gill Sans"/>
              <a:cs typeface="Gill Sans"/>
              <a:sym typeface="Gill Sans"/>
            </a:endParaRPr>
          </a:p>
          <a:p>
            <a:pPr marL="0" lvl="0" indent="0" algn="l" rtl="0">
              <a:spcBef>
                <a:spcPts val="1200"/>
              </a:spcBef>
              <a:spcAft>
                <a:spcPts val="0"/>
              </a:spcAft>
              <a:buNone/>
            </a:pPr>
            <a:endParaRPr sz="2300" dirty="0">
              <a:solidFill>
                <a:schemeClr val="lt1"/>
              </a:solidFill>
              <a:latin typeface="Gill Sans"/>
              <a:ea typeface="Gill Sans"/>
              <a:cs typeface="Gill Sans"/>
              <a:sym typeface="Gill Sans"/>
            </a:endParaRPr>
          </a:p>
          <a:p>
            <a:pPr marL="457200" lvl="0" indent="-374650" algn="l" rtl="0">
              <a:spcBef>
                <a:spcPts val="1200"/>
              </a:spcBef>
              <a:spcAft>
                <a:spcPts val="0"/>
              </a:spcAft>
              <a:buClr>
                <a:schemeClr val="lt1"/>
              </a:buClr>
              <a:buSzPts val="2300"/>
              <a:buFont typeface="Gill Sans"/>
              <a:buChar char="●"/>
            </a:pPr>
            <a:r>
              <a:rPr lang="en" sz="2300" dirty="0">
                <a:solidFill>
                  <a:schemeClr val="lt1"/>
                </a:solidFill>
                <a:latin typeface="Gill Sans"/>
                <a:ea typeface="Gill Sans"/>
                <a:cs typeface="Gill Sans"/>
                <a:sym typeface="Gill Sans"/>
              </a:rPr>
              <a:t>Bedre gatebelysning og fortau</a:t>
            </a:r>
            <a:endParaRPr sz="2300" dirty="0">
              <a:solidFill>
                <a:schemeClr val="lt1"/>
              </a:solidFill>
              <a:latin typeface="Gill Sans"/>
              <a:ea typeface="Gill Sans"/>
              <a:cs typeface="Gill Sans"/>
              <a:sym typeface="Gill Sans"/>
            </a:endParaRPr>
          </a:p>
          <a:p>
            <a:pPr marL="457200" lvl="0" indent="-374650" algn="l" rtl="0">
              <a:spcBef>
                <a:spcPts val="0"/>
              </a:spcBef>
              <a:spcAft>
                <a:spcPts val="0"/>
              </a:spcAft>
              <a:buClr>
                <a:schemeClr val="lt1"/>
              </a:buClr>
              <a:buSzPts val="2300"/>
              <a:buFont typeface="Gill Sans"/>
              <a:buChar char="●"/>
            </a:pPr>
            <a:r>
              <a:rPr lang="en" sz="2300" dirty="0">
                <a:solidFill>
                  <a:schemeClr val="lt1"/>
                </a:solidFill>
                <a:latin typeface="Gill Sans"/>
                <a:ea typeface="Gill Sans"/>
                <a:cs typeface="Gill Sans"/>
                <a:sym typeface="Gill Sans"/>
              </a:rPr>
              <a:t>Bro over Røa-krysset  som skaper tryggere gangpassasje over veien for barn, foreldre, eldre og funksjonshemmede </a:t>
            </a:r>
            <a:endParaRPr sz="2300" dirty="0">
              <a:solidFill>
                <a:schemeClr val="lt1"/>
              </a:solidFill>
              <a:latin typeface="Gill Sans"/>
              <a:ea typeface="Gill Sans"/>
              <a:cs typeface="Gill Sans"/>
              <a:sym typeface="Gill Sans"/>
            </a:endParaRPr>
          </a:p>
        </p:txBody>
      </p:sp>
      <p:pic>
        <p:nvPicPr>
          <p:cNvPr id="143" name="Google Shape;143;p25"/>
          <p:cNvPicPr preferRelativeResize="0"/>
          <p:nvPr/>
        </p:nvPicPr>
        <p:blipFill rotWithShape="1">
          <a:blip r:embed="rId3">
            <a:alphaModFix/>
          </a:blip>
          <a:srcRect/>
          <a:stretch/>
        </p:blipFill>
        <p:spPr>
          <a:xfrm>
            <a:off x="7542863" y="3778010"/>
            <a:ext cx="1433435" cy="143343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2356</TotalTime>
  <Words>1110</Words>
  <Application>Microsoft Macintosh PowerPoint</Application>
  <PresentationFormat>Skjermfremvisning (16:9)</PresentationFormat>
  <Paragraphs>135</Paragraphs>
  <Slides>20</Slides>
  <Notes>19</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20</vt:i4>
      </vt:variant>
    </vt:vector>
  </HeadingPairs>
  <TitlesOfParts>
    <vt:vector size="27" baseType="lpstr">
      <vt:lpstr>Arial</vt:lpstr>
      <vt:lpstr>Wingdings</vt:lpstr>
      <vt:lpstr>Noto Sans Symbols</vt:lpstr>
      <vt:lpstr>Century Gothic</vt:lpstr>
      <vt:lpstr>Gill Sans</vt:lpstr>
      <vt:lpstr>Calibri</vt:lpstr>
      <vt:lpstr>Simple Light</vt:lpstr>
      <vt:lpstr>PowerPoint-presentasjon</vt:lpstr>
      <vt:lpstr>God medvirkning </vt:lpstr>
      <vt:lpstr>Deltakere </vt:lpstr>
      <vt:lpstr>PowerPoint-presentasjon</vt:lpstr>
      <vt:lpstr>PowerPoint-presentasjon</vt:lpstr>
      <vt:lpstr>PowerPoint-presentasjon</vt:lpstr>
      <vt:lpstr>Grøntarealer</vt:lpstr>
      <vt:lpstr>Lekeområder</vt:lpstr>
      <vt:lpstr>En helhetlig plan for området </vt:lpstr>
      <vt:lpstr>Aktivitetsmuligheter</vt:lpstr>
      <vt:lpstr>HVA ER GOD UTFORMING AV OMRÅDENE RUNDT?</vt:lpstr>
      <vt:lpstr>PowerPoint-presentasjon</vt:lpstr>
      <vt:lpstr>PowerPoint-presentasjon</vt:lpstr>
      <vt:lpstr>Hva slags innhold og funksjoner ønsker du for hele Røa? </vt:lpstr>
      <vt:lpstr>PowerPoint-presentasjon</vt:lpstr>
      <vt:lpstr>Hva bør endres?</vt:lpstr>
      <vt:lpstr>Hva er det viktigste?</vt:lpstr>
      <vt:lpstr>Tidslinje </vt:lpstr>
      <vt:lpstr>Tidslinje </vt:lpstr>
      <vt:lpstr>www.røaliv.no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Camilla Ringdal Dukefos</dc:creator>
  <cp:lastModifiedBy>Anne Bjørnebye Vik</cp:lastModifiedBy>
  <cp:revision>6</cp:revision>
  <dcterms:modified xsi:type="dcterms:W3CDTF">2021-11-19T16:44:28Z</dcterms:modified>
</cp:coreProperties>
</file>