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77" r:id="rId3"/>
    <p:sldId id="306" r:id="rId4"/>
    <p:sldId id="303" r:id="rId5"/>
    <p:sldId id="300" r:id="rId6"/>
    <p:sldId id="262" r:id="rId7"/>
    <p:sldId id="257" r:id="rId8"/>
    <p:sldId id="299" r:id="rId9"/>
    <p:sldId id="260" r:id="rId10"/>
    <p:sldId id="297" r:id="rId11"/>
    <p:sldId id="267" r:id="rId12"/>
    <p:sldId id="308" r:id="rId13"/>
    <p:sldId id="263" r:id="rId14"/>
    <p:sldId id="276" r:id="rId15"/>
    <p:sldId id="294" r:id="rId16"/>
    <p:sldId id="295" r:id="rId17"/>
    <p:sldId id="264" r:id="rId18"/>
    <p:sldId id="291" r:id="rId19"/>
    <p:sldId id="270"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24"/>
    <p:restoredTop sz="86385"/>
  </p:normalViewPr>
  <p:slideViewPr>
    <p:cSldViewPr snapToGrid="0" snapToObjects="1">
      <p:cViewPr varScale="1">
        <p:scale>
          <a:sx n="96" d="100"/>
          <a:sy n="96" d="100"/>
        </p:scale>
        <p:origin x="354"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E2174E-E92B-2E40-83A3-5D2093943E42}" type="datetimeFigureOut">
              <a:rPr lang="nb-NO" smtClean="0"/>
              <a:t>22.11.2021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57F7A-3369-6D4A-8BB5-4AD5F74146D4}" type="slidenum">
              <a:rPr lang="nb-NO" smtClean="0"/>
              <a:t>‹#›</a:t>
            </a:fld>
            <a:endParaRPr lang="nb-NO"/>
          </a:p>
        </p:txBody>
      </p:sp>
    </p:spTree>
    <p:extLst>
      <p:ext uri="{BB962C8B-B14F-4D97-AF65-F5344CB8AC3E}">
        <p14:creationId xmlns:p14="http://schemas.microsoft.com/office/powerpoint/2010/main" val="3078847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4 år siden kom Skanskas første plan for utbyggingen på Røa. Et høyt signal hus på hjørnet, en massiv mur av en boligblokk langs Griniveien; det ble en vekker for oss, vi organiserte Folkemøte i november; diskutere med grunneiere, utbyggere, arkitekter, handelsstanden, politikere, og historielaget tidlig i 2018 og dannet Røa PlanForum i februar 2018. Hensikten med forumet var å få til en dialog om utviklingen av Røa sentrum mellom disse aktørene. Vi har diskutert siden- Skanska har lenge vært med, vi har fått laget modeller av hvordan det kunne bli, vist de offentlig, snakket med Røa borgere; hatt nye folkemøter, møtt PBE, Byråden for byutvikling, tegnet og modellert på nytt. Derfor sier vi nå – Røa trenger byutvikling- ikke bare boligutbygging. Det</a:t>
            </a:r>
            <a:r>
              <a:rPr lang="nb-NO" baseline="0" dirty="0"/>
              <a:t> haster med å få til en helhetsplan etter nye byutviklingsprinsipper, ikke bare gjeldene reguleringsplan- grunnene skal vi gi dere her.</a:t>
            </a:r>
            <a:r>
              <a:rPr lang="nb-NO" dirty="0"/>
              <a:t> </a:t>
            </a:r>
          </a:p>
        </p:txBody>
      </p:sp>
      <p:sp>
        <p:nvSpPr>
          <p:cNvPr id="4" name="Plassholder for lysbildenummer 3"/>
          <p:cNvSpPr>
            <a:spLocks noGrp="1"/>
          </p:cNvSpPr>
          <p:nvPr>
            <p:ph type="sldNum" sz="quarter" idx="5"/>
          </p:nvPr>
        </p:nvSpPr>
        <p:spPr/>
        <p:txBody>
          <a:bodyPr/>
          <a:lstStyle/>
          <a:p>
            <a:fld id="{96357F7A-3369-6D4A-8BB5-4AD5F74146D4}" type="slidenum">
              <a:rPr lang="nb-NO" smtClean="0"/>
              <a:t>1</a:t>
            </a:fld>
            <a:endParaRPr lang="nb-NO"/>
          </a:p>
        </p:txBody>
      </p:sp>
    </p:spTree>
    <p:extLst>
      <p:ext uri="{BB962C8B-B14F-4D97-AF65-F5344CB8AC3E}">
        <p14:creationId xmlns:p14="http://schemas.microsoft.com/office/powerpoint/2010/main" val="2391259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Befolkningsveksten i</a:t>
            </a:r>
            <a:r>
              <a:rPr lang="nb-NO" baseline="0" dirty="0"/>
              <a:t> området rundt Røa har vært større enn</a:t>
            </a:r>
            <a:r>
              <a:rPr lang="nb-NO" dirty="0"/>
              <a:t> andre områder i Vestre Aker. De</a:t>
            </a:r>
            <a:r>
              <a:rPr lang="nb-NO" baseline="0" dirty="0"/>
              <a:t> siste 10 årene viser statistikken en vekst på over 7000 i Røas nærområde, men senterets omland, dvs beboere som bruker Røa til daglig er større enn dette.</a:t>
            </a:r>
            <a:endParaRPr lang="en-GB" dirty="0"/>
          </a:p>
        </p:txBody>
      </p:sp>
      <p:sp>
        <p:nvSpPr>
          <p:cNvPr id="4" name="Slide Number Placeholder 3"/>
          <p:cNvSpPr>
            <a:spLocks noGrp="1"/>
          </p:cNvSpPr>
          <p:nvPr>
            <p:ph type="sldNum" sz="quarter" idx="10"/>
          </p:nvPr>
        </p:nvSpPr>
        <p:spPr/>
        <p:txBody>
          <a:bodyPr/>
          <a:lstStyle/>
          <a:p>
            <a:fld id="{F8930B9E-8D9B-4A60-A570-87EF02A93AA3}" type="slidenum">
              <a:rPr lang="en-GB" smtClean="0"/>
              <a:t>10</a:t>
            </a:fld>
            <a:endParaRPr lang="en-GB"/>
          </a:p>
        </p:txBody>
      </p:sp>
    </p:spTree>
    <p:extLst>
      <p:ext uri="{BB962C8B-B14F-4D97-AF65-F5344CB8AC3E}">
        <p14:creationId xmlns:p14="http://schemas.microsoft.com/office/powerpoint/2010/main" val="3466847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er tiden virkelig inne til å finne gode løsninger</a:t>
            </a:r>
            <a:r>
              <a:rPr lang="nb-NO" baseline="0" dirty="0"/>
              <a:t> med</a:t>
            </a:r>
            <a:r>
              <a:rPr lang="nb-NO" dirty="0"/>
              <a:t> miljøgater med brostein, beplantning og rundkjøringer for viktige veier i sentrum; anbefal alternative ruter inn og ut av Oslo sentrum; samkjøring</a:t>
            </a:r>
            <a:r>
              <a:rPr lang="nb-NO" baseline="0" dirty="0"/>
              <a:t> med sykkelveiprosjektet fra Lysaker broen til Røakrysset- denne må jo også gå videre innover mot Smestad</a:t>
            </a:r>
            <a:r>
              <a:rPr lang="nb-NO" dirty="0"/>
              <a:t> – reguler lys etc. Ruter må inn i bildet for å se på nye kollektiv løsninger. Barriere må bygges ned- sentrum må henge sammen på de myke trafikanters premisser.</a:t>
            </a:r>
          </a:p>
        </p:txBody>
      </p:sp>
      <p:sp>
        <p:nvSpPr>
          <p:cNvPr id="4" name="Plassholder for lysbildenummer 3"/>
          <p:cNvSpPr>
            <a:spLocks noGrp="1"/>
          </p:cNvSpPr>
          <p:nvPr>
            <p:ph type="sldNum" sz="quarter" idx="5"/>
          </p:nvPr>
        </p:nvSpPr>
        <p:spPr/>
        <p:txBody>
          <a:bodyPr/>
          <a:lstStyle/>
          <a:p>
            <a:fld id="{96357F7A-3369-6D4A-8BB5-4AD5F74146D4}" type="slidenum">
              <a:rPr lang="nb-NO" smtClean="0"/>
              <a:t>11</a:t>
            </a:fld>
            <a:endParaRPr lang="nb-NO"/>
          </a:p>
        </p:txBody>
      </p:sp>
    </p:spTree>
    <p:extLst>
      <p:ext uri="{BB962C8B-B14F-4D97-AF65-F5344CB8AC3E}">
        <p14:creationId xmlns:p14="http://schemas.microsoft.com/office/powerpoint/2010/main" val="1478663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er tiden virkelig inne til å finne gode løsninger</a:t>
            </a:r>
            <a:r>
              <a:rPr lang="nb-NO" baseline="0" dirty="0"/>
              <a:t> med</a:t>
            </a:r>
            <a:r>
              <a:rPr lang="nb-NO" dirty="0"/>
              <a:t> miljøgater med brostein, beplantning og rundkjøringer for viktige veier i sentrum; anbefal alternative ruter inn og ut av Oslo sentrum; samkjøring</a:t>
            </a:r>
            <a:r>
              <a:rPr lang="nb-NO" baseline="0" dirty="0"/>
              <a:t> med sykkelveiprosjektet fra Lysaker broen til Røakrysset- denne må jo også gå videre innover mot Smestad</a:t>
            </a:r>
            <a:r>
              <a:rPr lang="nb-NO" dirty="0"/>
              <a:t> – reguler lys etc. Ruter må inn i bildet for å se på nye kollektiv løsninger. Barriere må bygges ned- sentrum må henge sammen på de myke trafikanters premisser.</a:t>
            </a:r>
          </a:p>
        </p:txBody>
      </p:sp>
      <p:sp>
        <p:nvSpPr>
          <p:cNvPr id="4" name="Plassholder for lysbildenummer 3"/>
          <p:cNvSpPr>
            <a:spLocks noGrp="1"/>
          </p:cNvSpPr>
          <p:nvPr>
            <p:ph type="sldNum" sz="quarter" idx="5"/>
          </p:nvPr>
        </p:nvSpPr>
        <p:spPr/>
        <p:txBody>
          <a:bodyPr/>
          <a:lstStyle/>
          <a:p>
            <a:fld id="{96357F7A-3369-6D4A-8BB5-4AD5F74146D4}" type="slidenum">
              <a:rPr lang="nb-NO" smtClean="0"/>
              <a:t>12</a:t>
            </a:fld>
            <a:endParaRPr lang="nb-NO"/>
          </a:p>
        </p:txBody>
      </p:sp>
    </p:spTree>
    <p:extLst>
      <p:ext uri="{BB962C8B-B14F-4D97-AF65-F5344CB8AC3E}">
        <p14:creationId xmlns:p14="http://schemas.microsoft.com/office/powerpoint/2010/main" val="2420325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Det er et savn av referanser til historien som har skapt dette senteret. BYA anbefale på det sterkeste at alle de tre eldste bygningene og et område omkring reguleres til spesialområde bevaring og at man dermed bevarer sammenhengen disse nå står i</a:t>
            </a:r>
            <a:endParaRPr lang="nb-NO" dirty="0"/>
          </a:p>
        </p:txBody>
      </p:sp>
      <p:sp>
        <p:nvSpPr>
          <p:cNvPr id="4" name="Plassholder for lysbildenummer 3"/>
          <p:cNvSpPr>
            <a:spLocks noGrp="1"/>
          </p:cNvSpPr>
          <p:nvPr>
            <p:ph type="sldNum" sz="quarter" idx="5"/>
          </p:nvPr>
        </p:nvSpPr>
        <p:spPr/>
        <p:txBody>
          <a:bodyPr/>
          <a:lstStyle/>
          <a:p>
            <a:fld id="{96357F7A-3369-6D4A-8BB5-4AD5F74146D4}" type="slidenum">
              <a:rPr lang="nb-NO" smtClean="0"/>
              <a:t>13</a:t>
            </a:fld>
            <a:endParaRPr lang="nb-NO"/>
          </a:p>
        </p:txBody>
      </p:sp>
    </p:spTree>
    <p:extLst>
      <p:ext uri="{BB962C8B-B14F-4D97-AF65-F5344CB8AC3E}">
        <p14:creationId xmlns:p14="http://schemas.microsoft.com/office/powerpoint/2010/main" val="257715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skal til for å bevare identitet og historie? Vi skal vite at det er Røa vi kommer til! Har nå sjansen til å fortsatt å være Røa- ikke et hvilket som helst senter i Oslo ...</a:t>
            </a:r>
          </a:p>
        </p:txBody>
      </p:sp>
      <p:sp>
        <p:nvSpPr>
          <p:cNvPr id="4" name="Plassholder for lysbildenummer 3"/>
          <p:cNvSpPr>
            <a:spLocks noGrp="1"/>
          </p:cNvSpPr>
          <p:nvPr>
            <p:ph type="sldNum" sz="quarter" idx="5"/>
          </p:nvPr>
        </p:nvSpPr>
        <p:spPr/>
        <p:txBody>
          <a:bodyPr/>
          <a:lstStyle/>
          <a:p>
            <a:fld id="{96357F7A-3369-6D4A-8BB5-4AD5F74146D4}" type="slidenum">
              <a:rPr lang="nb-NO" smtClean="0"/>
              <a:t>14</a:t>
            </a:fld>
            <a:endParaRPr lang="nb-NO"/>
          </a:p>
        </p:txBody>
      </p:sp>
    </p:spTree>
    <p:extLst>
      <p:ext uri="{BB962C8B-B14F-4D97-AF65-F5344CB8AC3E}">
        <p14:creationId xmlns:p14="http://schemas.microsoft.com/office/powerpoint/2010/main" val="570752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Den tidligere torgplassen foran biblioteket er nå omgjort. Beplantning, </a:t>
            </a:r>
            <a:r>
              <a:rPr lang="nb-NO" sz="1200" dirty="0" err="1"/>
              <a:t>kunstinnstallasjoner</a:t>
            </a:r>
            <a:r>
              <a:rPr lang="nb-NO" sz="1200" dirty="0"/>
              <a:t> og uteservering tar opp plassen der uformelle og midlertidige aktiviteter tidligere kunne skje.</a:t>
            </a:r>
          </a:p>
          <a:p>
            <a:endParaRPr lang="nb-NO" dirty="0"/>
          </a:p>
        </p:txBody>
      </p:sp>
      <p:sp>
        <p:nvSpPr>
          <p:cNvPr id="4" name="Plassholder for lysbildenummer 3"/>
          <p:cNvSpPr>
            <a:spLocks noGrp="1"/>
          </p:cNvSpPr>
          <p:nvPr>
            <p:ph type="sldNum" sz="quarter" idx="5"/>
          </p:nvPr>
        </p:nvSpPr>
        <p:spPr/>
        <p:txBody>
          <a:bodyPr/>
          <a:lstStyle/>
          <a:p>
            <a:fld id="{96357F7A-3369-6D4A-8BB5-4AD5F74146D4}" type="slidenum">
              <a:rPr lang="nb-NO" smtClean="0"/>
              <a:t>15</a:t>
            </a:fld>
            <a:endParaRPr lang="nb-NO"/>
          </a:p>
        </p:txBody>
      </p:sp>
    </p:spTree>
    <p:extLst>
      <p:ext uri="{BB962C8B-B14F-4D97-AF65-F5344CB8AC3E}">
        <p14:creationId xmlns:p14="http://schemas.microsoft.com/office/powerpoint/2010/main" val="153037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6357F7A-3369-6D4A-8BB5-4AD5F74146D4}" type="slidenum">
              <a:rPr lang="nb-NO" smtClean="0"/>
              <a:t>16</a:t>
            </a:fld>
            <a:endParaRPr lang="nb-NO"/>
          </a:p>
        </p:txBody>
      </p:sp>
    </p:spTree>
    <p:extLst>
      <p:ext uri="{BB962C8B-B14F-4D97-AF65-F5344CB8AC3E}">
        <p14:creationId xmlns:p14="http://schemas.microsoft.com/office/powerpoint/2010/main" val="4278460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6357F7A-3369-6D4A-8BB5-4AD5F74146D4}" type="slidenum">
              <a:rPr lang="nb-NO" smtClean="0"/>
              <a:t>17</a:t>
            </a:fld>
            <a:endParaRPr lang="nb-NO"/>
          </a:p>
        </p:txBody>
      </p:sp>
    </p:spTree>
    <p:extLst>
      <p:ext uri="{BB962C8B-B14F-4D97-AF65-F5344CB8AC3E}">
        <p14:creationId xmlns:p14="http://schemas.microsoft.com/office/powerpoint/2010/main" val="3386656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6357F7A-3369-6D4A-8BB5-4AD5F74146D4}" type="slidenum">
              <a:rPr lang="nb-NO" smtClean="0"/>
              <a:t>18</a:t>
            </a:fld>
            <a:endParaRPr lang="nb-NO"/>
          </a:p>
        </p:txBody>
      </p:sp>
    </p:spTree>
    <p:extLst>
      <p:ext uri="{BB962C8B-B14F-4D97-AF65-F5344CB8AC3E}">
        <p14:creationId xmlns:p14="http://schemas.microsoft.com/office/powerpoint/2010/main" val="2815964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6357F7A-3369-6D4A-8BB5-4AD5F74146D4}" type="slidenum">
              <a:rPr lang="nb-NO" smtClean="0"/>
              <a:t>19</a:t>
            </a:fld>
            <a:endParaRPr lang="nb-NO"/>
          </a:p>
        </p:txBody>
      </p:sp>
    </p:spTree>
    <p:extLst>
      <p:ext uri="{BB962C8B-B14F-4D97-AF65-F5344CB8AC3E}">
        <p14:creationId xmlns:p14="http://schemas.microsoft.com/office/powerpoint/2010/main" val="3611797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Tre store utviklingsprosjekter vil transformere Røa sentrum øst for – og på begge sider - av Røakrysset.  Skanskas prosjekt har frist for innsendelse til PBE 26.november- altså neste fredag og om omhandler fire store boligblokker. De to andre venter på forhånds konferanse med PBE: Beliggenhet </a:t>
            </a:r>
            <a:r>
              <a:rPr lang="nb-NO" dirty="0" err="1"/>
              <a:t>Holding</a:t>
            </a:r>
            <a:r>
              <a:rPr lang="nb-NO" dirty="0"/>
              <a:t> vil bygge nytt der det blå bygget nå er, og Dypro AS river Esso stasjonen, bygger nytt der og vil bygge om hele Røa Senter. Vi snakker her </a:t>
            </a:r>
            <a:r>
              <a:rPr lang="nb-NO" dirty="0" err="1"/>
              <a:t>mililardprosjekt</a:t>
            </a:r>
            <a:r>
              <a:rPr lang="nb-NO" dirty="0"/>
              <a:t>- og en forvandling av sentrum for generasjoner fremover. Vår agenda er at vi får en samlet positiv, sosialt og økonomisk bærekraftig  byutvikling med integrerte trafikale løsninger for økt trafikksikkerhet, mobilitet og gode kollektivløsninger. Stikkordet er Helhetsplan NÅ!! </a:t>
            </a:r>
          </a:p>
        </p:txBody>
      </p:sp>
      <p:sp>
        <p:nvSpPr>
          <p:cNvPr id="4" name="Plassholder for lysbildenummer 3"/>
          <p:cNvSpPr>
            <a:spLocks noGrp="1"/>
          </p:cNvSpPr>
          <p:nvPr>
            <p:ph type="sldNum" sz="quarter" idx="5"/>
          </p:nvPr>
        </p:nvSpPr>
        <p:spPr/>
        <p:txBody>
          <a:bodyPr/>
          <a:lstStyle/>
          <a:p>
            <a:fld id="{96357F7A-3369-6D4A-8BB5-4AD5F74146D4}" type="slidenum">
              <a:rPr lang="nb-NO" smtClean="0"/>
              <a:t>2</a:t>
            </a:fld>
            <a:endParaRPr lang="nb-NO"/>
          </a:p>
        </p:txBody>
      </p:sp>
    </p:spTree>
    <p:extLst>
      <p:ext uri="{BB962C8B-B14F-4D97-AF65-F5344CB8AC3E}">
        <p14:creationId xmlns:p14="http://schemas.microsoft.com/office/powerpoint/2010/main" val="415218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dirty="0">
                <a:solidFill>
                  <a:schemeClr val="tx1"/>
                </a:solidFill>
                <a:effectLst/>
                <a:latin typeface="+mn-lt"/>
                <a:ea typeface="+mn-ea"/>
                <a:cs typeface="+mn-cs"/>
              </a:rPr>
              <a:t>Skanskas versjon 4 er nå meldt til naboer. Så vidt vi kan se er  det ingen store endringer- alle fire blokker beholdes. Røalegene rives, mens det eldst huset i sentrum Hårfint- er flyttet . Haugen det ligger på nå er skrellet vekk, huset er flyttet ned på det nye bakkenivået og lagt svært tett inn til blokk D</a:t>
            </a:r>
          </a:p>
          <a:p>
            <a:r>
              <a:rPr lang="nb-NO" sz="1200" b="0" i="0" u="none" strike="noStrike" kern="1200" dirty="0">
                <a:solidFill>
                  <a:schemeClr val="tx1"/>
                </a:solidFill>
                <a:effectLst/>
                <a:latin typeface="+mn-lt"/>
                <a:ea typeface="+mn-ea"/>
                <a:cs typeface="+mn-cs"/>
              </a:rPr>
              <a:t>Ad forretninger/næringslokaler rettet mot Griniveien i søknaden</a:t>
            </a:r>
          </a:p>
          <a:p>
            <a:r>
              <a:rPr lang="nb-NO" sz="1200" b="0" i="0" u="none" strike="noStrike" kern="1200" dirty="0">
                <a:solidFill>
                  <a:schemeClr val="tx1"/>
                </a:solidFill>
                <a:effectLst/>
                <a:latin typeface="+mn-lt"/>
                <a:ea typeface="+mn-ea"/>
                <a:cs typeface="+mn-cs"/>
              </a:rPr>
              <a:t> </a:t>
            </a:r>
          </a:p>
          <a:p>
            <a:r>
              <a:rPr lang="nb-NO" sz="1200" b="0" i="0" u="none" strike="noStrike" kern="1200" dirty="0">
                <a:solidFill>
                  <a:schemeClr val="tx1"/>
                </a:solidFill>
                <a:effectLst/>
                <a:latin typeface="+mn-lt"/>
                <a:ea typeface="+mn-ea"/>
                <a:cs typeface="+mn-cs"/>
              </a:rPr>
              <a:t>Skanska sier at Griniveien vil få en kombinasjon av næringsarealer og inngangspartier til boligene som vil gi dette gaterommet en ønsket bymessig aktivitet. Reguleringsplanens spesifisering </a:t>
            </a:r>
            <a:r>
              <a:rPr lang="nb-NO" sz="1200" b="0" i="0" u="none" strike="noStrike" kern="1200" dirty="0" err="1">
                <a:solidFill>
                  <a:schemeClr val="tx1"/>
                </a:solidFill>
                <a:effectLst/>
                <a:latin typeface="+mn-lt"/>
                <a:ea typeface="+mn-ea"/>
                <a:cs typeface="+mn-cs"/>
              </a:rPr>
              <a:t>max</a:t>
            </a:r>
            <a:r>
              <a:rPr lang="nb-NO" sz="1200" b="0" i="0" u="none" strike="noStrike" kern="1200" dirty="0">
                <a:solidFill>
                  <a:schemeClr val="tx1"/>
                </a:solidFill>
                <a:effectLst/>
                <a:latin typeface="+mn-lt"/>
                <a:ea typeface="+mn-ea"/>
                <a:cs typeface="+mn-cs"/>
              </a:rPr>
              <a:t> 300m2 næringsareal for hele prosjektet, dvs lite næringsrettet fasade mot Griniveien, særlig når den beste beliggenheten for næring er på hjørnet mot det gule huset. Det ser derfor ut til å være en forutsetning at det dispenseres fra kravet om </a:t>
            </a:r>
            <a:r>
              <a:rPr lang="nb-NO" sz="1200" b="0" i="0" u="none" strike="noStrike" kern="1200" dirty="0" err="1">
                <a:solidFill>
                  <a:schemeClr val="tx1"/>
                </a:solidFill>
                <a:effectLst/>
                <a:latin typeface="+mn-lt"/>
                <a:ea typeface="+mn-ea"/>
                <a:cs typeface="+mn-cs"/>
              </a:rPr>
              <a:t>max</a:t>
            </a:r>
            <a:r>
              <a:rPr lang="nb-NO" sz="1200" b="0" i="0" u="none" strike="noStrike" kern="1200" dirty="0">
                <a:solidFill>
                  <a:schemeClr val="tx1"/>
                </a:solidFill>
                <a:effectLst/>
                <a:latin typeface="+mn-lt"/>
                <a:ea typeface="+mn-ea"/>
                <a:cs typeface="+mn-cs"/>
              </a:rPr>
              <a:t> næringsareal.</a:t>
            </a:r>
          </a:p>
          <a:p>
            <a:r>
              <a:rPr lang="nb-NO" sz="1200" b="0" i="0" u="none" strike="noStrike" kern="1200" dirty="0">
                <a:solidFill>
                  <a:schemeClr val="tx1"/>
                </a:solidFill>
                <a:effectLst/>
                <a:latin typeface="+mn-lt"/>
                <a:ea typeface="+mn-ea"/>
                <a:cs typeface="+mn-cs"/>
              </a:rPr>
              <a:t> </a:t>
            </a:r>
          </a:p>
          <a:p>
            <a:r>
              <a:rPr lang="nb-NO" sz="1200" b="0" i="0" u="none" strike="noStrike" kern="1200" dirty="0">
                <a:solidFill>
                  <a:schemeClr val="tx1"/>
                </a:solidFill>
                <a:effectLst/>
                <a:latin typeface="+mn-lt"/>
                <a:ea typeface="+mn-ea"/>
                <a:cs typeface="+mn-cs"/>
              </a:rPr>
              <a:t>Videre peker søknaden på at dersom angitt gesimshøyde skal overholdes mot Griniveien, vil næringsarealene her ligge forsenket en halv etasjehøyde under gateplan! Dersom disse lokalene skal være publikumsrettet virksomhet vil det lett oppstå konflikter mellom personer som skal opp en trapp ut av bygningene og syklister på den regionale sykkelveien rett forbi dette bygget.</a:t>
            </a:r>
          </a:p>
          <a:p>
            <a:r>
              <a:rPr lang="nb-NO" sz="1200" b="0" i="0" u="none" strike="noStrike" kern="1200" dirty="0">
                <a:solidFill>
                  <a:schemeClr val="tx1"/>
                </a:solidFill>
                <a:effectLst/>
                <a:latin typeface="+mn-lt"/>
                <a:ea typeface="+mn-ea"/>
                <a:cs typeface="+mn-cs"/>
              </a:rPr>
              <a:t> </a:t>
            </a:r>
          </a:p>
          <a:p>
            <a:r>
              <a:rPr lang="nb-NO" sz="1200" b="0" i="0" u="none" strike="noStrike" kern="1200" dirty="0">
                <a:solidFill>
                  <a:schemeClr val="tx1"/>
                </a:solidFill>
                <a:effectLst/>
                <a:latin typeface="+mn-lt"/>
                <a:ea typeface="+mn-ea"/>
                <a:cs typeface="+mn-cs"/>
              </a:rPr>
              <a:t>Ansvarlig søker mener også dette ikke vil være noen gunstig løsning verken mht. universell tilgjengelighet eller urbane kvaliteter generelt og foreslår derfor å søke om å få heve gesimshøyden for byggene mot Griniveien.</a:t>
            </a:r>
          </a:p>
          <a:p>
            <a:r>
              <a:rPr lang="nb-NO" sz="1200" b="0" i="0" u="none" strike="noStrike" kern="1200" dirty="0">
                <a:solidFill>
                  <a:schemeClr val="tx1"/>
                </a:solidFill>
                <a:effectLst/>
                <a:latin typeface="+mn-lt"/>
                <a:ea typeface="+mn-ea"/>
                <a:cs typeface="+mn-cs"/>
              </a:rPr>
              <a:t> </a:t>
            </a:r>
          </a:p>
          <a:p>
            <a:r>
              <a:rPr lang="nb-NO" sz="1200" b="0" i="0" u="none" strike="noStrike" kern="1200" dirty="0">
                <a:solidFill>
                  <a:schemeClr val="tx1"/>
                </a:solidFill>
                <a:effectLst/>
                <a:latin typeface="+mn-lt"/>
                <a:ea typeface="+mn-ea"/>
                <a:cs typeface="+mn-cs"/>
              </a:rPr>
              <a:t>Ad inn- og utkjøring fra eiendommen.</a:t>
            </a:r>
          </a:p>
          <a:p>
            <a:r>
              <a:rPr lang="nb-NO" sz="1200" b="0" i="0" u="none" strike="noStrike" kern="1200" dirty="0">
                <a:solidFill>
                  <a:schemeClr val="tx1"/>
                </a:solidFill>
                <a:effectLst/>
                <a:latin typeface="+mn-lt"/>
                <a:ea typeface="+mn-ea"/>
                <a:cs typeface="+mn-cs"/>
              </a:rPr>
              <a:t> </a:t>
            </a:r>
          </a:p>
          <a:p>
            <a:r>
              <a:rPr lang="nb-NO" sz="1200" b="0" i="0" u="none" strike="noStrike" kern="1200" dirty="0">
                <a:solidFill>
                  <a:schemeClr val="tx1"/>
                </a:solidFill>
                <a:effectLst/>
                <a:latin typeface="+mn-lt"/>
                <a:ea typeface="+mn-ea"/>
                <a:cs typeface="+mn-cs"/>
              </a:rPr>
              <a:t>Ansvarlig søker omtaler ikke at innkjøring til bygget, ifølge Vegvesenets pålegg, må skje fra vest. Kryssing over veibanen er ikke lov. Kjørende fra øst må om rundkjøringen ved kirken og svinge ned til venstre i Røa-krysset. Dette vil også si at utkjørende mot vest må først svinge til høyre og så til venstre i Sørkedalsveien, opp til rundkjøringen og deretter ned Vækerøveien og så til høyre. Dette gir mange ekstra kjørende gjennom kryss og sideveier fra Skanska og Auctus-byggene.</a:t>
            </a:r>
          </a:p>
          <a:p>
            <a:endParaRPr lang="nb-NO" dirty="0"/>
          </a:p>
          <a:p>
            <a:endParaRPr lang="nb-NO" dirty="0"/>
          </a:p>
        </p:txBody>
      </p:sp>
      <p:sp>
        <p:nvSpPr>
          <p:cNvPr id="4" name="Plassholder for lysbildenummer 3"/>
          <p:cNvSpPr>
            <a:spLocks noGrp="1"/>
          </p:cNvSpPr>
          <p:nvPr>
            <p:ph type="sldNum" sz="quarter" idx="5"/>
          </p:nvPr>
        </p:nvSpPr>
        <p:spPr/>
        <p:txBody>
          <a:bodyPr/>
          <a:lstStyle/>
          <a:p>
            <a:fld id="{96357F7A-3369-6D4A-8BB5-4AD5F74146D4}" type="slidenum">
              <a:rPr lang="nb-NO" smtClean="0"/>
              <a:t>3</a:t>
            </a:fld>
            <a:endParaRPr lang="nb-NO"/>
          </a:p>
        </p:txBody>
      </p:sp>
    </p:spTree>
    <p:extLst>
      <p:ext uri="{BB962C8B-B14F-4D97-AF65-F5344CB8AC3E}">
        <p14:creationId xmlns:p14="http://schemas.microsoft.com/office/powerpoint/2010/main" val="3891993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Illustrasjonen</a:t>
            </a:r>
            <a:r>
              <a:rPr lang="nb-NO" baseline="0" dirty="0"/>
              <a:t> til høyre viser at en stor del av sentrumsområdet blir privatisert, men den hyppig brukte bilfrie gangforbindelsen mellom Røa senter og T-banen blir trang og mer privatisert enn i dag. Mesteparten av det grønne arealet til venstre er den private hagen til Berit Hallan- dvs ikke et offentlig areal. </a:t>
            </a:r>
            <a:r>
              <a:rPr lang="nb-NO" dirty="0"/>
              <a:t>Om Skanskas forslag går igjennom – er dette nok et argument for at 4110 ikke er god nok.</a:t>
            </a:r>
          </a:p>
          <a:p>
            <a:endParaRPr lang="nb-NO" dirty="0"/>
          </a:p>
        </p:txBody>
      </p:sp>
      <p:sp>
        <p:nvSpPr>
          <p:cNvPr id="4" name="Plassholder for lysbildenummer 3"/>
          <p:cNvSpPr>
            <a:spLocks noGrp="1"/>
          </p:cNvSpPr>
          <p:nvPr>
            <p:ph type="sldNum" sz="quarter" idx="5"/>
          </p:nvPr>
        </p:nvSpPr>
        <p:spPr/>
        <p:txBody>
          <a:bodyPr/>
          <a:lstStyle/>
          <a:p>
            <a:fld id="{96357F7A-3369-6D4A-8BB5-4AD5F74146D4}" type="slidenum">
              <a:rPr lang="nb-NO" smtClean="0"/>
              <a:t>4</a:t>
            </a:fld>
            <a:endParaRPr lang="nb-NO"/>
          </a:p>
        </p:txBody>
      </p:sp>
    </p:spTree>
    <p:extLst>
      <p:ext uri="{BB962C8B-B14F-4D97-AF65-F5344CB8AC3E}">
        <p14:creationId xmlns:p14="http://schemas.microsoft.com/office/powerpoint/2010/main" val="4105545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6357F7A-3369-6D4A-8BB5-4AD5F74146D4}" type="slidenum">
              <a:rPr lang="nb-NO" smtClean="0"/>
              <a:t>5</a:t>
            </a:fld>
            <a:endParaRPr lang="nb-NO"/>
          </a:p>
        </p:txBody>
      </p:sp>
    </p:spTree>
    <p:extLst>
      <p:ext uri="{BB962C8B-B14F-4D97-AF65-F5344CB8AC3E}">
        <p14:creationId xmlns:p14="http://schemas.microsoft.com/office/powerpoint/2010/main" val="2497312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Ok- hva sier så den gjeldende reguleringsplan for sentrum?</a:t>
            </a:r>
          </a:p>
        </p:txBody>
      </p:sp>
      <p:sp>
        <p:nvSpPr>
          <p:cNvPr id="4" name="Plassholder for lysbildenummer 3"/>
          <p:cNvSpPr>
            <a:spLocks noGrp="1"/>
          </p:cNvSpPr>
          <p:nvPr>
            <p:ph type="sldNum" sz="quarter" idx="5"/>
          </p:nvPr>
        </p:nvSpPr>
        <p:spPr/>
        <p:txBody>
          <a:bodyPr/>
          <a:lstStyle/>
          <a:p>
            <a:fld id="{96357F7A-3369-6D4A-8BB5-4AD5F74146D4}" type="slidenum">
              <a:rPr lang="nb-NO" smtClean="0"/>
              <a:t>6</a:t>
            </a:fld>
            <a:endParaRPr lang="nb-NO"/>
          </a:p>
        </p:txBody>
      </p:sp>
    </p:spTree>
    <p:extLst>
      <p:ext uri="{BB962C8B-B14F-4D97-AF65-F5344CB8AC3E}">
        <p14:creationId xmlns:p14="http://schemas.microsoft.com/office/powerpoint/2010/main" val="491484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6357F7A-3369-6D4A-8BB5-4AD5F74146D4}" type="slidenum">
              <a:rPr lang="nb-NO" smtClean="0"/>
              <a:t>7</a:t>
            </a:fld>
            <a:endParaRPr lang="nb-NO"/>
          </a:p>
        </p:txBody>
      </p:sp>
    </p:spTree>
    <p:extLst>
      <p:ext uri="{BB962C8B-B14F-4D97-AF65-F5344CB8AC3E}">
        <p14:creationId xmlns:p14="http://schemas.microsoft.com/office/powerpoint/2010/main" val="3688398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6357F7A-3369-6D4A-8BB5-4AD5F74146D4}" type="slidenum">
              <a:rPr lang="nb-NO" smtClean="0"/>
              <a:t>8</a:t>
            </a:fld>
            <a:endParaRPr lang="nb-NO"/>
          </a:p>
        </p:txBody>
      </p:sp>
    </p:spTree>
    <p:extLst>
      <p:ext uri="{BB962C8B-B14F-4D97-AF65-F5344CB8AC3E}">
        <p14:creationId xmlns:p14="http://schemas.microsoft.com/office/powerpoint/2010/main" val="391767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Med mange boliger i første etasje blir det</a:t>
            </a:r>
            <a:r>
              <a:rPr lang="nb-NO" sz="1200" baseline="0" dirty="0"/>
              <a:t> ingen god sentrumsutvikling. Røa har nå tatt over handelen på Hovseter- dette ble ikke lagt inn </a:t>
            </a:r>
            <a:r>
              <a:rPr lang="nb-NO" sz="1200" dirty="0"/>
              <a:t>Røaplanen.</a:t>
            </a:r>
            <a:r>
              <a:rPr lang="nb-NO" sz="1200" baseline="0" dirty="0"/>
              <a:t> I tillegg kommer folk fra andre mindre sentra både i Bærum og i bydelen- så for at Røa skal ha et bærekraftig økonomisk næringsliv og</a:t>
            </a:r>
            <a:r>
              <a:rPr lang="nb-NO" sz="1200" dirty="0"/>
              <a:t> fortsatt være konkurransedyktig – så</a:t>
            </a:r>
            <a:r>
              <a:rPr lang="nb-NO" sz="1200" baseline="0" dirty="0"/>
              <a:t> må sentrum</a:t>
            </a:r>
            <a:r>
              <a:rPr lang="nb-NO" sz="1200" dirty="0"/>
              <a:t> ha nok næringsareal for å kunne betjene et større befolkningsomland enn forutsatt i 2004. Vi skal ikke ha flere</a:t>
            </a:r>
            <a:r>
              <a:rPr lang="nb-NO" sz="1200" baseline="0" dirty="0"/>
              <a:t> </a:t>
            </a:r>
            <a:r>
              <a:rPr lang="nb-NO" sz="1200" dirty="0"/>
              <a:t>parkeringsplasser i sentrum- det er nok- så å tilrettelegge for god mobilitet  i sentrum og inn til sentrum så  vil dette også kunne redusere bilbruken til og i sentrum.</a:t>
            </a:r>
            <a:endParaRPr lang="en-GB" sz="1200" dirty="0"/>
          </a:p>
          <a:p>
            <a:endParaRPr lang="nb-NO" dirty="0"/>
          </a:p>
        </p:txBody>
      </p:sp>
      <p:sp>
        <p:nvSpPr>
          <p:cNvPr id="4" name="Plassholder for lysbildenummer 3"/>
          <p:cNvSpPr>
            <a:spLocks noGrp="1"/>
          </p:cNvSpPr>
          <p:nvPr>
            <p:ph type="sldNum" sz="quarter" idx="5"/>
          </p:nvPr>
        </p:nvSpPr>
        <p:spPr/>
        <p:txBody>
          <a:bodyPr/>
          <a:lstStyle/>
          <a:p>
            <a:fld id="{96357F7A-3369-6D4A-8BB5-4AD5F74146D4}" type="slidenum">
              <a:rPr lang="nb-NO" smtClean="0"/>
              <a:t>9</a:t>
            </a:fld>
            <a:endParaRPr lang="nb-NO"/>
          </a:p>
        </p:txBody>
      </p:sp>
    </p:spTree>
    <p:extLst>
      <p:ext uri="{BB962C8B-B14F-4D97-AF65-F5344CB8AC3E}">
        <p14:creationId xmlns:p14="http://schemas.microsoft.com/office/powerpoint/2010/main" val="120135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ACA220-A37E-A149-BE8A-4B99F95F268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BCADE43-C347-8B40-8E53-44BF767591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923298F3-0A45-034A-AA90-E71746C719FD}"/>
              </a:ext>
            </a:extLst>
          </p:cNvPr>
          <p:cNvSpPr>
            <a:spLocks noGrp="1"/>
          </p:cNvSpPr>
          <p:nvPr>
            <p:ph type="dt" sz="half" idx="10"/>
          </p:nvPr>
        </p:nvSpPr>
        <p:spPr/>
        <p:txBody>
          <a:bodyPr/>
          <a:lstStyle/>
          <a:p>
            <a:fld id="{5C91DA29-85C6-B34A-996C-01B55A16D1C1}" type="datetimeFigureOut">
              <a:rPr lang="nb-NO" smtClean="0"/>
              <a:t>22.11.2021</a:t>
            </a:fld>
            <a:endParaRPr lang="nb-NO"/>
          </a:p>
        </p:txBody>
      </p:sp>
      <p:sp>
        <p:nvSpPr>
          <p:cNvPr id="5" name="Plassholder for bunntekst 4">
            <a:extLst>
              <a:ext uri="{FF2B5EF4-FFF2-40B4-BE49-F238E27FC236}">
                <a16:creationId xmlns:a16="http://schemas.microsoft.com/office/drawing/2014/main" id="{4A8F49EE-C74E-8C46-96B0-719AAA9F477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7DEE4FD-2E44-4445-A372-4FEC9AE8138B}"/>
              </a:ext>
            </a:extLst>
          </p:cNvPr>
          <p:cNvSpPr>
            <a:spLocks noGrp="1"/>
          </p:cNvSpPr>
          <p:nvPr>
            <p:ph type="sldNum" sz="quarter" idx="12"/>
          </p:nvPr>
        </p:nvSpPr>
        <p:spPr/>
        <p:txBody>
          <a:bodyPr/>
          <a:lstStyle/>
          <a:p>
            <a:fld id="{1B87AED1-A4A3-CA4A-AE39-611B3E884429}" type="slidenum">
              <a:rPr lang="nb-NO" smtClean="0"/>
              <a:t>‹#›</a:t>
            </a:fld>
            <a:endParaRPr lang="nb-NO"/>
          </a:p>
        </p:txBody>
      </p:sp>
    </p:spTree>
    <p:extLst>
      <p:ext uri="{BB962C8B-B14F-4D97-AF65-F5344CB8AC3E}">
        <p14:creationId xmlns:p14="http://schemas.microsoft.com/office/powerpoint/2010/main" val="3298264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A71F6F-70F9-4E40-9AFC-9D0BA57CF988}"/>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0C3335FF-04E9-1F48-95CB-91D840672887}"/>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297C582-0C76-804C-B299-1CA0BF805F6E}"/>
              </a:ext>
            </a:extLst>
          </p:cNvPr>
          <p:cNvSpPr>
            <a:spLocks noGrp="1"/>
          </p:cNvSpPr>
          <p:nvPr>
            <p:ph type="dt" sz="half" idx="10"/>
          </p:nvPr>
        </p:nvSpPr>
        <p:spPr/>
        <p:txBody>
          <a:bodyPr/>
          <a:lstStyle/>
          <a:p>
            <a:fld id="{5C91DA29-85C6-B34A-996C-01B55A16D1C1}" type="datetimeFigureOut">
              <a:rPr lang="nb-NO" smtClean="0"/>
              <a:t>22.11.2021</a:t>
            </a:fld>
            <a:endParaRPr lang="nb-NO"/>
          </a:p>
        </p:txBody>
      </p:sp>
      <p:sp>
        <p:nvSpPr>
          <p:cNvPr id="5" name="Plassholder for bunntekst 4">
            <a:extLst>
              <a:ext uri="{FF2B5EF4-FFF2-40B4-BE49-F238E27FC236}">
                <a16:creationId xmlns:a16="http://schemas.microsoft.com/office/drawing/2014/main" id="{8CD459EE-99FC-D74E-BC10-9118A5739BD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83E8F4C-78AC-1E44-A071-8B26C58BD088}"/>
              </a:ext>
            </a:extLst>
          </p:cNvPr>
          <p:cNvSpPr>
            <a:spLocks noGrp="1"/>
          </p:cNvSpPr>
          <p:nvPr>
            <p:ph type="sldNum" sz="quarter" idx="12"/>
          </p:nvPr>
        </p:nvSpPr>
        <p:spPr/>
        <p:txBody>
          <a:bodyPr/>
          <a:lstStyle/>
          <a:p>
            <a:fld id="{1B87AED1-A4A3-CA4A-AE39-611B3E884429}" type="slidenum">
              <a:rPr lang="nb-NO" smtClean="0"/>
              <a:t>‹#›</a:t>
            </a:fld>
            <a:endParaRPr lang="nb-NO"/>
          </a:p>
        </p:txBody>
      </p:sp>
    </p:spTree>
    <p:extLst>
      <p:ext uri="{BB962C8B-B14F-4D97-AF65-F5344CB8AC3E}">
        <p14:creationId xmlns:p14="http://schemas.microsoft.com/office/powerpoint/2010/main" val="1687472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A83A850-17F9-3240-B813-E30DD189DF3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F0608FE-53EA-3840-A260-3FC2EDDC0B5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CC3851F-A2F2-E147-9131-91F5E860D3CF}"/>
              </a:ext>
            </a:extLst>
          </p:cNvPr>
          <p:cNvSpPr>
            <a:spLocks noGrp="1"/>
          </p:cNvSpPr>
          <p:nvPr>
            <p:ph type="dt" sz="half" idx="10"/>
          </p:nvPr>
        </p:nvSpPr>
        <p:spPr/>
        <p:txBody>
          <a:bodyPr/>
          <a:lstStyle/>
          <a:p>
            <a:fld id="{5C91DA29-85C6-B34A-996C-01B55A16D1C1}" type="datetimeFigureOut">
              <a:rPr lang="nb-NO" smtClean="0"/>
              <a:t>22.11.2021</a:t>
            </a:fld>
            <a:endParaRPr lang="nb-NO"/>
          </a:p>
        </p:txBody>
      </p:sp>
      <p:sp>
        <p:nvSpPr>
          <p:cNvPr id="5" name="Plassholder for bunntekst 4">
            <a:extLst>
              <a:ext uri="{FF2B5EF4-FFF2-40B4-BE49-F238E27FC236}">
                <a16:creationId xmlns:a16="http://schemas.microsoft.com/office/drawing/2014/main" id="{A5FE51BA-DC88-B84B-9763-0369ECD66FF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369FD98-4565-7841-ADF5-540F5F15E9DC}"/>
              </a:ext>
            </a:extLst>
          </p:cNvPr>
          <p:cNvSpPr>
            <a:spLocks noGrp="1"/>
          </p:cNvSpPr>
          <p:nvPr>
            <p:ph type="sldNum" sz="quarter" idx="12"/>
          </p:nvPr>
        </p:nvSpPr>
        <p:spPr/>
        <p:txBody>
          <a:bodyPr/>
          <a:lstStyle/>
          <a:p>
            <a:fld id="{1B87AED1-A4A3-CA4A-AE39-611B3E884429}" type="slidenum">
              <a:rPr lang="nb-NO" smtClean="0"/>
              <a:t>‹#›</a:t>
            </a:fld>
            <a:endParaRPr lang="nb-NO"/>
          </a:p>
        </p:txBody>
      </p:sp>
    </p:spTree>
    <p:extLst>
      <p:ext uri="{BB962C8B-B14F-4D97-AF65-F5344CB8AC3E}">
        <p14:creationId xmlns:p14="http://schemas.microsoft.com/office/powerpoint/2010/main" val="744026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80093C-282B-6141-A6F8-26BF8591F00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AFC8BC4-7F6E-0449-B21E-25E1C50706A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0A69689-EEAF-4444-B0A1-B547833A14FF}"/>
              </a:ext>
            </a:extLst>
          </p:cNvPr>
          <p:cNvSpPr>
            <a:spLocks noGrp="1"/>
          </p:cNvSpPr>
          <p:nvPr>
            <p:ph type="dt" sz="half" idx="10"/>
          </p:nvPr>
        </p:nvSpPr>
        <p:spPr/>
        <p:txBody>
          <a:bodyPr/>
          <a:lstStyle/>
          <a:p>
            <a:fld id="{5C91DA29-85C6-B34A-996C-01B55A16D1C1}" type="datetimeFigureOut">
              <a:rPr lang="nb-NO" smtClean="0"/>
              <a:t>22.11.2021</a:t>
            </a:fld>
            <a:endParaRPr lang="nb-NO"/>
          </a:p>
        </p:txBody>
      </p:sp>
      <p:sp>
        <p:nvSpPr>
          <p:cNvPr id="5" name="Plassholder for bunntekst 4">
            <a:extLst>
              <a:ext uri="{FF2B5EF4-FFF2-40B4-BE49-F238E27FC236}">
                <a16:creationId xmlns:a16="http://schemas.microsoft.com/office/drawing/2014/main" id="{53957071-B429-2544-804A-663CB2A7A59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A4FCD41-4734-844D-A9CC-9B55F4CAE839}"/>
              </a:ext>
            </a:extLst>
          </p:cNvPr>
          <p:cNvSpPr>
            <a:spLocks noGrp="1"/>
          </p:cNvSpPr>
          <p:nvPr>
            <p:ph type="sldNum" sz="quarter" idx="12"/>
          </p:nvPr>
        </p:nvSpPr>
        <p:spPr/>
        <p:txBody>
          <a:bodyPr/>
          <a:lstStyle/>
          <a:p>
            <a:fld id="{1B87AED1-A4A3-CA4A-AE39-611B3E884429}" type="slidenum">
              <a:rPr lang="nb-NO" smtClean="0"/>
              <a:t>‹#›</a:t>
            </a:fld>
            <a:endParaRPr lang="nb-NO"/>
          </a:p>
        </p:txBody>
      </p:sp>
    </p:spTree>
    <p:extLst>
      <p:ext uri="{BB962C8B-B14F-4D97-AF65-F5344CB8AC3E}">
        <p14:creationId xmlns:p14="http://schemas.microsoft.com/office/powerpoint/2010/main" val="1522287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B6BC11-0AA8-764C-A7C8-9A85345D754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747D0CB-3228-644C-86A4-886018D20A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D8B8837F-45A6-0E4A-B3F6-4E1A355531E3}"/>
              </a:ext>
            </a:extLst>
          </p:cNvPr>
          <p:cNvSpPr>
            <a:spLocks noGrp="1"/>
          </p:cNvSpPr>
          <p:nvPr>
            <p:ph type="dt" sz="half" idx="10"/>
          </p:nvPr>
        </p:nvSpPr>
        <p:spPr/>
        <p:txBody>
          <a:bodyPr/>
          <a:lstStyle/>
          <a:p>
            <a:fld id="{5C91DA29-85C6-B34A-996C-01B55A16D1C1}" type="datetimeFigureOut">
              <a:rPr lang="nb-NO" smtClean="0"/>
              <a:t>22.11.2021</a:t>
            </a:fld>
            <a:endParaRPr lang="nb-NO"/>
          </a:p>
        </p:txBody>
      </p:sp>
      <p:sp>
        <p:nvSpPr>
          <p:cNvPr id="5" name="Plassholder for bunntekst 4">
            <a:extLst>
              <a:ext uri="{FF2B5EF4-FFF2-40B4-BE49-F238E27FC236}">
                <a16:creationId xmlns:a16="http://schemas.microsoft.com/office/drawing/2014/main" id="{F741D8DF-E244-084E-96C0-BF3EF2F9F4B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D7C74D9-5B02-F548-A214-F0F1E94C894C}"/>
              </a:ext>
            </a:extLst>
          </p:cNvPr>
          <p:cNvSpPr>
            <a:spLocks noGrp="1"/>
          </p:cNvSpPr>
          <p:nvPr>
            <p:ph type="sldNum" sz="quarter" idx="12"/>
          </p:nvPr>
        </p:nvSpPr>
        <p:spPr/>
        <p:txBody>
          <a:bodyPr/>
          <a:lstStyle/>
          <a:p>
            <a:fld id="{1B87AED1-A4A3-CA4A-AE39-611B3E884429}" type="slidenum">
              <a:rPr lang="nb-NO" smtClean="0"/>
              <a:t>‹#›</a:t>
            </a:fld>
            <a:endParaRPr lang="nb-NO"/>
          </a:p>
        </p:txBody>
      </p:sp>
    </p:spTree>
    <p:extLst>
      <p:ext uri="{BB962C8B-B14F-4D97-AF65-F5344CB8AC3E}">
        <p14:creationId xmlns:p14="http://schemas.microsoft.com/office/powerpoint/2010/main" val="7025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E8E354-D8E9-C849-86C3-2D154708F8C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36F2002-90FA-3247-ACF4-46858A7A0B0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A76DA198-881B-614A-BDE6-3027A17D06F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EC5B3E3-C91C-9D45-9DD8-4D6DFDA834A5}"/>
              </a:ext>
            </a:extLst>
          </p:cNvPr>
          <p:cNvSpPr>
            <a:spLocks noGrp="1"/>
          </p:cNvSpPr>
          <p:nvPr>
            <p:ph type="dt" sz="half" idx="10"/>
          </p:nvPr>
        </p:nvSpPr>
        <p:spPr/>
        <p:txBody>
          <a:bodyPr/>
          <a:lstStyle/>
          <a:p>
            <a:fld id="{5C91DA29-85C6-B34A-996C-01B55A16D1C1}" type="datetimeFigureOut">
              <a:rPr lang="nb-NO" smtClean="0"/>
              <a:t>22.11.2021</a:t>
            </a:fld>
            <a:endParaRPr lang="nb-NO"/>
          </a:p>
        </p:txBody>
      </p:sp>
      <p:sp>
        <p:nvSpPr>
          <p:cNvPr id="6" name="Plassholder for bunntekst 5">
            <a:extLst>
              <a:ext uri="{FF2B5EF4-FFF2-40B4-BE49-F238E27FC236}">
                <a16:creationId xmlns:a16="http://schemas.microsoft.com/office/drawing/2014/main" id="{799610E0-E860-E14E-8E23-C458DF59841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526A914-6D00-9645-A849-B3F5EB967A3F}"/>
              </a:ext>
            </a:extLst>
          </p:cNvPr>
          <p:cNvSpPr>
            <a:spLocks noGrp="1"/>
          </p:cNvSpPr>
          <p:nvPr>
            <p:ph type="sldNum" sz="quarter" idx="12"/>
          </p:nvPr>
        </p:nvSpPr>
        <p:spPr/>
        <p:txBody>
          <a:bodyPr/>
          <a:lstStyle/>
          <a:p>
            <a:fld id="{1B87AED1-A4A3-CA4A-AE39-611B3E884429}" type="slidenum">
              <a:rPr lang="nb-NO" smtClean="0"/>
              <a:t>‹#›</a:t>
            </a:fld>
            <a:endParaRPr lang="nb-NO"/>
          </a:p>
        </p:txBody>
      </p:sp>
    </p:spTree>
    <p:extLst>
      <p:ext uri="{BB962C8B-B14F-4D97-AF65-F5344CB8AC3E}">
        <p14:creationId xmlns:p14="http://schemas.microsoft.com/office/powerpoint/2010/main" val="7116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4AB539-7FAE-3F49-9DFA-D9F2DCC66D51}"/>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A17B5DF-7747-8243-B18F-158AE579B5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09E3BABF-1EB0-9244-9ED5-4924CA703E12}"/>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59E2F0A-8457-7741-9869-C6CC3646CB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25C8FB40-29BF-DE44-B0A1-C6A58A84B66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F9D342F-BEC6-4B4C-A533-9C849445DFB6}"/>
              </a:ext>
            </a:extLst>
          </p:cNvPr>
          <p:cNvSpPr>
            <a:spLocks noGrp="1"/>
          </p:cNvSpPr>
          <p:nvPr>
            <p:ph type="dt" sz="half" idx="10"/>
          </p:nvPr>
        </p:nvSpPr>
        <p:spPr/>
        <p:txBody>
          <a:bodyPr/>
          <a:lstStyle/>
          <a:p>
            <a:fld id="{5C91DA29-85C6-B34A-996C-01B55A16D1C1}" type="datetimeFigureOut">
              <a:rPr lang="nb-NO" smtClean="0"/>
              <a:t>22.11.2021</a:t>
            </a:fld>
            <a:endParaRPr lang="nb-NO"/>
          </a:p>
        </p:txBody>
      </p:sp>
      <p:sp>
        <p:nvSpPr>
          <p:cNvPr id="8" name="Plassholder for bunntekst 7">
            <a:extLst>
              <a:ext uri="{FF2B5EF4-FFF2-40B4-BE49-F238E27FC236}">
                <a16:creationId xmlns:a16="http://schemas.microsoft.com/office/drawing/2014/main" id="{8BE84ADF-5838-7B42-BE8C-707C6C86EBF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FAEBE91F-5518-3549-AAE0-E203AB740096}"/>
              </a:ext>
            </a:extLst>
          </p:cNvPr>
          <p:cNvSpPr>
            <a:spLocks noGrp="1"/>
          </p:cNvSpPr>
          <p:nvPr>
            <p:ph type="sldNum" sz="quarter" idx="12"/>
          </p:nvPr>
        </p:nvSpPr>
        <p:spPr/>
        <p:txBody>
          <a:bodyPr/>
          <a:lstStyle/>
          <a:p>
            <a:fld id="{1B87AED1-A4A3-CA4A-AE39-611B3E884429}" type="slidenum">
              <a:rPr lang="nb-NO" smtClean="0"/>
              <a:t>‹#›</a:t>
            </a:fld>
            <a:endParaRPr lang="nb-NO"/>
          </a:p>
        </p:txBody>
      </p:sp>
    </p:spTree>
    <p:extLst>
      <p:ext uri="{BB962C8B-B14F-4D97-AF65-F5344CB8AC3E}">
        <p14:creationId xmlns:p14="http://schemas.microsoft.com/office/powerpoint/2010/main" val="220872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A85617-9DAC-1846-9C9E-E8108279E4F7}"/>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CECD9AF-C798-BD45-BBFC-3E164AC54D54}"/>
              </a:ext>
            </a:extLst>
          </p:cNvPr>
          <p:cNvSpPr>
            <a:spLocks noGrp="1"/>
          </p:cNvSpPr>
          <p:nvPr>
            <p:ph type="dt" sz="half" idx="10"/>
          </p:nvPr>
        </p:nvSpPr>
        <p:spPr/>
        <p:txBody>
          <a:bodyPr/>
          <a:lstStyle/>
          <a:p>
            <a:fld id="{5C91DA29-85C6-B34A-996C-01B55A16D1C1}" type="datetimeFigureOut">
              <a:rPr lang="nb-NO" smtClean="0"/>
              <a:t>22.11.2021</a:t>
            </a:fld>
            <a:endParaRPr lang="nb-NO"/>
          </a:p>
        </p:txBody>
      </p:sp>
      <p:sp>
        <p:nvSpPr>
          <p:cNvPr id="4" name="Plassholder for bunntekst 3">
            <a:extLst>
              <a:ext uri="{FF2B5EF4-FFF2-40B4-BE49-F238E27FC236}">
                <a16:creationId xmlns:a16="http://schemas.microsoft.com/office/drawing/2014/main" id="{9EEDADF9-334B-A240-BE87-ADB70802554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23B29EE-9E16-6D4E-A28E-A32342E5CDCE}"/>
              </a:ext>
            </a:extLst>
          </p:cNvPr>
          <p:cNvSpPr>
            <a:spLocks noGrp="1"/>
          </p:cNvSpPr>
          <p:nvPr>
            <p:ph type="sldNum" sz="quarter" idx="12"/>
          </p:nvPr>
        </p:nvSpPr>
        <p:spPr/>
        <p:txBody>
          <a:bodyPr/>
          <a:lstStyle/>
          <a:p>
            <a:fld id="{1B87AED1-A4A3-CA4A-AE39-611B3E884429}" type="slidenum">
              <a:rPr lang="nb-NO" smtClean="0"/>
              <a:t>‹#›</a:t>
            </a:fld>
            <a:endParaRPr lang="nb-NO"/>
          </a:p>
        </p:txBody>
      </p:sp>
    </p:spTree>
    <p:extLst>
      <p:ext uri="{BB962C8B-B14F-4D97-AF65-F5344CB8AC3E}">
        <p14:creationId xmlns:p14="http://schemas.microsoft.com/office/powerpoint/2010/main" val="181183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AB21513-ADE4-C842-8918-6BD2AF35C7C2}"/>
              </a:ext>
            </a:extLst>
          </p:cNvPr>
          <p:cNvSpPr>
            <a:spLocks noGrp="1"/>
          </p:cNvSpPr>
          <p:nvPr>
            <p:ph type="dt" sz="half" idx="10"/>
          </p:nvPr>
        </p:nvSpPr>
        <p:spPr/>
        <p:txBody>
          <a:bodyPr/>
          <a:lstStyle/>
          <a:p>
            <a:fld id="{5C91DA29-85C6-B34A-996C-01B55A16D1C1}" type="datetimeFigureOut">
              <a:rPr lang="nb-NO" smtClean="0"/>
              <a:t>22.11.2021</a:t>
            </a:fld>
            <a:endParaRPr lang="nb-NO"/>
          </a:p>
        </p:txBody>
      </p:sp>
      <p:sp>
        <p:nvSpPr>
          <p:cNvPr id="3" name="Plassholder for bunntekst 2">
            <a:extLst>
              <a:ext uri="{FF2B5EF4-FFF2-40B4-BE49-F238E27FC236}">
                <a16:creationId xmlns:a16="http://schemas.microsoft.com/office/drawing/2014/main" id="{BEA168DE-08FC-D44E-B732-9B155BB2FF1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64D6A9EF-E474-0746-82B9-A6D0EF52B5B7}"/>
              </a:ext>
            </a:extLst>
          </p:cNvPr>
          <p:cNvSpPr>
            <a:spLocks noGrp="1"/>
          </p:cNvSpPr>
          <p:nvPr>
            <p:ph type="sldNum" sz="quarter" idx="12"/>
          </p:nvPr>
        </p:nvSpPr>
        <p:spPr/>
        <p:txBody>
          <a:bodyPr/>
          <a:lstStyle/>
          <a:p>
            <a:fld id="{1B87AED1-A4A3-CA4A-AE39-611B3E884429}" type="slidenum">
              <a:rPr lang="nb-NO" smtClean="0"/>
              <a:t>‹#›</a:t>
            </a:fld>
            <a:endParaRPr lang="nb-NO"/>
          </a:p>
        </p:txBody>
      </p:sp>
    </p:spTree>
    <p:extLst>
      <p:ext uri="{BB962C8B-B14F-4D97-AF65-F5344CB8AC3E}">
        <p14:creationId xmlns:p14="http://schemas.microsoft.com/office/powerpoint/2010/main" val="1136719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4922E4-505D-EA4E-8C3A-22DC6E0E2F9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D3A37FD0-E9E2-C049-90FE-4E3103DB83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690BCBA-C1B2-7742-8476-AD73F0F696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B3A0C07-E201-6943-9F88-5B88432B5BB8}"/>
              </a:ext>
            </a:extLst>
          </p:cNvPr>
          <p:cNvSpPr>
            <a:spLocks noGrp="1"/>
          </p:cNvSpPr>
          <p:nvPr>
            <p:ph type="dt" sz="half" idx="10"/>
          </p:nvPr>
        </p:nvSpPr>
        <p:spPr/>
        <p:txBody>
          <a:bodyPr/>
          <a:lstStyle/>
          <a:p>
            <a:fld id="{5C91DA29-85C6-B34A-996C-01B55A16D1C1}" type="datetimeFigureOut">
              <a:rPr lang="nb-NO" smtClean="0"/>
              <a:t>22.11.2021</a:t>
            </a:fld>
            <a:endParaRPr lang="nb-NO"/>
          </a:p>
        </p:txBody>
      </p:sp>
      <p:sp>
        <p:nvSpPr>
          <p:cNvPr id="6" name="Plassholder for bunntekst 5">
            <a:extLst>
              <a:ext uri="{FF2B5EF4-FFF2-40B4-BE49-F238E27FC236}">
                <a16:creationId xmlns:a16="http://schemas.microsoft.com/office/drawing/2014/main" id="{771D14A6-8624-6446-85BA-90F93223A28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D7960E6-0915-E942-A60B-7BB986EA76C7}"/>
              </a:ext>
            </a:extLst>
          </p:cNvPr>
          <p:cNvSpPr>
            <a:spLocks noGrp="1"/>
          </p:cNvSpPr>
          <p:nvPr>
            <p:ph type="sldNum" sz="quarter" idx="12"/>
          </p:nvPr>
        </p:nvSpPr>
        <p:spPr/>
        <p:txBody>
          <a:bodyPr/>
          <a:lstStyle/>
          <a:p>
            <a:fld id="{1B87AED1-A4A3-CA4A-AE39-611B3E884429}" type="slidenum">
              <a:rPr lang="nb-NO" smtClean="0"/>
              <a:t>‹#›</a:t>
            </a:fld>
            <a:endParaRPr lang="nb-NO"/>
          </a:p>
        </p:txBody>
      </p:sp>
    </p:spTree>
    <p:extLst>
      <p:ext uri="{BB962C8B-B14F-4D97-AF65-F5344CB8AC3E}">
        <p14:creationId xmlns:p14="http://schemas.microsoft.com/office/powerpoint/2010/main" val="987510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873500-A01D-354C-8B52-E6E81D94ECC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DFAFA252-18D5-DB41-B5D1-DCEE70110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EFBBC0A8-3B08-B546-BCC5-7F42502FB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995F090-5C8B-0A43-ACFD-0A32F67F5CE4}"/>
              </a:ext>
            </a:extLst>
          </p:cNvPr>
          <p:cNvSpPr>
            <a:spLocks noGrp="1"/>
          </p:cNvSpPr>
          <p:nvPr>
            <p:ph type="dt" sz="half" idx="10"/>
          </p:nvPr>
        </p:nvSpPr>
        <p:spPr/>
        <p:txBody>
          <a:bodyPr/>
          <a:lstStyle/>
          <a:p>
            <a:fld id="{5C91DA29-85C6-B34A-996C-01B55A16D1C1}" type="datetimeFigureOut">
              <a:rPr lang="nb-NO" smtClean="0"/>
              <a:t>22.11.2021</a:t>
            </a:fld>
            <a:endParaRPr lang="nb-NO"/>
          </a:p>
        </p:txBody>
      </p:sp>
      <p:sp>
        <p:nvSpPr>
          <p:cNvPr id="6" name="Plassholder for bunntekst 5">
            <a:extLst>
              <a:ext uri="{FF2B5EF4-FFF2-40B4-BE49-F238E27FC236}">
                <a16:creationId xmlns:a16="http://schemas.microsoft.com/office/drawing/2014/main" id="{17DEFEF9-79D4-C047-808A-25203A2C22C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E9F9AF7-B548-B342-9D36-3A3D6A49C927}"/>
              </a:ext>
            </a:extLst>
          </p:cNvPr>
          <p:cNvSpPr>
            <a:spLocks noGrp="1"/>
          </p:cNvSpPr>
          <p:nvPr>
            <p:ph type="sldNum" sz="quarter" idx="12"/>
          </p:nvPr>
        </p:nvSpPr>
        <p:spPr/>
        <p:txBody>
          <a:bodyPr/>
          <a:lstStyle/>
          <a:p>
            <a:fld id="{1B87AED1-A4A3-CA4A-AE39-611B3E884429}" type="slidenum">
              <a:rPr lang="nb-NO" smtClean="0"/>
              <a:t>‹#›</a:t>
            </a:fld>
            <a:endParaRPr lang="nb-NO"/>
          </a:p>
        </p:txBody>
      </p:sp>
    </p:spTree>
    <p:extLst>
      <p:ext uri="{BB962C8B-B14F-4D97-AF65-F5344CB8AC3E}">
        <p14:creationId xmlns:p14="http://schemas.microsoft.com/office/powerpoint/2010/main" val="2316470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9FE4452-D73E-4043-AAA7-5CF71F044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ED424EC-7B46-DD4C-A936-D93FB86408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3174946-516D-5E45-9D34-ABC2685D63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1DA29-85C6-B34A-996C-01B55A16D1C1}" type="datetimeFigureOut">
              <a:rPr lang="nb-NO" smtClean="0"/>
              <a:t>22.11.2021</a:t>
            </a:fld>
            <a:endParaRPr lang="nb-NO"/>
          </a:p>
        </p:txBody>
      </p:sp>
      <p:sp>
        <p:nvSpPr>
          <p:cNvPr id="5" name="Plassholder for bunntekst 4">
            <a:extLst>
              <a:ext uri="{FF2B5EF4-FFF2-40B4-BE49-F238E27FC236}">
                <a16:creationId xmlns:a16="http://schemas.microsoft.com/office/drawing/2014/main" id="{54DB48A0-428A-E54B-8B7B-DCC4B9FA7B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99839315-99A9-2C43-BC89-DA26FDC56E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7AED1-A4A3-CA4A-AE39-611B3E884429}" type="slidenum">
              <a:rPr lang="nb-NO" smtClean="0"/>
              <a:t>‹#›</a:t>
            </a:fld>
            <a:endParaRPr lang="nb-NO"/>
          </a:p>
        </p:txBody>
      </p:sp>
    </p:spTree>
    <p:extLst>
      <p:ext uri="{BB962C8B-B14F-4D97-AF65-F5344CB8AC3E}">
        <p14:creationId xmlns:p14="http://schemas.microsoft.com/office/powerpoint/2010/main" val="162987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emf"/><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image" Target="../media/image11.emf"/><Relationship Id="rId4" Type="http://schemas.openxmlformats.org/officeDocument/2006/relationships/package" Target="../embeddings/Microsoft_Word_Document.doc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5A918F-5E8B-1D4E-9E92-F880506D6E10}"/>
              </a:ext>
            </a:extLst>
          </p:cNvPr>
          <p:cNvSpPr>
            <a:spLocks noGrp="1"/>
          </p:cNvSpPr>
          <p:nvPr>
            <p:ph type="ctrTitle"/>
          </p:nvPr>
        </p:nvSpPr>
        <p:spPr/>
        <p:txBody>
          <a:bodyPr/>
          <a:lstStyle/>
          <a:p>
            <a:r>
              <a:rPr lang="nb-NO" dirty="0"/>
              <a:t>Røa trenger byutvikling- </a:t>
            </a:r>
            <a:br>
              <a:rPr lang="nb-NO" dirty="0"/>
            </a:br>
            <a:r>
              <a:rPr lang="nb-NO" dirty="0"/>
              <a:t>ikke bare boligbygging</a:t>
            </a:r>
          </a:p>
        </p:txBody>
      </p:sp>
      <p:sp>
        <p:nvSpPr>
          <p:cNvPr id="3" name="Undertittel 2">
            <a:extLst>
              <a:ext uri="{FF2B5EF4-FFF2-40B4-BE49-F238E27FC236}">
                <a16:creationId xmlns:a16="http://schemas.microsoft.com/office/drawing/2014/main" id="{BA75B075-6B39-E444-A23F-34D7D6778CAE}"/>
              </a:ext>
            </a:extLst>
          </p:cNvPr>
          <p:cNvSpPr>
            <a:spLocks noGrp="1"/>
          </p:cNvSpPr>
          <p:nvPr>
            <p:ph type="subTitle" idx="1"/>
          </p:nvPr>
        </p:nvSpPr>
        <p:spPr/>
        <p:txBody>
          <a:bodyPr/>
          <a:lstStyle/>
          <a:p>
            <a:r>
              <a:rPr lang="nb-NO" dirty="0"/>
              <a:t>Folkemøte 18. november 2021- Røa</a:t>
            </a:r>
          </a:p>
        </p:txBody>
      </p:sp>
      <p:pic>
        <p:nvPicPr>
          <p:cNvPr id="4" name="Bilde 3">
            <a:extLst>
              <a:ext uri="{FF2B5EF4-FFF2-40B4-BE49-F238E27FC236}">
                <a16:creationId xmlns:a16="http://schemas.microsoft.com/office/drawing/2014/main" id="{3BB2D172-B7D8-2448-8E5B-8175814D8C96}"/>
              </a:ext>
            </a:extLst>
          </p:cNvPr>
          <p:cNvPicPr>
            <a:picLocks noChangeAspect="1"/>
          </p:cNvPicPr>
          <p:nvPr/>
        </p:nvPicPr>
        <p:blipFill>
          <a:blip r:embed="rId3"/>
          <a:stretch>
            <a:fillRect/>
          </a:stretch>
        </p:blipFill>
        <p:spPr>
          <a:xfrm>
            <a:off x="11205274" y="0"/>
            <a:ext cx="986725" cy="957704"/>
          </a:xfrm>
          <a:prstGeom prst="rect">
            <a:avLst/>
          </a:prstGeom>
        </p:spPr>
      </p:pic>
    </p:spTree>
    <p:extLst>
      <p:ext uri="{BB962C8B-B14F-4D97-AF65-F5344CB8AC3E}">
        <p14:creationId xmlns:p14="http://schemas.microsoft.com/office/powerpoint/2010/main" val="877592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5580" y="241924"/>
            <a:ext cx="9144000" cy="1431560"/>
          </a:xfrm>
        </p:spPr>
        <p:txBody>
          <a:bodyPr>
            <a:normAutofit fontScale="90000"/>
          </a:bodyPr>
          <a:lstStyle/>
          <a:p>
            <a:pPr algn="l"/>
            <a:r>
              <a:rPr lang="nb-NO" sz="4000" b="1" dirty="0"/>
              <a:t>Røa Vel og bydelen mener utviklingen de siste 20 årene har gått forbi reguleringsplanen</a:t>
            </a:r>
            <a:br>
              <a:rPr lang="en-GB" sz="3600" dirty="0"/>
            </a:br>
            <a:endParaRPr lang="en-GB" sz="3600" dirty="0"/>
          </a:p>
        </p:txBody>
      </p:sp>
      <p:sp>
        <p:nvSpPr>
          <p:cNvPr id="3" name="Subtitle 2"/>
          <p:cNvSpPr>
            <a:spLocks noGrp="1"/>
          </p:cNvSpPr>
          <p:nvPr>
            <p:ph type="subTitle" idx="1"/>
          </p:nvPr>
        </p:nvSpPr>
        <p:spPr>
          <a:xfrm>
            <a:off x="516611" y="1322882"/>
            <a:ext cx="11401586" cy="4212236"/>
          </a:xfrm>
        </p:spPr>
        <p:txBody>
          <a:bodyPr>
            <a:noAutofit/>
          </a:bodyPr>
          <a:lstStyle/>
          <a:p>
            <a:pPr marL="342900" indent="-342900" algn="l">
              <a:buFont typeface="Arial" panose="020B0604020202020204" pitchFamily="34" charset="0"/>
              <a:buChar char="•"/>
            </a:pPr>
            <a:r>
              <a:rPr lang="nb-NO" sz="2800" dirty="0"/>
              <a:t>Røa sentrum er nå i ferd med å bli større enn opprinnelig tenkt. Et bydelssentrum for &gt;50 000 mennesker i sitt omland </a:t>
            </a:r>
            <a:endParaRPr lang="en-GB" sz="2800" dirty="0"/>
          </a:p>
          <a:p>
            <a:pPr marL="342900" indent="-342900" algn="l">
              <a:buFont typeface="Arial" panose="020B0604020202020204" pitchFamily="34" charset="0"/>
              <a:buChar char="•"/>
            </a:pPr>
            <a:r>
              <a:rPr lang="nb-NO" sz="2800" dirty="0"/>
              <a:t>Store utbyggingsområder med boliger har kommet til utenfor planområdet og flere kommer. Utviklingen går raskt.</a:t>
            </a:r>
            <a:endParaRPr lang="en-GB" sz="2800" dirty="0"/>
          </a:p>
          <a:p>
            <a:pPr marL="342900" indent="-342900" algn="l">
              <a:buFont typeface="Arial" panose="020B0604020202020204" pitchFamily="34" charset="0"/>
              <a:buChar char="•"/>
            </a:pPr>
            <a:r>
              <a:rPr lang="nb-NO" sz="2800" dirty="0"/>
              <a:t>Plasskrisen for dette sentrumsområdet er her allerede. Røa vokser og trenger flere urbane kvaliteter.</a:t>
            </a:r>
            <a:endParaRPr lang="en-GB" sz="2800" dirty="0"/>
          </a:p>
          <a:p>
            <a:pPr marL="342900" indent="-342900" algn="l">
              <a:buFont typeface="Arial" panose="020B0604020202020204" pitchFamily="34" charset="0"/>
              <a:buChar char="•"/>
            </a:pPr>
            <a:r>
              <a:rPr lang="nb-NO" sz="2800" dirty="0"/>
              <a:t>Arealene vi trenger i sentrumskjernen må ha flerfunksjonalitet, dvs mange ulike tilbud, tjeneste- og service-aktiviteter ved siden av detaljhandel</a:t>
            </a:r>
          </a:p>
          <a:p>
            <a:pPr marL="342900" indent="-342900" algn="l">
              <a:buFont typeface="Arial" panose="020B0604020202020204" pitchFamily="34" charset="0"/>
              <a:buChar char="•"/>
            </a:pPr>
            <a:r>
              <a:rPr lang="nb-NO" sz="2800" dirty="0"/>
              <a:t>I et bydelssenter må alle første etasjer ha publikumsrettet virksomhet for å skape aktivitet. Ref. offentlige veiledere om sentrumsutvikling. Dette legger nåværende reguleringsplan sterke begrensninger på.</a:t>
            </a:r>
          </a:p>
          <a:p>
            <a:pPr algn="l"/>
            <a:endParaRPr lang="en-GB" sz="2800" dirty="0"/>
          </a:p>
          <a:p>
            <a:endParaRPr lang="en-GB" sz="2800" dirty="0"/>
          </a:p>
        </p:txBody>
      </p:sp>
      <p:pic>
        <p:nvPicPr>
          <p:cNvPr id="5" name="Bilde 4">
            <a:extLst>
              <a:ext uri="{FF2B5EF4-FFF2-40B4-BE49-F238E27FC236}">
                <a16:creationId xmlns:a16="http://schemas.microsoft.com/office/drawing/2014/main" id="{62D1BEE8-ACF9-304F-A5A6-80DB1F4C7EB8}"/>
              </a:ext>
            </a:extLst>
          </p:cNvPr>
          <p:cNvPicPr>
            <a:picLocks noChangeAspect="1"/>
          </p:cNvPicPr>
          <p:nvPr/>
        </p:nvPicPr>
        <p:blipFill>
          <a:blip r:embed="rId3"/>
          <a:stretch>
            <a:fillRect/>
          </a:stretch>
        </p:blipFill>
        <p:spPr>
          <a:xfrm>
            <a:off x="11205274" y="0"/>
            <a:ext cx="986725" cy="957704"/>
          </a:xfrm>
          <a:prstGeom prst="rect">
            <a:avLst/>
          </a:prstGeom>
        </p:spPr>
      </p:pic>
    </p:spTree>
    <p:extLst>
      <p:ext uri="{BB962C8B-B14F-4D97-AF65-F5344CB8AC3E}">
        <p14:creationId xmlns:p14="http://schemas.microsoft.com/office/powerpoint/2010/main" val="3883678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950" y="184634"/>
            <a:ext cx="10515600" cy="1325563"/>
          </a:xfrm>
        </p:spPr>
        <p:txBody>
          <a:bodyPr>
            <a:normAutofit/>
          </a:bodyPr>
          <a:lstStyle/>
          <a:p>
            <a:r>
              <a:rPr lang="nb-NO" sz="3600" b="1" dirty="0"/>
              <a:t>Ett av formålene med planen fra 2004 var å redusere ulemper knyttet til biltrafikken</a:t>
            </a:r>
            <a:endParaRPr lang="en-GB" sz="3600" b="1" dirty="0"/>
          </a:p>
        </p:txBody>
      </p:sp>
      <p:sp>
        <p:nvSpPr>
          <p:cNvPr id="3" name="Content Placeholder 2"/>
          <p:cNvSpPr>
            <a:spLocks noGrp="1"/>
          </p:cNvSpPr>
          <p:nvPr>
            <p:ph sz="half" idx="1"/>
          </p:nvPr>
        </p:nvSpPr>
        <p:spPr>
          <a:xfrm>
            <a:off x="464950" y="1510197"/>
            <a:ext cx="6943239" cy="4666766"/>
          </a:xfrm>
        </p:spPr>
        <p:txBody>
          <a:bodyPr>
            <a:noAutofit/>
          </a:bodyPr>
          <a:lstStyle/>
          <a:p>
            <a:r>
              <a:rPr lang="nb-NO" sz="2400" dirty="0"/>
              <a:t>2004-planen ble en </a:t>
            </a:r>
            <a:r>
              <a:rPr lang="nb-NO" sz="2400" b="1" dirty="0"/>
              <a:t>arealplan</a:t>
            </a:r>
            <a:r>
              <a:rPr lang="nb-NO" sz="2400" dirty="0"/>
              <a:t>, men uten tilstrekkelig hensyn til trafikkutviklingen på Røa</a:t>
            </a:r>
          </a:p>
          <a:p>
            <a:r>
              <a:rPr lang="nb-NO" sz="2400" dirty="0"/>
              <a:t>Trafikken deler opp sentrum og skaper barrierer, mobiliteten hemmes og trafikk sikkerheten minskes</a:t>
            </a:r>
          </a:p>
          <a:p>
            <a:r>
              <a:rPr lang="nb-NO" sz="2400" dirty="0"/>
              <a:t>Trafikk må også være del av areal-løsningen på Røa. Det må legges mer vekt på fotgjengere og syklister i trafikkbildet, og flere gangveier – </a:t>
            </a:r>
            <a:r>
              <a:rPr lang="nb-NO" sz="2400" b="1" dirty="0"/>
              <a:t>dette er ikke tilstrekkelig forutsatt i planen</a:t>
            </a:r>
          </a:p>
          <a:p>
            <a:r>
              <a:rPr lang="nb-NO" sz="2400" dirty="0"/>
              <a:t>Trafikken over Røakrysset øker, det har skjedd flere utredninger og planer, men ingen avbøtende tiltak er blitt gjennomført for å bedre forholdene for fotgjengere og syklister</a:t>
            </a:r>
          </a:p>
          <a:p>
            <a:r>
              <a:rPr lang="nb-NO" sz="2400" dirty="0"/>
              <a:t>Røa tunnelen er </a:t>
            </a:r>
            <a:r>
              <a:rPr lang="nb-NO" sz="2400" b="1" dirty="0"/>
              <a:t>41 år</a:t>
            </a:r>
            <a:r>
              <a:rPr lang="nb-NO" sz="2400" dirty="0"/>
              <a:t>-men enda ikke bygget </a:t>
            </a:r>
          </a:p>
          <a:p>
            <a:endParaRPr lang="en-GB" sz="2400" dirty="0"/>
          </a:p>
        </p:txBody>
      </p:sp>
      <p:pic>
        <p:nvPicPr>
          <p:cNvPr id="7" name="Bilde 6">
            <a:extLst>
              <a:ext uri="{FF2B5EF4-FFF2-40B4-BE49-F238E27FC236}">
                <a16:creationId xmlns:a16="http://schemas.microsoft.com/office/drawing/2014/main" id="{C58A63A2-DE92-604E-96A1-F92ECD99C62D}"/>
              </a:ext>
            </a:extLst>
          </p:cNvPr>
          <p:cNvPicPr>
            <a:picLocks noChangeAspect="1"/>
          </p:cNvPicPr>
          <p:nvPr/>
        </p:nvPicPr>
        <p:blipFill>
          <a:blip r:embed="rId3"/>
          <a:stretch>
            <a:fillRect/>
          </a:stretch>
        </p:blipFill>
        <p:spPr>
          <a:xfrm>
            <a:off x="11205274" y="0"/>
            <a:ext cx="986725" cy="957704"/>
          </a:xfrm>
          <a:prstGeom prst="rect">
            <a:avLst/>
          </a:prstGeom>
        </p:spPr>
      </p:pic>
      <p:grpSp>
        <p:nvGrpSpPr>
          <p:cNvPr id="4" name="Gruppe 3">
            <a:extLst>
              <a:ext uri="{FF2B5EF4-FFF2-40B4-BE49-F238E27FC236}">
                <a16:creationId xmlns:a16="http://schemas.microsoft.com/office/drawing/2014/main" id="{9358676F-62D5-AB47-B1CF-29EF0C341BBD}"/>
              </a:ext>
            </a:extLst>
          </p:cNvPr>
          <p:cNvGrpSpPr/>
          <p:nvPr/>
        </p:nvGrpSpPr>
        <p:grpSpPr>
          <a:xfrm>
            <a:off x="7547674" y="1510197"/>
            <a:ext cx="3806125" cy="4286169"/>
            <a:chOff x="7162565" y="1101611"/>
            <a:chExt cx="4191235" cy="5075352"/>
          </a:xfrm>
        </p:grpSpPr>
        <p:pic>
          <p:nvPicPr>
            <p:cNvPr id="8" name="Bilde 7">
              <a:extLst>
                <a:ext uri="{FF2B5EF4-FFF2-40B4-BE49-F238E27FC236}">
                  <a16:creationId xmlns:a16="http://schemas.microsoft.com/office/drawing/2014/main" id="{0BA25ECD-58C9-2E4B-BBC2-C10B04819DDE}"/>
                </a:ext>
              </a:extLst>
            </p:cNvPr>
            <p:cNvPicPr>
              <a:picLocks noChangeAspect="1"/>
            </p:cNvPicPr>
            <p:nvPr/>
          </p:nvPicPr>
          <p:blipFill rotWithShape="1">
            <a:blip r:embed="rId4"/>
            <a:srcRect t="5324" b="9931"/>
            <a:stretch/>
          </p:blipFill>
          <p:spPr>
            <a:xfrm>
              <a:off x="7162565" y="1101611"/>
              <a:ext cx="4191235" cy="2663908"/>
            </a:xfrm>
            <a:prstGeom prst="rect">
              <a:avLst/>
            </a:prstGeom>
          </p:spPr>
        </p:pic>
        <p:pic>
          <p:nvPicPr>
            <p:cNvPr id="5" name="Bilde 4">
              <a:extLst>
                <a:ext uri="{FF2B5EF4-FFF2-40B4-BE49-F238E27FC236}">
                  <a16:creationId xmlns:a16="http://schemas.microsoft.com/office/drawing/2014/main" id="{DB1098ED-058F-4A49-95B5-48F19DF02334}"/>
                </a:ext>
              </a:extLst>
            </p:cNvPr>
            <p:cNvPicPr>
              <a:picLocks noChangeAspect="1"/>
            </p:cNvPicPr>
            <p:nvPr/>
          </p:nvPicPr>
          <p:blipFill rotWithShape="1">
            <a:blip r:embed="rId5"/>
            <a:srcRect t="13965" b="10050"/>
            <a:stretch/>
          </p:blipFill>
          <p:spPr>
            <a:xfrm>
              <a:off x="7162565" y="3788421"/>
              <a:ext cx="4191235" cy="2388542"/>
            </a:xfrm>
            <a:prstGeom prst="rect">
              <a:avLst/>
            </a:prstGeom>
          </p:spPr>
        </p:pic>
      </p:grpSp>
    </p:spTree>
    <p:extLst>
      <p:ext uri="{BB962C8B-B14F-4D97-AF65-F5344CB8AC3E}">
        <p14:creationId xmlns:p14="http://schemas.microsoft.com/office/powerpoint/2010/main" val="4221371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950" y="184634"/>
            <a:ext cx="10515600" cy="1325563"/>
          </a:xfrm>
        </p:spPr>
        <p:txBody>
          <a:bodyPr>
            <a:normAutofit/>
          </a:bodyPr>
          <a:lstStyle/>
          <a:p>
            <a:r>
              <a:rPr lang="nb-NO" sz="3600" b="1" dirty="0"/>
              <a:t>Mulige tiltak for reduksjon av ulemper fra biltrafikken</a:t>
            </a:r>
            <a:endParaRPr lang="en-GB" sz="3600" b="1" dirty="0"/>
          </a:p>
        </p:txBody>
      </p:sp>
      <p:sp>
        <p:nvSpPr>
          <p:cNvPr id="3" name="Content Placeholder 2"/>
          <p:cNvSpPr>
            <a:spLocks noGrp="1"/>
          </p:cNvSpPr>
          <p:nvPr>
            <p:ph sz="half" idx="1"/>
          </p:nvPr>
        </p:nvSpPr>
        <p:spPr>
          <a:xfrm>
            <a:off x="464950" y="1510197"/>
            <a:ext cx="6943239" cy="4666766"/>
          </a:xfrm>
        </p:spPr>
        <p:txBody>
          <a:bodyPr>
            <a:noAutofit/>
          </a:bodyPr>
          <a:lstStyle/>
          <a:p>
            <a:r>
              <a:rPr lang="nb-NO" dirty="0"/>
              <a:t>Gjennomgangstrafikk ikke gjennom Røakrysset, må dirigeres annerledes</a:t>
            </a:r>
          </a:p>
          <a:p>
            <a:r>
              <a:rPr lang="nb-NO" dirty="0"/>
              <a:t>Prioritet for myke trafikanter over Griniveien</a:t>
            </a:r>
          </a:p>
          <a:p>
            <a:r>
              <a:rPr lang="nb-NO" dirty="0"/>
              <a:t>Sykkelvei over Røakrysset</a:t>
            </a:r>
          </a:p>
          <a:p>
            <a:r>
              <a:rPr lang="nb-NO" dirty="0"/>
              <a:t>Ruter med nye kollektivløsninger</a:t>
            </a:r>
          </a:p>
          <a:p>
            <a:r>
              <a:rPr lang="nb-NO" dirty="0"/>
              <a:t>Endrede lysreguleringer</a:t>
            </a:r>
          </a:p>
          <a:p>
            <a:r>
              <a:rPr lang="nb-NO" dirty="0"/>
              <a:t>Rundkjøringer</a:t>
            </a:r>
          </a:p>
          <a:p>
            <a:r>
              <a:rPr lang="nb-NO" dirty="0" err="1"/>
              <a:t>Brostensgater</a:t>
            </a:r>
            <a:r>
              <a:rPr lang="nb-NO" dirty="0"/>
              <a:t> i Griniveien og sentrale deler av Vækerøveien</a:t>
            </a:r>
          </a:p>
          <a:p>
            <a:r>
              <a:rPr lang="nb-NO" dirty="0"/>
              <a:t>Beplantning</a:t>
            </a:r>
          </a:p>
          <a:p>
            <a:pPr marL="0" indent="0">
              <a:buNone/>
            </a:pPr>
            <a:endParaRPr lang="en-GB" dirty="0"/>
          </a:p>
        </p:txBody>
      </p:sp>
      <p:pic>
        <p:nvPicPr>
          <p:cNvPr id="7" name="Bilde 6">
            <a:extLst>
              <a:ext uri="{FF2B5EF4-FFF2-40B4-BE49-F238E27FC236}">
                <a16:creationId xmlns:a16="http://schemas.microsoft.com/office/drawing/2014/main" id="{C58A63A2-DE92-604E-96A1-F92ECD99C62D}"/>
              </a:ext>
            </a:extLst>
          </p:cNvPr>
          <p:cNvPicPr>
            <a:picLocks noChangeAspect="1"/>
          </p:cNvPicPr>
          <p:nvPr/>
        </p:nvPicPr>
        <p:blipFill>
          <a:blip r:embed="rId3"/>
          <a:stretch>
            <a:fillRect/>
          </a:stretch>
        </p:blipFill>
        <p:spPr>
          <a:xfrm>
            <a:off x="11205274" y="0"/>
            <a:ext cx="986725" cy="957704"/>
          </a:xfrm>
          <a:prstGeom prst="rect">
            <a:avLst/>
          </a:prstGeom>
        </p:spPr>
      </p:pic>
      <p:grpSp>
        <p:nvGrpSpPr>
          <p:cNvPr id="4" name="Gruppe 3">
            <a:extLst>
              <a:ext uri="{FF2B5EF4-FFF2-40B4-BE49-F238E27FC236}">
                <a16:creationId xmlns:a16="http://schemas.microsoft.com/office/drawing/2014/main" id="{9358676F-62D5-AB47-B1CF-29EF0C341BBD}"/>
              </a:ext>
            </a:extLst>
          </p:cNvPr>
          <p:cNvGrpSpPr/>
          <p:nvPr/>
        </p:nvGrpSpPr>
        <p:grpSpPr>
          <a:xfrm>
            <a:off x="7547674" y="1510197"/>
            <a:ext cx="3806125" cy="4286169"/>
            <a:chOff x="7162565" y="1101611"/>
            <a:chExt cx="4191235" cy="5075352"/>
          </a:xfrm>
        </p:grpSpPr>
        <p:pic>
          <p:nvPicPr>
            <p:cNvPr id="8" name="Bilde 7">
              <a:extLst>
                <a:ext uri="{FF2B5EF4-FFF2-40B4-BE49-F238E27FC236}">
                  <a16:creationId xmlns:a16="http://schemas.microsoft.com/office/drawing/2014/main" id="{0BA25ECD-58C9-2E4B-BBC2-C10B04819DDE}"/>
                </a:ext>
              </a:extLst>
            </p:cNvPr>
            <p:cNvPicPr>
              <a:picLocks noChangeAspect="1"/>
            </p:cNvPicPr>
            <p:nvPr/>
          </p:nvPicPr>
          <p:blipFill rotWithShape="1">
            <a:blip r:embed="rId4"/>
            <a:srcRect t="5324" b="9931"/>
            <a:stretch/>
          </p:blipFill>
          <p:spPr>
            <a:xfrm>
              <a:off x="7162565" y="1101611"/>
              <a:ext cx="4191235" cy="2663908"/>
            </a:xfrm>
            <a:prstGeom prst="rect">
              <a:avLst/>
            </a:prstGeom>
          </p:spPr>
        </p:pic>
        <p:pic>
          <p:nvPicPr>
            <p:cNvPr id="5" name="Bilde 4">
              <a:extLst>
                <a:ext uri="{FF2B5EF4-FFF2-40B4-BE49-F238E27FC236}">
                  <a16:creationId xmlns:a16="http://schemas.microsoft.com/office/drawing/2014/main" id="{DB1098ED-058F-4A49-95B5-48F19DF02334}"/>
                </a:ext>
              </a:extLst>
            </p:cNvPr>
            <p:cNvPicPr>
              <a:picLocks noChangeAspect="1"/>
            </p:cNvPicPr>
            <p:nvPr/>
          </p:nvPicPr>
          <p:blipFill rotWithShape="1">
            <a:blip r:embed="rId5"/>
            <a:srcRect t="13965" b="10050"/>
            <a:stretch/>
          </p:blipFill>
          <p:spPr>
            <a:xfrm>
              <a:off x="7162565" y="3788421"/>
              <a:ext cx="4191235" cy="2388542"/>
            </a:xfrm>
            <a:prstGeom prst="rect">
              <a:avLst/>
            </a:prstGeom>
          </p:spPr>
        </p:pic>
      </p:grpSp>
    </p:spTree>
    <p:extLst>
      <p:ext uri="{BB962C8B-B14F-4D97-AF65-F5344CB8AC3E}">
        <p14:creationId xmlns:p14="http://schemas.microsoft.com/office/powerpoint/2010/main" val="3142134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272" y="146876"/>
            <a:ext cx="10515600" cy="1325563"/>
          </a:xfrm>
        </p:spPr>
        <p:txBody>
          <a:bodyPr>
            <a:normAutofit/>
          </a:bodyPr>
          <a:lstStyle/>
          <a:p>
            <a:r>
              <a:rPr lang="en-GB" sz="3600" b="1" dirty="0"/>
              <a:t>De </a:t>
            </a:r>
            <a:r>
              <a:rPr lang="en-GB" sz="3600" b="1" dirty="0" err="1"/>
              <a:t>fleste</a:t>
            </a:r>
            <a:r>
              <a:rPr lang="en-GB" sz="3600" b="1" dirty="0"/>
              <a:t> </a:t>
            </a:r>
            <a:r>
              <a:rPr lang="en-GB" sz="3600" b="1" dirty="0" err="1"/>
              <a:t>byggene</a:t>
            </a:r>
            <a:r>
              <a:rPr lang="en-GB" sz="3600" b="1" dirty="0"/>
              <a:t> </a:t>
            </a:r>
            <a:r>
              <a:rPr lang="en-GB" sz="3600" b="1" dirty="0" err="1"/>
              <a:t>i</a:t>
            </a:r>
            <a:r>
              <a:rPr lang="en-GB" sz="3600" b="1" dirty="0"/>
              <a:t> 2004-planen </a:t>
            </a:r>
            <a:r>
              <a:rPr lang="en-GB" sz="3600" b="1" dirty="0" err="1"/>
              <a:t>er</a:t>
            </a:r>
            <a:r>
              <a:rPr lang="en-GB" sz="3600" b="1" dirty="0"/>
              <a:t> </a:t>
            </a:r>
            <a:r>
              <a:rPr lang="en-GB" sz="3600" b="1" dirty="0" err="1"/>
              <a:t>eller</a:t>
            </a:r>
            <a:r>
              <a:rPr lang="en-GB" sz="3600" b="1" dirty="0"/>
              <a:t> </a:t>
            </a:r>
            <a:r>
              <a:rPr lang="en-GB" sz="3600" b="1" dirty="0" err="1"/>
              <a:t>skal</a:t>
            </a:r>
            <a:r>
              <a:rPr lang="en-GB" sz="3600" b="1" dirty="0"/>
              <a:t> </a:t>
            </a:r>
            <a:r>
              <a:rPr lang="en-GB" sz="3600" b="1" dirty="0" err="1"/>
              <a:t>skiftes</a:t>
            </a:r>
            <a:r>
              <a:rPr lang="en-GB" sz="3600" b="1" dirty="0"/>
              <a:t> </a:t>
            </a:r>
            <a:r>
              <a:rPr lang="en-GB" sz="3600" b="1" dirty="0" err="1"/>
              <a:t>ut</a:t>
            </a:r>
            <a:r>
              <a:rPr lang="en-GB" sz="3600" b="1" dirty="0"/>
              <a:t> </a:t>
            </a:r>
            <a:br>
              <a:rPr lang="en-GB" sz="3600" b="1" dirty="0"/>
            </a:br>
            <a:r>
              <a:rPr lang="en-GB" sz="3600" b="1" dirty="0"/>
              <a:t>– </a:t>
            </a:r>
            <a:r>
              <a:rPr lang="en-GB" sz="3600" b="1" dirty="0" err="1"/>
              <a:t>hva</a:t>
            </a:r>
            <a:r>
              <a:rPr lang="en-GB" sz="3600" b="1" dirty="0"/>
              <a:t> </a:t>
            </a:r>
            <a:r>
              <a:rPr lang="en-GB" sz="3600" b="1" dirty="0" err="1"/>
              <a:t>blir</a:t>
            </a:r>
            <a:r>
              <a:rPr lang="en-GB" sz="3600" b="1" dirty="0"/>
              <a:t> </a:t>
            </a:r>
            <a:r>
              <a:rPr lang="en-GB" sz="3600" b="1" dirty="0" err="1"/>
              <a:t>igjen</a:t>
            </a:r>
            <a:r>
              <a:rPr lang="en-GB" sz="3600" b="1" dirty="0"/>
              <a:t> </a:t>
            </a:r>
            <a:r>
              <a:rPr lang="en-GB" sz="3600" b="1" dirty="0" err="1"/>
              <a:t>av</a:t>
            </a:r>
            <a:r>
              <a:rPr lang="en-GB" sz="3600" b="1" dirty="0"/>
              <a:t> </a:t>
            </a:r>
            <a:r>
              <a:rPr lang="en-GB" sz="3600" b="1" dirty="0" err="1"/>
              <a:t>Røa-identiteten</a:t>
            </a:r>
            <a:r>
              <a:rPr lang="en-GB" sz="3600" b="1" dirty="0"/>
              <a:t>?</a:t>
            </a:r>
          </a:p>
        </p:txBody>
      </p:sp>
      <p:sp>
        <p:nvSpPr>
          <p:cNvPr id="3" name="Content Placeholder 2"/>
          <p:cNvSpPr>
            <a:spLocks noGrp="1"/>
          </p:cNvSpPr>
          <p:nvPr>
            <p:ph idx="1"/>
          </p:nvPr>
        </p:nvSpPr>
        <p:spPr>
          <a:xfrm>
            <a:off x="838200" y="1825625"/>
            <a:ext cx="7228562" cy="4612046"/>
          </a:xfrm>
        </p:spPr>
        <p:txBody>
          <a:bodyPr>
            <a:noAutofit/>
          </a:bodyPr>
          <a:lstStyle/>
          <a:p>
            <a:pPr lvl="0"/>
            <a:r>
              <a:rPr lang="nb-NO" sz="2400" dirty="0"/>
              <a:t>Stedsidentiteten i sentrum  står i fare for å forsvinne</a:t>
            </a:r>
          </a:p>
          <a:p>
            <a:pPr lvl="0"/>
            <a:r>
              <a:rPr lang="nb-NO" sz="2400" dirty="0"/>
              <a:t>Det søkes etter identitetsskapende elementer-  et visuelt særpreg og et utrykk for Røa-identiteten </a:t>
            </a:r>
          </a:p>
          <a:p>
            <a:pPr lvl="0"/>
            <a:r>
              <a:rPr lang="nb-NO" sz="2400" dirty="0"/>
              <a:t>Det gule huset på hjørnet er ikke nok. Det eldste huset i sentrum av Røa står nå i fare for å bli revet eller flyttet </a:t>
            </a:r>
          </a:p>
          <a:p>
            <a:pPr lvl="0"/>
            <a:r>
              <a:rPr lang="nb-NO" sz="2400" dirty="0"/>
              <a:t>Byantikvaren vil får bevart deler av Røas eldste sentrumsbebyggelse i en sammenheng (mai 2021).</a:t>
            </a:r>
          </a:p>
          <a:p>
            <a:pPr lvl="0"/>
            <a:r>
              <a:rPr lang="nb-NO" sz="2400" dirty="0"/>
              <a:t>Gjenbruk kan være en attraktiv løsning og styrke sentrums kvaliteter.</a:t>
            </a:r>
            <a:endParaRPr lang="en-GB" sz="2400" dirty="0"/>
          </a:p>
        </p:txBody>
      </p:sp>
      <p:pic>
        <p:nvPicPr>
          <p:cNvPr id="4" name="Bilde 3" descr="image005.jpg">
            <a:extLst>
              <a:ext uri="{FF2B5EF4-FFF2-40B4-BE49-F238E27FC236}">
                <a16:creationId xmlns:a16="http://schemas.microsoft.com/office/drawing/2014/main" id="{0F5689C1-8D1B-DB48-AA87-C9E9DAF6C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1566" y="1239001"/>
            <a:ext cx="2986219" cy="2264829"/>
          </a:xfrm>
          <a:prstGeom prst="rect">
            <a:avLst/>
          </a:prstGeom>
        </p:spPr>
      </p:pic>
      <p:pic>
        <p:nvPicPr>
          <p:cNvPr id="6" name="Bilde 5">
            <a:extLst>
              <a:ext uri="{FF2B5EF4-FFF2-40B4-BE49-F238E27FC236}">
                <a16:creationId xmlns:a16="http://schemas.microsoft.com/office/drawing/2014/main" id="{6665F1CA-9F03-0D40-A3F0-88E31C104D05}"/>
              </a:ext>
            </a:extLst>
          </p:cNvPr>
          <p:cNvPicPr>
            <a:picLocks noChangeAspect="1"/>
          </p:cNvPicPr>
          <p:nvPr/>
        </p:nvPicPr>
        <p:blipFill rotWithShape="1">
          <a:blip r:embed="rId4"/>
          <a:srcRect t="29406" r="42215" b="24383"/>
          <a:stretch/>
        </p:blipFill>
        <p:spPr>
          <a:xfrm>
            <a:off x="8215303" y="3933173"/>
            <a:ext cx="3718744" cy="2066794"/>
          </a:xfrm>
          <a:prstGeom prst="rect">
            <a:avLst/>
          </a:prstGeom>
        </p:spPr>
      </p:pic>
      <p:pic>
        <p:nvPicPr>
          <p:cNvPr id="8" name="Bilde 7">
            <a:extLst>
              <a:ext uri="{FF2B5EF4-FFF2-40B4-BE49-F238E27FC236}">
                <a16:creationId xmlns:a16="http://schemas.microsoft.com/office/drawing/2014/main" id="{A818EA05-52B0-9B41-A0E3-E2FFFA7FB6C3}"/>
              </a:ext>
            </a:extLst>
          </p:cNvPr>
          <p:cNvPicPr>
            <a:picLocks noChangeAspect="1"/>
          </p:cNvPicPr>
          <p:nvPr/>
        </p:nvPicPr>
        <p:blipFill>
          <a:blip r:embed="rId5"/>
          <a:stretch>
            <a:fillRect/>
          </a:stretch>
        </p:blipFill>
        <p:spPr>
          <a:xfrm>
            <a:off x="11205274" y="0"/>
            <a:ext cx="986725" cy="957704"/>
          </a:xfrm>
          <a:prstGeom prst="rect">
            <a:avLst/>
          </a:prstGeom>
        </p:spPr>
      </p:pic>
    </p:spTree>
    <p:extLst>
      <p:ext uri="{BB962C8B-B14F-4D97-AF65-F5344CB8AC3E}">
        <p14:creationId xmlns:p14="http://schemas.microsoft.com/office/powerpoint/2010/main" val="3053998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89385"/>
          </a:xfrm>
        </p:spPr>
        <p:txBody>
          <a:bodyPr>
            <a:normAutofit/>
          </a:bodyPr>
          <a:lstStyle/>
          <a:p>
            <a:r>
              <a:rPr lang="en-GB" sz="3600" b="1" dirty="0" err="1"/>
              <a:t>Det</a:t>
            </a:r>
            <a:r>
              <a:rPr lang="en-GB" sz="3600" b="1" dirty="0"/>
              <a:t> </a:t>
            </a:r>
            <a:r>
              <a:rPr lang="en-GB" sz="3600" b="1" dirty="0" err="1"/>
              <a:t>gamle</a:t>
            </a:r>
            <a:r>
              <a:rPr lang="en-GB" sz="3600" b="1" dirty="0"/>
              <a:t> </a:t>
            </a:r>
            <a:r>
              <a:rPr lang="en-GB" sz="3600" b="1" dirty="0" err="1"/>
              <a:t>senteret</a:t>
            </a:r>
            <a:r>
              <a:rPr lang="en-GB" sz="3600" b="1" dirty="0"/>
              <a:t> </a:t>
            </a:r>
            <a:r>
              <a:rPr lang="en-GB" sz="3600" b="1" dirty="0" err="1"/>
              <a:t>i</a:t>
            </a:r>
            <a:r>
              <a:rPr lang="en-GB" sz="3600" b="1" dirty="0"/>
              <a:t> </a:t>
            </a:r>
            <a:r>
              <a:rPr lang="en-GB" sz="3600" b="1" dirty="0" err="1"/>
              <a:t>det</a:t>
            </a:r>
            <a:r>
              <a:rPr lang="en-GB" sz="3600" b="1" dirty="0"/>
              <a:t> </a:t>
            </a:r>
            <a:r>
              <a:rPr lang="en-GB" sz="3600" b="1" dirty="0" err="1"/>
              <a:t>nye</a:t>
            </a:r>
            <a:endParaRPr lang="en-GB" sz="3600" b="1" dirty="0"/>
          </a:p>
        </p:txBody>
      </p:sp>
      <p:sp>
        <p:nvSpPr>
          <p:cNvPr id="7" name="TextBox 6"/>
          <p:cNvSpPr txBox="1"/>
          <p:nvPr/>
        </p:nvSpPr>
        <p:spPr>
          <a:xfrm>
            <a:off x="838200" y="1125893"/>
            <a:ext cx="9357562" cy="461665"/>
          </a:xfrm>
          <a:prstGeom prst="rect">
            <a:avLst/>
          </a:prstGeom>
          <a:noFill/>
        </p:spPr>
        <p:txBody>
          <a:bodyPr wrap="none" rtlCol="0">
            <a:spAutoFit/>
          </a:bodyPr>
          <a:lstStyle/>
          <a:p>
            <a:r>
              <a:rPr lang="en-GB" sz="2400" dirty="0" err="1"/>
              <a:t>Har</a:t>
            </a:r>
            <a:r>
              <a:rPr lang="en-GB" sz="2400" dirty="0"/>
              <a:t> </a:t>
            </a:r>
            <a:r>
              <a:rPr lang="en-GB" sz="2400" dirty="0" err="1"/>
              <a:t>vår</a:t>
            </a:r>
            <a:r>
              <a:rPr lang="en-GB" sz="2400" dirty="0"/>
              <a:t> </a:t>
            </a:r>
            <a:r>
              <a:rPr lang="en-GB" sz="2400" dirty="0" err="1"/>
              <a:t>generasjon</a:t>
            </a:r>
            <a:r>
              <a:rPr lang="en-GB" sz="2400" dirty="0"/>
              <a:t> “</a:t>
            </a:r>
            <a:r>
              <a:rPr lang="en-GB" sz="2400" dirty="0" err="1"/>
              <a:t>råd</a:t>
            </a:r>
            <a:r>
              <a:rPr lang="en-GB" sz="2400" dirty="0"/>
              <a:t>” </a:t>
            </a:r>
            <a:r>
              <a:rPr lang="en-GB" sz="2400" dirty="0" err="1"/>
              <a:t>til</a:t>
            </a:r>
            <a:r>
              <a:rPr lang="en-GB" sz="2400" dirty="0"/>
              <a:t> å </a:t>
            </a:r>
            <a:r>
              <a:rPr lang="en-GB" sz="2400" dirty="0" err="1"/>
              <a:t>bevare</a:t>
            </a:r>
            <a:r>
              <a:rPr lang="en-GB" sz="2400" dirty="0"/>
              <a:t> </a:t>
            </a:r>
            <a:r>
              <a:rPr lang="en-GB" sz="2400" dirty="0" err="1"/>
              <a:t>mer</a:t>
            </a:r>
            <a:r>
              <a:rPr lang="en-GB" sz="2400" dirty="0"/>
              <a:t> </a:t>
            </a:r>
            <a:r>
              <a:rPr lang="en-GB" sz="2400" dirty="0" err="1"/>
              <a:t>av</a:t>
            </a:r>
            <a:r>
              <a:rPr lang="en-GB" sz="2400" dirty="0"/>
              <a:t> </a:t>
            </a:r>
            <a:r>
              <a:rPr lang="en-GB" sz="2400" dirty="0" err="1"/>
              <a:t>det</a:t>
            </a:r>
            <a:r>
              <a:rPr lang="en-GB" sz="2400" dirty="0"/>
              <a:t> </a:t>
            </a:r>
            <a:r>
              <a:rPr lang="en-GB" sz="2400" dirty="0" err="1"/>
              <a:t>gamle</a:t>
            </a:r>
            <a:r>
              <a:rPr lang="en-GB" sz="2400" dirty="0"/>
              <a:t> </a:t>
            </a:r>
            <a:r>
              <a:rPr lang="en-GB" sz="2400" dirty="0" err="1"/>
              <a:t>senteret</a:t>
            </a:r>
            <a:r>
              <a:rPr lang="en-GB" sz="2400" dirty="0"/>
              <a:t> </a:t>
            </a:r>
            <a:r>
              <a:rPr lang="en-GB" sz="2400" dirty="0" err="1"/>
              <a:t>i</a:t>
            </a:r>
            <a:r>
              <a:rPr lang="en-GB" sz="2400" dirty="0"/>
              <a:t> </a:t>
            </a:r>
            <a:r>
              <a:rPr lang="en-GB" sz="2400" dirty="0" err="1"/>
              <a:t>det</a:t>
            </a:r>
            <a:r>
              <a:rPr lang="en-GB" sz="2400" dirty="0"/>
              <a:t> </a:t>
            </a:r>
            <a:r>
              <a:rPr lang="en-GB" sz="2400" dirty="0" err="1"/>
              <a:t>nye</a:t>
            </a:r>
            <a:r>
              <a:rPr lang="en-GB" sz="2400" dirty="0"/>
              <a:t>?</a:t>
            </a:r>
          </a:p>
        </p:txBody>
      </p:sp>
      <p:pic>
        <p:nvPicPr>
          <p:cNvPr id="4" name="Bilde 3">
            <a:extLst>
              <a:ext uri="{FF2B5EF4-FFF2-40B4-BE49-F238E27FC236}">
                <a16:creationId xmlns:a16="http://schemas.microsoft.com/office/drawing/2014/main" id="{4FD62B37-F28F-384C-B37A-66DB1406435F}"/>
              </a:ext>
            </a:extLst>
          </p:cNvPr>
          <p:cNvPicPr>
            <a:picLocks noChangeAspect="1"/>
          </p:cNvPicPr>
          <p:nvPr/>
        </p:nvPicPr>
        <p:blipFill>
          <a:blip r:embed="rId3"/>
          <a:stretch>
            <a:fillRect/>
          </a:stretch>
        </p:blipFill>
        <p:spPr>
          <a:xfrm>
            <a:off x="587751" y="1566608"/>
            <a:ext cx="6680953" cy="4049343"/>
          </a:xfrm>
          <a:prstGeom prst="rect">
            <a:avLst/>
          </a:prstGeom>
        </p:spPr>
      </p:pic>
      <p:pic>
        <p:nvPicPr>
          <p:cNvPr id="15" name="Bilde 14">
            <a:extLst>
              <a:ext uri="{FF2B5EF4-FFF2-40B4-BE49-F238E27FC236}">
                <a16:creationId xmlns:a16="http://schemas.microsoft.com/office/drawing/2014/main" id="{B713D24D-8CFA-0F47-82E7-062152A4A6AA}"/>
              </a:ext>
            </a:extLst>
          </p:cNvPr>
          <p:cNvPicPr>
            <a:picLocks noChangeAspect="1"/>
          </p:cNvPicPr>
          <p:nvPr/>
        </p:nvPicPr>
        <p:blipFill>
          <a:blip r:embed="rId4"/>
          <a:stretch>
            <a:fillRect/>
          </a:stretch>
        </p:blipFill>
        <p:spPr>
          <a:xfrm>
            <a:off x="6648774" y="3739936"/>
            <a:ext cx="5543226" cy="3118064"/>
          </a:xfrm>
          <a:prstGeom prst="rect">
            <a:avLst/>
          </a:prstGeom>
        </p:spPr>
      </p:pic>
      <p:pic>
        <p:nvPicPr>
          <p:cNvPr id="9" name="Bilde 8">
            <a:extLst>
              <a:ext uri="{FF2B5EF4-FFF2-40B4-BE49-F238E27FC236}">
                <a16:creationId xmlns:a16="http://schemas.microsoft.com/office/drawing/2014/main" id="{1866FDE2-E205-A949-9480-C6FCD0135D94}"/>
              </a:ext>
            </a:extLst>
          </p:cNvPr>
          <p:cNvPicPr>
            <a:picLocks noChangeAspect="1"/>
          </p:cNvPicPr>
          <p:nvPr/>
        </p:nvPicPr>
        <p:blipFill>
          <a:blip r:embed="rId5"/>
          <a:stretch>
            <a:fillRect/>
          </a:stretch>
        </p:blipFill>
        <p:spPr>
          <a:xfrm>
            <a:off x="11205274" y="0"/>
            <a:ext cx="986725" cy="957704"/>
          </a:xfrm>
          <a:prstGeom prst="rect">
            <a:avLst/>
          </a:prstGeom>
        </p:spPr>
      </p:pic>
    </p:spTree>
    <p:extLst>
      <p:ext uri="{BB962C8B-B14F-4D97-AF65-F5344CB8AC3E}">
        <p14:creationId xmlns:p14="http://schemas.microsoft.com/office/powerpoint/2010/main" val="2515813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74" y="-206732"/>
            <a:ext cx="10515600" cy="1325563"/>
          </a:xfrm>
        </p:spPr>
        <p:txBody>
          <a:bodyPr>
            <a:normAutofit/>
          </a:bodyPr>
          <a:lstStyle/>
          <a:p>
            <a:r>
              <a:rPr lang="en-GB" sz="3200" b="1" dirty="0" err="1"/>
              <a:t>Alternativ</a:t>
            </a:r>
            <a:r>
              <a:rPr lang="en-GB" sz="3200" b="1" dirty="0"/>
              <a:t> plan for </a:t>
            </a:r>
            <a:r>
              <a:rPr lang="en-GB" sz="3200" b="1" dirty="0" err="1"/>
              <a:t>området</a:t>
            </a:r>
            <a:r>
              <a:rPr lang="en-GB" sz="3200" b="1" dirty="0"/>
              <a:t> </a:t>
            </a:r>
            <a:r>
              <a:rPr lang="en-GB" sz="3200" b="1" dirty="0" err="1"/>
              <a:t>mellom</a:t>
            </a:r>
            <a:r>
              <a:rPr lang="en-GB" sz="3200" b="1" dirty="0"/>
              <a:t> Griniveien og T-</a:t>
            </a:r>
            <a:r>
              <a:rPr lang="en-GB" sz="3200" b="1" dirty="0" err="1"/>
              <a:t>banen</a:t>
            </a:r>
            <a:endParaRPr lang="en-GB" sz="3200" b="1" dirty="0"/>
          </a:p>
        </p:txBody>
      </p:sp>
      <p:sp>
        <p:nvSpPr>
          <p:cNvPr id="5" name="Content Placeholder 4"/>
          <p:cNvSpPr>
            <a:spLocks noGrp="1"/>
          </p:cNvSpPr>
          <p:nvPr>
            <p:ph sz="half" idx="1"/>
          </p:nvPr>
        </p:nvSpPr>
        <p:spPr>
          <a:xfrm>
            <a:off x="357751" y="802737"/>
            <a:ext cx="7196136" cy="4850114"/>
          </a:xfrm>
        </p:spPr>
        <p:txBody>
          <a:bodyPr>
            <a:noAutofit/>
          </a:bodyPr>
          <a:lstStyle/>
          <a:p>
            <a:pPr marL="0" indent="0">
              <a:buNone/>
            </a:pPr>
            <a:r>
              <a:rPr lang="nb-NO" sz="2000" u="sng" dirty="0"/>
              <a:t>Basert på kommuneplanens visjoner om å ivareta fellesverdier som </a:t>
            </a:r>
          </a:p>
          <a:p>
            <a:r>
              <a:rPr lang="nb-NO" sz="2000" dirty="0"/>
              <a:t>Gode gangveier til områdene rundt sentrum </a:t>
            </a:r>
          </a:p>
          <a:p>
            <a:r>
              <a:rPr lang="nb-NO" sz="2000" dirty="0"/>
              <a:t>Bevaring av eldre bygg som gir Røa identitet, med tilhørende grøntareal</a:t>
            </a:r>
          </a:p>
          <a:p>
            <a:r>
              <a:rPr lang="nb-NO" sz="2000" dirty="0"/>
              <a:t>Offentlig område til sosiale aktiviteter</a:t>
            </a:r>
          </a:p>
          <a:p>
            <a:r>
              <a:rPr lang="nb-NO" sz="2000" dirty="0"/>
              <a:t>Sol, lys og fravær av miljøbelastninger</a:t>
            </a:r>
          </a:p>
          <a:p>
            <a:pPr marL="0" indent="0">
              <a:buNone/>
            </a:pPr>
            <a:r>
              <a:rPr lang="nb-NO" sz="2000" u="sng" dirty="0"/>
              <a:t>Dette kan muliggjøres </a:t>
            </a:r>
          </a:p>
          <a:p>
            <a:r>
              <a:rPr lang="nb-NO" sz="2000" dirty="0"/>
              <a:t>Et enkelt lokk over deler av T-banestasjonen - som blir en grønn lekeplass skjermet for biltrafikk </a:t>
            </a:r>
          </a:p>
          <a:p>
            <a:r>
              <a:rPr lang="nb-NO" sz="2000" dirty="0"/>
              <a:t>Sentrumsområdet ved T-banen med steder for sittesoner, gratis sitteplasser, le/sol, utsikt til mennesker/aktivitet samt beplantning </a:t>
            </a:r>
          </a:p>
          <a:p>
            <a:r>
              <a:rPr lang="nb-NO" sz="2000" dirty="0"/>
              <a:t>Smedgangen som en aktiv gågate med grøntanlegg, nærings-og servicetilbud</a:t>
            </a:r>
          </a:p>
          <a:p>
            <a:r>
              <a:rPr lang="nb-NO" sz="2000" dirty="0"/>
              <a:t>Gode bilfrie forbindelser gjennom hele østsiden av sentrum- god tilgang til kollektivtilbud</a:t>
            </a:r>
            <a:endParaRPr lang="en-GB" sz="2000" dirty="0"/>
          </a:p>
        </p:txBody>
      </p:sp>
      <p:pic>
        <p:nvPicPr>
          <p:cNvPr id="8" name="Bilde 7">
            <a:extLst>
              <a:ext uri="{FF2B5EF4-FFF2-40B4-BE49-F238E27FC236}">
                <a16:creationId xmlns:a16="http://schemas.microsoft.com/office/drawing/2014/main" id="{D81E8D6F-BD4B-094B-AB57-67ADC5DF6E00}"/>
              </a:ext>
            </a:extLst>
          </p:cNvPr>
          <p:cNvPicPr>
            <a:picLocks noChangeAspect="1"/>
          </p:cNvPicPr>
          <p:nvPr/>
        </p:nvPicPr>
        <p:blipFill>
          <a:blip r:embed="rId3"/>
          <a:stretch>
            <a:fillRect/>
          </a:stretch>
        </p:blipFill>
        <p:spPr>
          <a:xfrm>
            <a:off x="7553887" y="1690688"/>
            <a:ext cx="4472486" cy="2515773"/>
          </a:xfrm>
          <a:prstGeom prst="rect">
            <a:avLst/>
          </a:prstGeom>
        </p:spPr>
      </p:pic>
      <p:pic>
        <p:nvPicPr>
          <p:cNvPr id="11" name="Bilde 10">
            <a:extLst>
              <a:ext uri="{FF2B5EF4-FFF2-40B4-BE49-F238E27FC236}">
                <a16:creationId xmlns:a16="http://schemas.microsoft.com/office/drawing/2014/main" id="{4C1F6645-69E8-1241-A866-1AE3F8048884}"/>
              </a:ext>
            </a:extLst>
          </p:cNvPr>
          <p:cNvPicPr>
            <a:picLocks noChangeAspect="1"/>
          </p:cNvPicPr>
          <p:nvPr/>
        </p:nvPicPr>
        <p:blipFill>
          <a:blip r:embed="rId4"/>
          <a:stretch>
            <a:fillRect/>
          </a:stretch>
        </p:blipFill>
        <p:spPr>
          <a:xfrm>
            <a:off x="7553887" y="4159966"/>
            <a:ext cx="4472486" cy="2515773"/>
          </a:xfrm>
          <a:prstGeom prst="rect">
            <a:avLst/>
          </a:prstGeom>
        </p:spPr>
      </p:pic>
      <p:pic>
        <p:nvPicPr>
          <p:cNvPr id="7" name="Bilde 6">
            <a:extLst>
              <a:ext uri="{FF2B5EF4-FFF2-40B4-BE49-F238E27FC236}">
                <a16:creationId xmlns:a16="http://schemas.microsoft.com/office/drawing/2014/main" id="{DFFFA71D-2364-7044-9DAA-BD62ACA7EADD}"/>
              </a:ext>
            </a:extLst>
          </p:cNvPr>
          <p:cNvPicPr>
            <a:picLocks noChangeAspect="1"/>
          </p:cNvPicPr>
          <p:nvPr/>
        </p:nvPicPr>
        <p:blipFill>
          <a:blip r:embed="rId5"/>
          <a:stretch>
            <a:fillRect/>
          </a:stretch>
        </p:blipFill>
        <p:spPr>
          <a:xfrm>
            <a:off x="11205274" y="0"/>
            <a:ext cx="986725" cy="957704"/>
          </a:xfrm>
          <a:prstGeom prst="rect">
            <a:avLst/>
          </a:prstGeom>
        </p:spPr>
      </p:pic>
    </p:spTree>
    <p:extLst>
      <p:ext uri="{BB962C8B-B14F-4D97-AF65-F5344CB8AC3E}">
        <p14:creationId xmlns:p14="http://schemas.microsoft.com/office/powerpoint/2010/main" val="103264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748" y="130806"/>
            <a:ext cx="10816525" cy="1325563"/>
          </a:xfrm>
        </p:spPr>
        <p:txBody>
          <a:bodyPr>
            <a:noAutofit/>
          </a:bodyPr>
          <a:lstStyle/>
          <a:p>
            <a:br>
              <a:rPr lang="nb-NO" sz="3200" dirty="0"/>
            </a:br>
            <a:r>
              <a:rPr lang="nb-NO" sz="3600" b="1" dirty="0"/>
              <a:t>Kommuneplanens kvaliteter må inn i Røas helhetsplan for byutvikling</a:t>
            </a:r>
            <a:br>
              <a:rPr lang="nb-NO" sz="3200" dirty="0"/>
            </a:br>
            <a:br>
              <a:rPr lang="en-GB" sz="3200" dirty="0"/>
            </a:br>
            <a:endParaRPr lang="en-GB" sz="3200" dirty="0"/>
          </a:p>
        </p:txBody>
      </p:sp>
      <p:sp>
        <p:nvSpPr>
          <p:cNvPr id="6" name="Plassholder for innhold 5">
            <a:extLst>
              <a:ext uri="{FF2B5EF4-FFF2-40B4-BE49-F238E27FC236}">
                <a16:creationId xmlns:a16="http://schemas.microsoft.com/office/drawing/2014/main" id="{B3100F98-6231-6F4B-A75A-C2F88D11CB0E}"/>
              </a:ext>
            </a:extLst>
          </p:cNvPr>
          <p:cNvSpPr>
            <a:spLocks noGrp="1"/>
          </p:cNvSpPr>
          <p:nvPr>
            <p:ph sz="half" idx="1"/>
          </p:nvPr>
        </p:nvSpPr>
        <p:spPr>
          <a:xfrm>
            <a:off x="388747" y="1253331"/>
            <a:ext cx="7406898" cy="4351338"/>
          </a:xfrm>
        </p:spPr>
        <p:txBody>
          <a:bodyPr>
            <a:noAutofit/>
          </a:bodyPr>
          <a:lstStyle/>
          <a:p>
            <a:r>
              <a:rPr lang="nb-NO" dirty="0"/>
              <a:t>Grøntareal i sentrum – også for barn</a:t>
            </a:r>
          </a:p>
          <a:p>
            <a:r>
              <a:rPr lang="nb-NO" dirty="0"/>
              <a:t>Sosiale byrom og plasser, også ikke-kommersielle </a:t>
            </a:r>
          </a:p>
          <a:p>
            <a:r>
              <a:rPr lang="nb-NO" dirty="0"/>
              <a:t>Prioritet av myke trafikanter- ikke biler</a:t>
            </a:r>
          </a:p>
          <a:p>
            <a:r>
              <a:rPr lang="nb-NO" dirty="0"/>
              <a:t>Nedbygging av barrierer over Griniveien- god mobilitet og sammenheng i sentrum nord-syd</a:t>
            </a:r>
          </a:p>
          <a:p>
            <a:r>
              <a:rPr lang="nb-NO" dirty="0"/>
              <a:t>Forbedret trafikksikkerhet og reduserte miljøbelastninger fra trafikk</a:t>
            </a:r>
          </a:p>
          <a:p>
            <a:r>
              <a:rPr lang="nb-NO" dirty="0"/>
              <a:t>Plass til fremtidig økt kollektivbruk</a:t>
            </a:r>
          </a:p>
          <a:p>
            <a:r>
              <a:rPr lang="nb-NO" dirty="0"/>
              <a:t>Rom og strukturer for økonomisk bærekraftig aktivitet</a:t>
            </a:r>
          </a:p>
          <a:p>
            <a:pPr marL="0" indent="0">
              <a:buNone/>
            </a:pPr>
            <a:endParaRPr lang="nb-NO" dirty="0"/>
          </a:p>
          <a:p>
            <a:pPr marL="0" indent="0">
              <a:buNone/>
            </a:pPr>
            <a:endParaRPr lang="nb-NO" dirty="0"/>
          </a:p>
          <a:p>
            <a:pPr marL="0" indent="0">
              <a:buNone/>
            </a:pPr>
            <a:endParaRPr lang="nb-NO" dirty="0"/>
          </a:p>
          <a:p>
            <a:pPr marL="0" indent="0">
              <a:buNone/>
            </a:pPr>
            <a:endParaRPr lang="nb-NO" dirty="0"/>
          </a:p>
        </p:txBody>
      </p:sp>
      <p:pic>
        <p:nvPicPr>
          <p:cNvPr id="24" name="Bilde 23">
            <a:extLst>
              <a:ext uri="{FF2B5EF4-FFF2-40B4-BE49-F238E27FC236}">
                <a16:creationId xmlns:a16="http://schemas.microsoft.com/office/drawing/2014/main" id="{4EA14B2A-E09E-0347-ADAC-29C671A7542C}"/>
              </a:ext>
            </a:extLst>
          </p:cNvPr>
          <p:cNvPicPr>
            <a:picLocks noChangeAspect="1"/>
          </p:cNvPicPr>
          <p:nvPr/>
        </p:nvPicPr>
        <p:blipFill rotWithShape="1">
          <a:blip r:embed="rId3"/>
          <a:srcRect l="10164" r="9945"/>
          <a:stretch/>
        </p:blipFill>
        <p:spPr>
          <a:xfrm>
            <a:off x="7702442" y="2082947"/>
            <a:ext cx="4485632" cy="3155479"/>
          </a:xfrm>
          <a:prstGeom prst="rect">
            <a:avLst/>
          </a:prstGeom>
        </p:spPr>
      </p:pic>
      <p:pic>
        <p:nvPicPr>
          <p:cNvPr id="7" name="Bilde 6">
            <a:extLst>
              <a:ext uri="{FF2B5EF4-FFF2-40B4-BE49-F238E27FC236}">
                <a16:creationId xmlns:a16="http://schemas.microsoft.com/office/drawing/2014/main" id="{A5C8BF37-C580-564A-BD0E-08C429B02321}"/>
              </a:ext>
            </a:extLst>
          </p:cNvPr>
          <p:cNvPicPr>
            <a:picLocks noChangeAspect="1"/>
          </p:cNvPicPr>
          <p:nvPr/>
        </p:nvPicPr>
        <p:blipFill>
          <a:blip r:embed="rId4"/>
          <a:stretch>
            <a:fillRect/>
          </a:stretch>
        </p:blipFill>
        <p:spPr>
          <a:xfrm>
            <a:off x="11205274" y="0"/>
            <a:ext cx="986725" cy="957704"/>
          </a:xfrm>
          <a:prstGeom prst="rect">
            <a:avLst/>
          </a:prstGeom>
        </p:spPr>
      </p:pic>
    </p:spTree>
    <p:extLst>
      <p:ext uri="{BB962C8B-B14F-4D97-AF65-F5344CB8AC3E}">
        <p14:creationId xmlns:p14="http://schemas.microsoft.com/office/powerpoint/2010/main" val="510803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C3B13360-8437-B349-AA03-FCA463C45575}"/>
              </a:ext>
            </a:extLst>
          </p:cNvPr>
          <p:cNvSpPr>
            <a:spLocks noGrp="1"/>
          </p:cNvSpPr>
          <p:nvPr>
            <p:ph type="title"/>
          </p:nvPr>
        </p:nvSpPr>
        <p:spPr/>
        <p:txBody>
          <a:bodyPr>
            <a:noAutofit/>
          </a:bodyPr>
          <a:lstStyle/>
          <a:p>
            <a:pPr algn="ctr"/>
            <a:r>
              <a:rPr lang="nb-NO" sz="3600" dirty="0"/>
              <a:t>Skal dette viktige området bygges ut med 25 år gamle data som referanse? </a:t>
            </a:r>
            <a:br>
              <a:rPr lang="nb-NO" sz="3200" dirty="0"/>
            </a:br>
            <a:endParaRPr lang="nb-NO" sz="3200" dirty="0"/>
          </a:p>
        </p:txBody>
      </p:sp>
      <p:sp>
        <p:nvSpPr>
          <p:cNvPr id="8" name="Plassholder for innhold 7">
            <a:extLst>
              <a:ext uri="{FF2B5EF4-FFF2-40B4-BE49-F238E27FC236}">
                <a16:creationId xmlns:a16="http://schemas.microsoft.com/office/drawing/2014/main" id="{6BB1A3E8-721E-7841-9DF2-0B107449FDEE}"/>
              </a:ext>
            </a:extLst>
          </p:cNvPr>
          <p:cNvSpPr>
            <a:spLocks noGrp="1"/>
          </p:cNvSpPr>
          <p:nvPr>
            <p:ph idx="1"/>
          </p:nvPr>
        </p:nvSpPr>
        <p:spPr>
          <a:xfrm>
            <a:off x="838200" y="1501974"/>
            <a:ext cx="10515600" cy="5170046"/>
          </a:xfrm>
        </p:spPr>
        <p:txBody>
          <a:bodyPr>
            <a:normAutofit fontScale="92500" lnSpcReduction="20000"/>
          </a:bodyPr>
          <a:lstStyle/>
          <a:p>
            <a:pPr marL="0" indent="0">
              <a:buNone/>
            </a:pPr>
            <a:r>
              <a:rPr lang="nb-NO" dirty="0"/>
              <a:t>Plan- og bygningsetaten har i </a:t>
            </a:r>
            <a:r>
              <a:rPr lang="nb-NO" dirty="0">
                <a:highlight>
                  <a:srgbClr val="FFFF00"/>
                </a:highlight>
              </a:rPr>
              <a:t>brev til byråden 20.01.2021 </a:t>
            </a:r>
            <a:r>
              <a:rPr lang="nb-NO" dirty="0"/>
              <a:t>skrevet at dersom en legger dagens byutvikling til grunn, er det sannsynlig at 2004-planen ville ha blitt utformet </a:t>
            </a:r>
          </a:p>
          <a:p>
            <a:r>
              <a:rPr lang="nb-NO" dirty="0"/>
              <a:t>Større fokus på blant annet fotgjenger- og sykkelvennlighet </a:t>
            </a:r>
          </a:p>
          <a:p>
            <a:r>
              <a:rPr lang="nb-NO" dirty="0"/>
              <a:t>Trafikk- og støyskjermede forbindelser  </a:t>
            </a:r>
          </a:p>
          <a:p>
            <a:r>
              <a:rPr lang="nb-NO" dirty="0"/>
              <a:t>Møteplasser/friområder med kvalitet </a:t>
            </a:r>
          </a:p>
          <a:p>
            <a:r>
              <a:rPr lang="nb-NO" dirty="0"/>
              <a:t>Mer finmasket nettverk av offentlige gater/forbindelser </a:t>
            </a:r>
          </a:p>
          <a:p>
            <a:r>
              <a:rPr lang="nb-NO" dirty="0"/>
              <a:t>Gjelder særlig i de mest sentrale områdene, der funksjonsblandingen er størst</a:t>
            </a:r>
          </a:p>
          <a:p>
            <a:pPr marL="0" indent="0">
              <a:buNone/>
            </a:pPr>
            <a:endParaRPr lang="nb-NO" dirty="0"/>
          </a:p>
          <a:p>
            <a:pPr marL="0" indent="0">
              <a:buNone/>
            </a:pPr>
            <a:r>
              <a:rPr lang="nb-NO" dirty="0"/>
              <a:t>Etaten mener at dersom sentrumsområdets utvikling skal sikres på en annen måte enn det som følger av Røa-planen (S4110), bør det utarbeides </a:t>
            </a:r>
          </a:p>
          <a:p>
            <a:r>
              <a:rPr lang="nb-NO" dirty="0"/>
              <a:t>en </a:t>
            </a:r>
            <a:r>
              <a:rPr lang="nb-NO" dirty="0">
                <a:highlight>
                  <a:srgbClr val="FFFF00"/>
                </a:highlight>
              </a:rPr>
              <a:t>ny helhetlig plan for Røa</a:t>
            </a:r>
            <a:r>
              <a:rPr lang="nb-NO" dirty="0"/>
              <a:t>, som detaljregulering eller områderegulering, ikke som frimerkereguleringer for mindre områder.</a:t>
            </a:r>
          </a:p>
          <a:p>
            <a:endParaRPr lang="nb-NO" dirty="0"/>
          </a:p>
          <a:p>
            <a:endParaRPr lang="nb-NO" dirty="0"/>
          </a:p>
        </p:txBody>
      </p:sp>
      <p:pic>
        <p:nvPicPr>
          <p:cNvPr id="5" name="Bilde 4">
            <a:extLst>
              <a:ext uri="{FF2B5EF4-FFF2-40B4-BE49-F238E27FC236}">
                <a16:creationId xmlns:a16="http://schemas.microsoft.com/office/drawing/2014/main" id="{91776DBF-BDF2-834F-B381-5215414404E2}"/>
              </a:ext>
            </a:extLst>
          </p:cNvPr>
          <p:cNvPicPr>
            <a:picLocks noChangeAspect="1"/>
          </p:cNvPicPr>
          <p:nvPr/>
        </p:nvPicPr>
        <p:blipFill>
          <a:blip r:embed="rId3"/>
          <a:stretch>
            <a:fillRect/>
          </a:stretch>
        </p:blipFill>
        <p:spPr>
          <a:xfrm>
            <a:off x="11205274" y="0"/>
            <a:ext cx="986725" cy="957704"/>
          </a:xfrm>
          <a:prstGeom prst="rect">
            <a:avLst/>
          </a:prstGeom>
        </p:spPr>
      </p:pic>
    </p:spTree>
    <p:extLst>
      <p:ext uri="{BB962C8B-B14F-4D97-AF65-F5344CB8AC3E}">
        <p14:creationId xmlns:p14="http://schemas.microsoft.com/office/powerpoint/2010/main" val="1938050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435DD54A-7509-1940-9CA1-9FAADA82EF2F}"/>
              </a:ext>
            </a:extLst>
          </p:cNvPr>
          <p:cNvGrpSpPr/>
          <p:nvPr/>
        </p:nvGrpSpPr>
        <p:grpSpPr>
          <a:xfrm>
            <a:off x="246779" y="344988"/>
            <a:ext cx="10958495" cy="6292008"/>
            <a:chOff x="246779" y="282996"/>
            <a:chExt cx="10958495" cy="6292008"/>
          </a:xfrm>
        </p:grpSpPr>
        <p:grpSp>
          <p:nvGrpSpPr>
            <p:cNvPr id="22" name="Gruppe 21">
              <a:extLst>
                <a:ext uri="{FF2B5EF4-FFF2-40B4-BE49-F238E27FC236}">
                  <a16:creationId xmlns:a16="http://schemas.microsoft.com/office/drawing/2014/main" id="{45C4E7E7-FECA-FB4A-B647-2C6D36061892}"/>
                </a:ext>
              </a:extLst>
            </p:cNvPr>
            <p:cNvGrpSpPr/>
            <p:nvPr/>
          </p:nvGrpSpPr>
          <p:grpSpPr>
            <a:xfrm>
              <a:off x="3255207" y="282996"/>
              <a:ext cx="7950067" cy="6292008"/>
              <a:chOff x="730758" y="292491"/>
              <a:chExt cx="7950067" cy="6292008"/>
            </a:xfrm>
          </p:grpSpPr>
          <p:pic>
            <p:nvPicPr>
              <p:cNvPr id="4" name="Bilde 3"/>
              <p:cNvPicPr>
                <a:picLocks noChangeAspect="1"/>
              </p:cNvPicPr>
              <p:nvPr/>
            </p:nvPicPr>
            <p:blipFill>
              <a:blip r:embed="rId3"/>
              <a:stretch>
                <a:fillRect/>
              </a:stretch>
            </p:blipFill>
            <p:spPr>
              <a:xfrm>
                <a:off x="3526733" y="292491"/>
                <a:ext cx="5154092" cy="6292008"/>
              </a:xfrm>
              <a:prstGeom prst="rect">
                <a:avLst/>
              </a:prstGeom>
            </p:spPr>
          </p:pic>
          <p:grpSp>
            <p:nvGrpSpPr>
              <p:cNvPr id="53" name="Gruppe 52"/>
              <p:cNvGrpSpPr/>
              <p:nvPr/>
            </p:nvGrpSpPr>
            <p:grpSpPr>
              <a:xfrm>
                <a:off x="2062145" y="2155094"/>
                <a:ext cx="4199425" cy="1345883"/>
                <a:chOff x="434434" y="2046854"/>
                <a:chExt cx="4199425" cy="1345883"/>
              </a:xfrm>
            </p:grpSpPr>
            <p:sp>
              <p:nvSpPr>
                <p:cNvPr id="21" name="Friform 20"/>
                <p:cNvSpPr/>
                <p:nvPr/>
              </p:nvSpPr>
              <p:spPr>
                <a:xfrm rot="897388">
                  <a:off x="3863848" y="2552923"/>
                  <a:ext cx="770011" cy="839814"/>
                </a:xfrm>
                <a:custGeom>
                  <a:avLst/>
                  <a:gdLst>
                    <a:gd name="connsiteX0" fmla="*/ 32988 w 381179"/>
                    <a:gd name="connsiteY0" fmla="*/ 0 h 387492"/>
                    <a:gd name="connsiteX1" fmla="*/ 32988 w 381179"/>
                    <a:gd name="connsiteY1" fmla="*/ 0 h 387492"/>
                    <a:gd name="connsiteX2" fmla="*/ 181437 w 381179"/>
                    <a:gd name="connsiteY2" fmla="*/ 16495 h 387492"/>
                    <a:gd name="connsiteX3" fmla="*/ 230919 w 381179"/>
                    <a:gd name="connsiteY3" fmla="*/ 49486 h 387492"/>
                    <a:gd name="connsiteX4" fmla="*/ 362873 w 381179"/>
                    <a:gd name="connsiteY4" fmla="*/ 82477 h 387492"/>
                    <a:gd name="connsiteX5" fmla="*/ 379368 w 381179"/>
                    <a:gd name="connsiteY5" fmla="*/ 131964 h 387492"/>
                    <a:gd name="connsiteX6" fmla="*/ 98965 w 381179"/>
                    <a:gd name="connsiteY6" fmla="*/ 362900 h 387492"/>
                    <a:gd name="connsiteX7" fmla="*/ 49483 w 381179"/>
                    <a:gd name="connsiteY7" fmla="*/ 346405 h 387492"/>
                    <a:gd name="connsiteX8" fmla="*/ 0 w 381179"/>
                    <a:gd name="connsiteY8" fmla="*/ 247432 h 387492"/>
                    <a:gd name="connsiteX9" fmla="*/ 32988 w 381179"/>
                    <a:gd name="connsiteY9" fmla="*/ 0 h 38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179" h="387492">
                      <a:moveTo>
                        <a:pt x="32988" y="0"/>
                      </a:moveTo>
                      <a:lnTo>
                        <a:pt x="32988" y="0"/>
                      </a:lnTo>
                      <a:cubicBezTo>
                        <a:pt x="82471" y="5498"/>
                        <a:pt x="133136" y="4419"/>
                        <a:pt x="181437" y="16495"/>
                      </a:cubicBezTo>
                      <a:cubicBezTo>
                        <a:pt x="200669" y="21303"/>
                        <a:pt x="213188" y="40620"/>
                        <a:pt x="230919" y="49486"/>
                      </a:cubicBezTo>
                      <a:cubicBezTo>
                        <a:pt x="264734" y="66395"/>
                        <a:pt x="331500" y="76202"/>
                        <a:pt x="362873" y="82477"/>
                      </a:cubicBezTo>
                      <a:cubicBezTo>
                        <a:pt x="368371" y="98973"/>
                        <a:pt x="379368" y="114576"/>
                        <a:pt x="379368" y="131964"/>
                      </a:cubicBezTo>
                      <a:cubicBezTo>
                        <a:pt x="379368" y="468739"/>
                        <a:pt x="421532" y="383063"/>
                        <a:pt x="98965" y="362900"/>
                      </a:cubicBezTo>
                      <a:cubicBezTo>
                        <a:pt x="82471" y="357402"/>
                        <a:pt x="63059" y="357267"/>
                        <a:pt x="49483" y="346405"/>
                      </a:cubicBezTo>
                      <a:cubicBezTo>
                        <a:pt x="20414" y="323148"/>
                        <a:pt x="10866" y="280032"/>
                        <a:pt x="0" y="247432"/>
                      </a:cubicBezTo>
                      <a:cubicBezTo>
                        <a:pt x="17370" y="4231"/>
                        <a:pt x="27490" y="41239"/>
                        <a:pt x="32988" y="0"/>
                      </a:cubicBezTo>
                      <a:close/>
                    </a:path>
                  </a:pathLst>
                </a:cu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cxnSp>
              <p:nvCxnSpPr>
                <p:cNvPr id="47" name="Rett pil 46"/>
                <p:cNvCxnSpPr/>
                <p:nvPr/>
              </p:nvCxnSpPr>
              <p:spPr>
                <a:xfrm flipH="1" flipV="1">
                  <a:off x="1719924" y="2381472"/>
                  <a:ext cx="2335887" cy="516959"/>
                </a:xfrm>
                <a:prstGeom prst="straightConnector1">
                  <a:avLst/>
                </a:prstGeom>
                <a:ln w="38100" cmpd="sng">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48" name="TekstSylinder 47"/>
                <p:cNvSpPr txBox="1"/>
                <p:nvPr/>
              </p:nvSpPr>
              <p:spPr>
                <a:xfrm>
                  <a:off x="434434" y="2046854"/>
                  <a:ext cx="1399742" cy="584775"/>
                </a:xfrm>
                <a:prstGeom prst="rect">
                  <a:avLst/>
                </a:prstGeom>
                <a:noFill/>
              </p:spPr>
              <p:txBody>
                <a:bodyPr wrap="none" rtlCol="0">
                  <a:spAutoFit/>
                </a:bodyPr>
                <a:lstStyle/>
                <a:p>
                  <a:r>
                    <a:rPr lang="en-GB" sz="1600" dirty="0"/>
                    <a:t>Røa </a:t>
                  </a:r>
                  <a:r>
                    <a:rPr lang="en-GB" sz="1600" dirty="0" err="1"/>
                    <a:t>senter</a:t>
                  </a:r>
                  <a:r>
                    <a:rPr lang="en-GB" sz="1600" dirty="0"/>
                    <a:t> &amp;</a:t>
                  </a:r>
                </a:p>
                <a:p>
                  <a:r>
                    <a:rPr lang="en-GB" sz="1600" dirty="0"/>
                    <a:t>Esso </a:t>
                  </a:r>
                  <a:r>
                    <a:rPr lang="en-GB" sz="1600" dirty="0" err="1"/>
                    <a:t>stasjonen</a:t>
                  </a:r>
                  <a:endParaRPr lang="en-GB" sz="1600" dirty="0"/>
                </a:p>
              </p:txBody>
            </p:sp>
          </p:grpSp>
          <p:grpSp>
            <p:nvGrpSpPr>
              <p:cNvPr id="52" name="Gruppe 51"/>
              <p:cNvGrpSpPr/>
              <p:nvPr/>
            </p:nvGrpSpPr>
            <p:grpSpPr>
              <a:xfrm>
                <a:off x="5431356" y="2144490"/>
                <a:ext cx="2453086" cy="2135520"/>
                <a:chOff x="3751759" y="2046854"/>
                <a:chExt cx="2453086" cy="2135520"/>
              </a:xfrm>
            </p:grpSpPr>
            <p:sp>
              <p:nvSpPr>
                <p:cNvPr id="24" name="Friform 23"/>
                <p:cNvSpPr/>
                <p:nvPr/>
              </p:nvSpPr>
              <p:spPr>
                <a:xfrm>
                  <a:off x="3751759" y="3503355"/>
                  <a:ext cx="1197059" cy="679019"/>
                </a:xfrm>
                <a:custGeom>
                  <a:avLst/>
                  <a:gdLst>
                    <a:gd name="connsiteX0" fmla="*/ 131384 w 1197059"/>
                    <a:gd name="connsiteY0" fmla="*/ 0 h 679019"/>
                    <a:gd name="connsiteX1" fmla="*/ 131384 w 1197059"/>
                    <a:gd name="connsiteY1" fmla="*/ 0 h 679019"/>
                    <a:gd name="connsiteX2" fmla="*/ 430649 w 1197059"/>
                    <a:gd name="connsiteY2" fmla="*/ 21896 h 679019"/>
                    <a:gd name="connsiteX3" fmla="*/ 474444 w 1197059"/>
                    <a:gd name="connsiteY3" fmla="*/ 36493 h 679019"/>
                    <a:gd name="connsiteX4" fmla="*/ 525538 w 1197059"/>
                    <a:gd name="connsiteY4" fmla="*/ 51091 h 679019"/>
                    <a:gd name="connsiteX5" fmla="*/ 751812 w 1197059"/>
                    <a:gd name="connsiteY5" fmla="*/ 65688 h 679019"/>
                    <a:gd name="connsiteX6" fmla="*/ 810205 w 1197059"/>
                    <a:gd name="connsiteY6" fmla="*/ 80285 h 679019"/>
                    <a:gd name="connsiteX7" fmla="*/ 926991 w 1197059"/>
                    <a:gd name="connsiteY7" fmla="*/ 94883 h 679019"/>
                    <a:gd name="connsiteX8" fmla="*/ 963487 w 1197059"/>
                    <a:gd name="connsiteY8" fmla="*/ 102181 h 679019"/>
                    <a:gd name="connsiteX9" fmla="*/ 985384 w 1197059"/>
                    <a:gd name="connsiteY9" fmla="*/ 109480 h 679019"/>
                    <a:gd name="connsiteX10" fmla="*/ 1116769 w 1197059"/>
                    <a:gd name="connsiteY10" fmla="*/ 131376 h 679019"/>
                    <a:gd name="connsiteX11" fmla="*/ 1167863 w 1197059"/>
                    <a:gd name="connsiteY11" fmla="*/ 153272 h 679019"/>
                    <a:gd name="connsiteX12" fmla="*/ 1197059 w 1197059"/>
                    <a:gd name="connsiteY12" fmla="*/ 197064 h 679019"/>
                    <a:gd name="connsiteX13" fmla="*/ 1175162 w 1197059"/>
                    <a:gd name="connsiteY13" fmla="*/ 335738 h 679019"/>
                    <a:gd name="connsiteX14" fmla="*/ 1160563 w 1197059"/>
                    <a:gd name="connsiteY14" fmla="*/ 357634 h 679019"/>
                    <a:gd name="connsiteX15" fmla="*/ 1153264 w 1197059"/>
                    <a:gd name="connsiteY15" fmla="*/ 379530 h 679019"/>
                    <a:gd name="connsiteX16" fmla="*/ 1138666 w 1197059"/>
                    <a:gd name="connsiteY16" fmla="*/ 394128 h 679019"/>
                    <a:gd name="connsiteX17" fmla="*/ 1124068 w 1197059"/>
                    <a:gd name="connsiteY17" fmla="*/ 437919 h 679019"/>
                    <a:gd name="connsiteX18" fmla="*/ 1094871 w 1197059"/>
                    <a:gd name="connsiteY18" fmla="*/ 525503 h 679019"/>
                    <a:gd name="connsiteX19" fmla="*/ 1087572 w 1197059"/>
                    <a:gd name="connsiteY19" fmla="*/ 547399 h 679019"/>
                    <a:gd name="connsiteX20" fmla="*/ 1080273 w 1197059"/>
                    <a:gd name="connsiteY20" fmla="*/ 569295 h 679019"/>
                    <a:gd name="connsiteX21" fmla="*/ 1065675 w 1197059"/>
                    <a:gd name="connsiteY21" fmla="*/ 583893 h 679019"/>
                    <a:gd name="connsiteX22" fmla="*/ 970786 w 1197059"/>
                    <a:gd name="connsiteY22" fmla="*/ 569295 h 679019"/>
                    <a:gd name="connsiteX23" fmla="*/ 948888 w 1197059"/>
                    <a:gd name="connsiteY23" fmla="*/ 554698 h 679019"/>
                    <a:gd name="connsiteX24" fmla="*/ 905094 w 1197059"/>
                    <a:gd name="connsiteY24" fmla="*/ 540101 h 679019"/>
                    <a:gd name="connsiteX25" fmla="*/ 846700 w 1197059"/>
                    <a:gd name="connsiteY25" fmla="*/ 510906 h 679019"/>
                    <a:gd name="connsiteX26" fmla="*/ 824803 w 1197059"/>
                    <a:gd name="connsiteY26" fmla="*/ 503607 h 679019"/>
                    <a:gd name="connsiteX27" fmla="*/ 802906 w 1197059"/>
                    <a:gd name="connsiteY27" fmla="*/ 496309 h 679019"/>
                    <a:gd name="connsiteX28" fmla="*/ 744512 w 1197059"/>
                    <a:gd name="connsiteY28" fmla="*/ 467114 h 679019"/>
                    <a:gd name="connsiteX29" fmla="*/ 744512 w 1197059"/>
                    <a:gd name="connsiteY29" fmla="*/ 467114 h 679019"/>
                    <a:gd name="connsiteX30" fmla="*/ 722615 w 1197059"/>
                    <a:gd name="connsiteY30" fmla="*/ 452517 h 679019"/>
                    <a:gd name="connsiteX31" fmla="*/ 656923 w 1197059"/>
                    <a:gd name="connsiteY31" fmla="*/ 430621 h 679019"/>
                    <a:gd name="connsiteX32" fmla="*/ 613128 w 1197059"/>
                    <a:gd name="connsiteY32" fmla="*/ 416023 h 679019"/>
                    <a:gd name="connsiteX33" fmla="*/ 591230 w 1197059"/>
                    <a:gd name="connsiteY33" fmla="*/ 408725 h 679019"/>
                    <a:gd name="connsiteX34" fmla="*/ 576632 w 1197059"/>
                    <a:gd name="connsiteY34" fmla="*/ 430621 h 679019"/>
                    <a:gd name="connsiteX35" fmla="*/ 562034 w 1197059"/>
                    <a:gd name="connsiteY35" fmla="*/ 474413 h 679019"/>
                    <a:gd name="connsiteX36" fmla="*/ 554735 w 1197059"/>
                    <a:gd name="connsiteY36" fmla="*/ 496309 h 679019"/>
                    <a:gd name="connsiteX37" fmla="*/ 547436 w 1197059"/>
                    <a:gd name="connsiteY37" fmla="*/ 518205 h 679019"/>
                    <a:gd name="connsiteX38" fmla="*/ 540136 w 1197059"/>
                    <a:gd name="connsiteY38" fmla="*/ 547399 h 679019"/>
                    <a:gd name="connsiteX39" fmla="*/ 525538 w 1197059"/>
                    <a:gd name="connsiteY39" fmla="*/ 591191 h 679019"/>
                    <a:gd name="connsiteX40" fmla="*/ 518239 w 1197059"/>
                    <a:gd name="connsiteY40" fmla="*/ 613087 h 679019"/>
                    <a:gd name="connsiteX41" fmla="*/ 510940 w 1197059"/>
                    <a:gd name="connsiteY41" fmla="*/ 671476 h 679019"/>
                    <a:gd name="connsiteX42" fmla="*/ 489042 w 1197059"/>
                    <a:gd name="connsiteY42" fmla="*/ 678775 h 679019"/>
                    <a:gd name="connsiteX43" fmla="*/ 445248 w 1197059"/>
                    <a:gd name="connsiteY43" fmla="*/ 664178 h 679019"/>
                    <a:gd name="connsiteX44" fmla="*/ 423350 w 1197059"/>
                    <a:gd name="connsiteY44" fmla="*/ 656879 h 679019"/>
                    <a:gd name="connsiteX45" fmla="*/ 401453 w 1197059"/>
                    <a:gd name="connsiteY45" fmla="*/ 642282 h 679019"/>
                    <a:gd name="connsiteX46" fmla="*/ 350359 w 1197059"/>
                    <a:gd name="connsiteY46" fmla="*/ 634983 h 679019"/>
                    <a:gd name="connsiteX47" fmla="*/ 335760 w 1197059"/>
                    <a:gd name="connsiteY47" fmla="*/ 620386 h 679019"/>
                    <a:gd name="connsiteX48" fmla="*/ 291966 w 1197059"/>
                    <a:gd name="connsiteY48" fmla="*/ 605789 h 679019"/>
                    <a:gd name="connsiteX49" fmla="*/ 255470 w 1197059"/>
                    <a:gd name="connsiteY49" fmla="*/ 576594 h 679019"/>
                    <a:gd name="connsiteX50" fmla="*/ 211675 w 1197059"/>
                    <a:gd name="connsiteY50" fmla="*/ 554698 h 679019"/>
                    <a:gd name="connsiteX51" fmla="*/ 197077 w 1197059"/>
                    <a:gd name="connsiteY51" fmla="*/ 532802 h 679019"/>
                    <a:gd name="connsiteX52" fmla="*/ 211675 w 1197059"/>
                    <a:gd name="connsiteY52" fmla="*/ 489010 h 679019"/>
                    <a:gd name="connsiteX53" fmla="*/ 218974 w 1197059"/>
                    <a:gd name="connsiteY53" fmla="*/ 459815 h 679019"/>
                    <a:gd name="connsiteX54" fmla="*/ 240872 w 1197059"/>
                    <a:gd name="connsiteY54" fmla="*/ 386829 h 679019"/>
                    <a:gd name="connsiteX55" fmla="*/ 255470 w 1197059"/>
                    <a:gd name="connsiteY55" fmla="*/ 313842 h 679019"/>
                    <a:gd name="connsiteX56" fmla="*/ 240872 w 1197059"/>
                    <a:gd name="connsiteY56" fmla="*/ 248154 h 679019"/>
                    <a:gd name="connsiteX57" fmla="*/ 233572 w 1197059"/>
                    <a:gd name="connsiteY57" fmla="*/ 226258 h 679019"/>
                    <a:gd name="connsiteX58" fmla="*/ 182478 w 1197059"/>
                    <a:gd name="connsiteY58" fmla="*/ 218960 h 679019"/>
                    <a:gd name="connsiteX59" fmla="*/ 145983 w 1197059"/>
                    <a:gd name="connsiteY59" fmla="*/ 211661 h 679019"/>
                    <a:gd name="connsiteX60" fmla="*/ 116786 w 1197059"/>
                    <a:gd name="connsiteY60" fmla="*/ 197064 h 679019"/>
                    <a:gd name="connsiteX61" fmla="*/ 29196 w 1197059"/>
                    <a:gd name="connsiteY61" fmla="*/ 182466 h 679019"/>
                    <a:gd name="connsiteX62" fmla="*/ 0 w 1197059"/>
                    <a:gd name="connsiteY62" fmla="*/ 175168 h 679019"/>
                    <a:gd name="connsiteX63" fmla="*/ 14598 w 1197059"/>
                    <a:gd name="connsiteY63" fmla="*/ 94883 h 679019"/>
                    <a:gd name="connsiteX64" fmla="*/ 29196 w 1197059"/>
                    <a:gd name="connsiteY64" fmla="*/ 80285 h 679019"/>
                    <a:gd name="connsiteX65" fmla="*/ 36496 w 1197059"/>
                    <a:gd name="connsiteY65" fmla="*/ 58389 h 679019"/>
                    <a:gd name="connsiteX66" fmla="*/ 58393 w 1197059"/>
                    <a:gd name="connsiteY66" fmla="*/ 51091 h 679019"/>
                    <a:gd name="connsiteX67" fmla="*/ 94889 w 1197059"/>
                    <a:gd name="connsiteY67" fmla="*/ 29195 h 679019"/>
                    <a:gd name="connsiteX68" fmla="*/ 109487 w 1197059"/>
                    <a:gd name="connsiteY68" fmla="*/ 14597 h 679019"/>
                    <a:gd name="connsiteX69" fmla="*/ 131384 w 1197059"/>
                    <a:gd name="connsiteY69" fmla="*/ 0 h 67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197059" h="679019">
                      <a:moveTo>
                        <a:pt x="131384" y="0"/>
                      </a:moveTo>
                      <a:lnTo>
                        <a:pt x="131384" y="0"/>
                      </a:lnTo>
                      <a:cubicBezTo>
                        <a:pt x="382059" y="16171"/>
                        <a:pt x="282452" y="7076"/>
                        <a:pt x="430649" y="21896"/>
                      </a:cubicBezTo>
                      <a:lnTo>
                        <a:pt x="474444" y="36493"/>
                      </a:lnTo>
                      <a:cubicBezTo>
                        <a:pt x="487202" y="40745"/>
                        <a:pt x="513201" y="50034"/>
                        <a:pt x="525538" y="51091"/>
                      </a:cubicBezTo>
                      <a:cubicBezTo>
                        <a:pt x="600843" y="57545"/>
                        <a:pt x="676387" y="60822"/>
                        <a:pt x="751812" y="65688"/>
                      </a:cubicBezTo>
                      <a:cubicBezTo>
                        <a:pt x="771276" y="70554"/>
                        <a:pt x="790241" y="78289"/>
                        <a:pt x="810205" y="80285"/>
                      </a:cubicBezTo>
                      <a:cubicBezTo>
                        <a:pt x="877157" y="86980"/>
                        <a:pt x="871645" y="84821"/>
                        <a:pt x="926991" y="94883"/>
                      </a:cubicBezTo>
                      <a:cubicBezTo>
                        <a:pt x="939197" y="97102"/>
                        <a:pt x="951451" y="99172"/>
                        <a:pt x="963487" y="102181"/>
                      </a:cubicBezTo>
                      <a:cubicBezTo>
                        <a:pt x="970951" y="104047"/>
                        <a:pt x="977887" y="107750"/>
                        <a:pt x="985384" y="109480"/>
                      </a:cubicBezTo>
                      <a:cubicBezTo>
                        <a:pt x="1050775" y="124569"/>
                        <a:pt x="1054971" y="123651"/>
                        <a:pt x="1116769" y="131376"/>
                      </a:cubicBezTo>
                      <a:cubicBezTo>
                        <a:pt x="1136028" y="136191"/>
                        <a:pt x="1153750" y="137144"/>
                        <a:pt x="1167863" y="153272"/>
                      </a:cubicBezTo>
                      <a:cubicBezTo>
                        <a:pt x="1179416" y="166475"/>
                        <a:pt x="1197059" y="197064"/>
                        <a:pt x="1197059" y="197064"/>
                      </a:cubicBezTo>
                      <a:cubicBezTo>
                        <a:pt x="1195203" y="221191"/>
                        <a:pt x="1196579" y="303617"/>
                        <a:pt x="1175162" y="335738"/>
                      </a:cubicBezTo>
                      <a:lnTo>
                        <a:pt x="1160563" y="357634"/>
                      </a:lnTo>
                      <a:cubicBezTo>
                        <a:pt x="1158130" y="364933"/>
                        <a:pt x="1157222" y="372933"/>
                        <a:pt x="1153264" y="379530"/>
                      </a:cubicBezTo>
                      <a:cubicBezTo>
                        <a:pt x="1149723" y="385431"/>
                        <a:pt x="1141744" y="387973"/>
                        <a:pt x="1138666" y="394128"/>
                      </a:cubicBezTo>
                      <a:cubicBezTo>
                        <a:pt x="1131785" y="407890"/>
                        <a:pt x="1128934" y="423322"/>
                        <a:pt x="1124068" y="437919"/>
                      </a:cubicBezTo>
                      <a:lnTo>
                        <a:pt x="1094871" y="525503"/>
                      </a:lnTo>
                      <a:lnTo>
                        <a:pt x="1087572" y="547399"/>
                      </a:lnTo>
                      <a:cubicBezTo>
                        <a:pt x="1085139" y="554698"/>
                        <a:pt x="1085713" y="563855"/>
                        <a:pt x="1080273" y="569295"/>
                      </a:cubicBezTo>
                      <a:lnTo>
                        <a:pt x="1065675" y="583893"/>
                      </a:lnTo>
                      <a:cubicBezTo>
                        <a:pt x="1044735" y="581799"/>
                        <a:pt x="997093" y="582448"/>
                        <a:pt x="970786" y="569295"/>
                      </a:cubicBezTo>
                      <a:cubicBezTo>
                        <a:pt x="962940" y="565372"/>
                        <a:pt x="956904" y="558261"/>
                        <a:pt x="948888" y="554698"/>
                      </a:cubicBezTo>
                      <a:cubicBezTo>
                        <a:pt x="934826" y="548449"/>
                        <a:pt x="905094" y="540101"/>
                        <a:pt x="905094" y="540101"/>
                      </a:cubicBezTo>
                      <a:cubicBezTo>
                        <a:pt x="879613" y="514622"/>
                        <a:pt x="897024" y="527680"/>
                        <a:pt x="846700" y="510906"/>
                      </a:cubicBezTo>
                      <a:lnTo>
                        <a:pt x="824803" y="503607"/>
                      </a:lnTo>
                      <a:lnTo>
                        <a:pt x="802906" y="496309"/>
                      </a:lnTo>
                      <a:cubicBezTo>
                        <a:pt x="777426" y="470831"/>
                        <a:pt x="794836" y="483887"/>
                        <a:pt x="744512" y="467114"/>
                      </a:cubicBezTo>
                      <a:lnTo>
                        <a:pt x="744512" y="467114"/>
                      </a:lnTo>
                      <a:cubicBezTo>
                        <a:pt x="737213" y="462248"/>
                        <a:pt x="730631" y="456080"/>
                        <a:pt x="722615" y="452517"/>
                      </a:cubicBezTo>
                      <a:cubicBezTo>
                        <a:pt x="722595" y="452508"/>
                        <a:pt x="667883" y="434274"/>
                        <a:pt x="656923" y="430621"/>
                      </a:cubicBezTo>
                      <a:lnTo>
                        <a:pt x="613128" y="416023"/>
                      </a:lnTo>
                      <a:lnTo>
                        <a:pt x="591230" y="408725"/>
                      </a:lnTo>
                      <a:cubicBezTo>
                        <a:pt x="586364" y="416024"/>
                        <a:pt x="580195" y="422605"/>
                        <a:pt x="576632" y="430621"/>
                      </a:cubicBezTo>
                      <a:cubicBezTo>
                        <a:pt x="570383" y="444682"/>
                        <a:pt x="566900" y="459816"/>
                        <a:pt x="562034" y="474413"/>
                      </a:cubicBezTo>
                      <a:lnTo>
                        <a:pt x="554735" y="496309"/>
                      </a:lnTo>
                      <a:cubicBezTo>
                        <a:pt x="552302" y="503608"/>
                        <a:pt x="549302" y="510741"/>
                        <a:pt x="547436" y="518205"/>
                      </a:cubicBezTo>
                      <a:cubicBezTo>
                        <a:pt x="545003" y="527936"/>
                        <a:pt x="543019" y="537791"/>
                        <a:pt x="540136" y="547399"/>
                      </a:cubicBezTo>
                      <a:cubicBezTo>
                        <a:pt x="535714" y="562137"/>
                        <a:pt x="530404" y="576594"/>
                        <a:pt x="525538" y="591191"/>
                      </a:cubicBezTo>
                      <a:lnTo>
                        <a:pt x="518239" y="613087"/>
                      </a:lnTo>
                      <a:cubicBezTo>
                        <a:pt x="515806" y="632550"/>
                        <a:pt x="518907" y="653552"/>
                        <a:pt x="510940" y="671476"/>
                      </a:cubicBezTo>
                      <a:cubicBezTo>
                        <a:pt x="507815" y="678507"/>
                        <a:pt x="496689" y="679625"/>
                        <a:pt x="489042" y="678775"/>
                      </a:cubicBezTo>
                      <a:cubicBezTo>
                        <a:pt x="473749" y="677076"/>
                        <a:pt x="459846" y="669044"/>
                        <a:pt x="445248" y="664178"/>
                      </a:cubicBezTo>
                      <a:cubicBezTo>
                        <a:pt x="437949" y="661745"/>
                        <a:pt x="429752" y="661147"/>
                        <a:pt x="423350" y="656879"/>
                      </a:cubicBezTo>
                      <a:cubicBezTo>
                        <a:pt x="416051" y="652013"/>
                        <a:pt x="409855" y="644803"/>
                        <a:pt x="401453" y="642282"/>
                      </a:cubicBezTo>
                      <a:cubicBezTo>
                        <a:pt x="384974" y="637339"/>
                        <a:pt x="367390" y="637416"/>
                        <a:pt x="350359" y="634983"/>
                      </a:cubicBezTo>
                      <a:cubicBezTo>
                        <a:pt x="345493" y="630117"/>
                        <a:pt x="341915" y="623463"/>
                        <a:pt x="335760" y="620386"/>
                      </a:cubicBezTo>
                      <a:cubicBezTo>
                        <a:pt x="321997" y="613505"/>
                        <a:pt x="291966" y="605789"/>
                        <a:pt x="291966" y="605789"/>
                      </a:cubicBezTo>
                      <a:cubicBezTo>
                        <a:pt x="278387" y="592211"/>
                        <a:pt x="273885" y="585801"/>
                        <a:pt x="255470" y="576594"/>
                      </a:cubicBezTo>
                      <a:cubicBezTo>
                        <a:pt x="195031" y="546377"/>
                        <a:pt x="274426" y="596529"/>
                        <a:pt x="211675" y="554698"/>
                      </a:cubicBezTo>
                      <a:cubicBezTo>
                        <a:pt x="206809" y="547399"/>
                        <a:pt x="197077" y="541574"/>
                        <a:pt x="197077" y="532802"/>
                      </a:cubicBezTo>
                      <a:cubicBezTo>
                        <a:pt x="197077" y="517415"/>
                        <a:pt x="207253" y="503748"/>
                        <a:pt x="211675" y="489010"/>
                      </a:cubicBezTo>
                      <a:cubicBezTo>
                        <a:pt x="214558" y="479402"/>
                        <a:pt x="216091" y="469423"/>
                        <a:pt x="218974" y="459815"/>
                      </a:cubicBezTo>
                      <a:cubicBezTo>
                        <a:pt x="227758" y="430535"/>
                        <a:pt x="235697" y="415286"/>
                        <a:pt x="240872" y="386829"/>
                      </a:cubicBezTo>
                      <a:cubicBezTo>
                        <a:pt x="254294" y="313019"/>
                        <a:pt x="240479" y="358813"/>
                        <a:pt x="255470" y="313842"/>
                      </a:cubicBezTo>
                      <a:cubicBezTo>
                        <a:pt x="250454" y="288766"/>
                        <a:pt x="247742" y="272198"/>
                        <a:pt x="240872" y="248154"/>
                      </a:cubicBezTo>
                      <a:cubicBezTo>
                        <a:pt x="238758" y="240756"/>
                        <a:pt x="240454" y="229698"/>
                        <a:pt x="233572" y="226258"/>
                      </a:cubicBezTo>
                      <a:cubicBezTo>
                        <a:pt x="218184" y="218565"/>
                        <a:pt x="199448" y="221788"/>
                        <a:pt x="182478" y="218960"/>
                      </a:cubicBezTo>
                      <a:cubicBezTo>
                        <a:pt x="170241" y="216921"/>
                        <a:pt x="158148" y="214094"/>
                        <a:pt x="145983" y="211661"/>
                      </a:cubicBezTo>
                      <a:cubicBezTo>
                        <a:pt x="136251" y="206795"/>
                        <a:pt x="126974" y="200884"/>
                        <a:pt x="116786" y="197064"/>
                      </a:cubicBezTo>
                      <a:cubicBezTo>
                        <a:pt x="90502" y="187208"/>
                        <a:pt x="54636" y="186706"/>
                        <a:pt x="29196" y="182466"/>
                      </a:cubicBezTo>
                      <a:cubicBezTo>
                        <a:pt x="19301" y="180817"/>
                        <a:pt x="9732" y="177601"/>
                        <a:pt x="0" y="175168"/>
                      </a:cubicBezTo>
                      <a:cubicBezTo>
                        <a:pt x="1006" y="167117"/>
                        <a:pt x="3939" y="112648"/>
                        <a:pt x="14598" y="94883"/>
                      </a:cubicBezTo>
                      <a:cubicBezTo>
                        <a:pt x="18139" y="88982"/>
                        <a:pt x="24330" y="85151"/>
                        <a:pt x="29196" y="80285"/>
                      </a:cubicBezTo>
                      <a:cubicBezTo>
                        <a:pt x="31629" y="72986"/>
                        <a:pt x="31056" y="63829"/>
                        <a:pt x="36496" y="58389"/>
                      </a:cubicBezTo>
                      <a:cubicBezTo>
                        <a:pt x="41937" y="52949"/>
                        <a:pt x="51796" y="55049"/>
                        <a:pt x="58393" y="51091"/>
                      </a:cubicBezTo>
                      <a:cubicBezTo>
                        <a:pt x="108488" y="21036"/>
                        <a:pt x="32858" y="49868"/>
                        <a:pt x="94889" y="29195"/>
                      </a:cubicBezTo>
                      <a:cubicBezTo>
                        <a:pt x="99755" y="24329"/>
                        <a:pt x="103586" y="18137"/>
                        <a:pt x="109487" y="14597"/>
                      </a:cubicBezTo>
                      <a:cubicBezTo>
                        <a:pt x="133692" y="75"/>
                        <a:pt x="127735" y="2433"/>
                        <a:pt x="131384" y="0"/>
                      </a:cubicBezTo>
                      <a:close/>
                    </a:path>
                  </a:pathLst>
                </a:cu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cxnSp>
              <p:nvCxnSpPr>
                <p:cNvPr id="50" name="Rett pil 49"/>
                <p:cNvCxnSpPr>
                  <a:stCxn id="24" idx="5"/>
                </p:cNvCxnSpPr>
                <p:nvPr/>
              </p:nvCxnSpPr>
              <p:spPr>
                <a:xfrm flipV="1">
                  <a:off x="4503571" y="2256058"/>
                  <a:ext cx="860018" cy="1312985"/>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51" name="TekstSylinder 50"/>
                <p:cNvSpPr txBox="1"/>
                <p:nvPr/>
              </p:nvSpPr>
              <p:spPr>
                <a:xfrm>
                  <a:off x="5363589" y="2046854"/>
                  <a:ext cx="841256" cy="584775"/>
                </a:xfrm>
                <a:prstGeom prst="rect">
                  <a:avLst/>
                </a:prstGeom>
                <a:noFill/>
              </p:spPr>
              <p:txBody>
                <a:bodyPr wrap="none" rtlCol="0">
                  <a:spAutoFit/>
                </a:bodyPr>
                <a:lstStyle/>
                <a:p>
                  <a:r>
                    <a:rPr lang="en-GB" sz="1600" dirty="0"/>
                    <a:t>Skanska</a:t>
                  </a:r>
                </a:p>
                <a:p>
                  <a:r>
                    <a:rPr lang="en-GB" sz="1600" dirty="0" err="1"/>
                    <a:t>tomter</a:t>
                  </a:r>
                  <a:endParaRPr lang="en-GB" sz="1600" dirty="0"/>
                </a:p>
              </p:txBody>
            </p:sp>
          </p:grpSp>
          <p:grpSp>
            <p:nvGrpSpPr>
              <p:cNvPr id="57" name="Gruppe 56">
                <a:extLst>
                  <a:ext uri="{FF2B5EF4-FFF2-40B4-BE49-F238E27FC236}">
                    <a16:creationId xmlns:a16="http://schemas.microsoft.com/office/drawing/2014/main" id="{CA717B7F-1055-C148-836E-AD0C68DCD637}"/>
                  </a:ext>
                </a:extLst>
              </p:cNvPr>
              <p:cNvGrpSpPr/>
              <p:nvPr/>
            </p:nvGrpSpPr>
            <p:grpSpPr>
              <a:xfrm>
                <a:off x="730758" y="3847866"/>
                <a:ext cx="4901823" cy="1537448"/>
                <a:chOff x="730758" y="3847866"/>
                <a:chExt cx="4901823" cy="1537448"/>
              </a:xfrm>
            </p:grpSpPr>
            <p:sp>
              <p:nvSpPr>
                <p:cNvPr id="56" name="TekstSylinder 55"/>
                <p:cNvSpPr txBox="1"/>
                <p:nvPr/>
              </p:nvSpPr>
              <p:spPr>
                <a:xfrm>
                  <a:off x="730758" y="5046760"/>
                  <a:ext cx="2015295" cy="338554"/>
                </a:xfrm>
                <a:prstGeom prst="rect">
                  <a:avLst/>
                </a:prstGeom>
                <a:noFill/>
              </p:spPr>
              <p:txBody>
                <a:bodyPr wrap="none" rtlCol="0">
                  <a:spAutoFit/>
                </a:bodyPr>
                <a:lstStyle/>
                <a:p>
                  <a:r>
                    <a:rPr lang="en-GB" sz="1600" dirty="0"/>
                    <a:t>Vækerøveien 197/199</a:t>
                  </a:r>
                </a:p>
              </p:txBody>
            </p:sp>
            <p:sp>
              <p:nvSpPr>
                <p:cNvPr id="16" name="Avrundet rektangel 15">
                  <a:extLst>
                    <a:ext uri="{FF2B5EF4-FFF2-40B4-BE49-F238E27FC236}">
                      <a16:creationId xmlns:a16="http://schemas.microsoft.com/office/drawing/2014/main" id="{0AA66BCF-953A-9C45-86BF-A38E90971728}"/>
                    </a:ext>
                  </a:extLst>
                </p:cNvPr>
                <p:cNvSpPr/>
                <p:nvPr/>
              </p:nvSpPr>
              <p:spPr>
                <a:xfrm rot="806004">
                  <a:off x="5372525" y="3847866"/>
                  <a:ext cx="260056" cy="46917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5" name="Rett pil 34">
                  <a:extLst>
                    <a:ext uri="{FF2B5EF4-FFF2-40B4-BE49-F238E27FC236}">
                      <a16:creationId xmlns:a16="http://schemas.microsoft.com/office/drawing/2014/main" id="{62837788-0690-9545-91D3-353CB4419E69}"/>
                    </a:ext>
                  </a:extLst>
                </p:cNvPr>
                <p:cNvCxnSpPr/>
                <p:nvPr/>
              </p:nvCxnSpPr>
              <p:spPr>
                <a:xfrm flipH="1">
                  <a:off x="2660073" y="4182374"/>
                  <a:ext cx="2733799" cy="102571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8" name="TekstSylinder 17">
              <a:extLst>
                <a:ext uri="{FF2B5EF4-FFF2-40B4-BE49-F238E27FC236}">
                  <a16:creationId xmlns:a16="http://schemas.microsoft.com/office/drawing/2014/main" id="{FD31FEC0-4B5A-6C46-B21B-0F49D3B05F75}"/>
                </a:ext>
              </a:extLst>
            </p:cNvPr>
            <p:cNvSpPr txBox="1"/>
            <p:nvPr/>
          </p:nvSpPr>
          <p:spPr>
            <a:xfrm>
              <a:off x="246779" y="454851"/>
              <a:ext cx="6247006" cy="5509200"/>
            </a:xfrm>
            <a:prstGeom prst="rect">
              <a:avLst/>
            </a:prstGeom>
            <a:noFill/>
          </p:spPr>
          <p:txBody>
            <a:bodyPr wrap="square" rtlCol="0">
              <a:spAutoFit/>
            </a:bodyPr>
            <a:lstStyle/>
            <a:p>
              <a:r>
                <a:rPr lang="nb-NO" sz="3600" dirty="0"/>
                <a:t>Et begrenset, men veldig viktig </a:t>
              </a:r>
            </a:p>
            <a:p>
              <a:r>
                <a:rPr lang="nb-NO" sz="3600" dirty="0"/>
                <a:t>areal i sentrum skal utvikles!</a:t>
              </a:r>
            </a:p>
            <a:p>
              <a:endParaRPr lang="nb-NO" sz="2400" dirty="0"/>
            </a:p>
            <a:p>
              <a:endParaRPr lang="nb-NO" sz="3600" dirty="0"/>
            </a:p>
            <a:p>
              <a:endParaRPr lang="nb-NO" sz="3600" dirty="0"/>
            </a:p>
            <a:p>
              <a:r>
                <a:rPr lang="nb-NO" sz="3600" dirty="0"/>
                <a:t>Justering av en del av S4110!</a:t>
              </a:r>
            </a:p>
            <a:p>
              <a:endParaRPr lang="nb-NO" sz="3600" dirty="0"/>
            </a:p>
            <a:p>
              <a:endParaRPr lang="nb-NO" sz="3600" dirty="0"/>
            </a:p>
            <a:p>
              <a:endParaRPr lang="nb-NO" sz="3600" dirty="0"/>
            </a:p>
            <a:p>
              <a:pPr marL="285750" indent="-285750">
                <a:buFont typeface="Arial" panose="020B0604020202020204" pitchFamily="34" charset="0"/>
                <a:buChar char="•"/>
              </a:pPr>
              <a:r>
                <a:rPr lang="nb-NO" sz="2000" dirty="0"/>
                <a:t>Røa Bad  (S-4664/2006)</a:t>
              </a:r>
            </a:p>
            <a:p>
              <a:pPr marL="285750" indent="-285750">
                <a:buFont typeface="Arial" panose="020B0604020202020204" pitchFamily="34" charset="0"/>
                <a:buChar char="•"/>
              </a:pPr>
              <a:r>
                <a:rPr lang="nb-NO" sz="2000" dirty="0"/>
                <a:t>Røa Torg (S-4882/2016</a:t>
              </a:r>
              <a:r>
                <a:rPr lang="nb-NO" dirty="0"/>
                <a:t>). </a:t>
              </a:r>
              <a:endParaRPr lang="nb-NO" sz="3600" dirty="0"/>
            </a:p>
          </p:txBody>
        </p:sp>
      </p:grpSp>
      <p:pic>
        <p:nvPicPr>
          <p:cNvPr id="19" name="Bilde 18">
            <a:extLst>
              <a:ext uri="{FF2B5EF4-FFF2-40B4-BE49-F238E27FC236}">
                <a16:creationId xmlns:a16="http://schemas.microsoft.com/office/drawing/2014/main" id="{C3292979-7E80-C940-98A7-AACC27D66902}"/>
              </a:ext>
            </a:extLst>
          </p:cNvPr>
          <p:cNvPicPr>
            <a:picLocks noChangeAspect="1"/>
          </p:cNvPicPr>
          <p:nvPr/>
        </p:nvPicPr>
        <p:blipFill>
          <a:blip r:embed="rId4"/>
          <a:stretch>
            <a:fillRect/>
          </a:stretch>
        </p:blipFill>
        <p:spPr>
          <a:xfrm>
            <a:off x="11205274" y="0"/>
            <a:ext cx="986725" cy="957704"/>
          </a:xfrm>
          <a:prstGeom prst="rect">
            <a:avLst/>
          </a:prstGeom>
        </p:spPr>
      </p:pic>
    </p:spTree>
    <p:extLst>
      <p:ext uri="{BB962C8B-B14F-4D97-AF65-F5344CB8AC3E}">
        <p14:creationId xmlns:p14="http://schemas.microsoft.com/office/powerpoint/2010/main" val="2128595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42" y="0"/>
            <a:ext cx="10515600" cy="1325563"/>
          </a:xfrm>
        </p:spPr>
        <p:txBody>
          <a:bodyPr>
            <a:normAutofit/>
          </a:bodyPr>
          <a:lstStyle/>
          <a:p>
            <a:r>
              <a:rPr lang="en-GB" sz="3600" b="1" dirty="0" err="1"/>
              <a:t>Oppsummering</a:t>
            </a:r>
            <a:r>
              <a:rPr lang="en-GB" sz="3600" b="1" dirty="0"/>
              <a:t> og </a:t>
            </a:r>
            <a:r>
              <a:rPr lang="en-GB" sz="3600" b="1" dirty="0" err="1"/>
              <a:t>konklusjon</a:t>
            </a:r>
            <a:endParaRPr lang="en-GB" sz="3600" b="1" dirty="0"/>
          </a:p>
        </p:txBody>
      </p:sp>
      <p:sp>
        <p:nvSpPr>
          <p:cNvPr id="3" name="Content Placeholder 2"/>
          <p:cNvSpPr>
            <a:spLocks noGrp="1"/>
          </p:cNvSpPr>
          <p:nvPr>
            <p:ph idx="1"/>
          </p:nvPr>
        </p:nvSpPr>
        <p:spPr>
          <a:xfrm>
            <a:off x="711629" y="1325562"/>
            <a:ext cx="10987007" cy="5532437"/>
          </a:xfrm>
        </p:spPr>
        <p:txBody>
          <a:bodyPr>
            <a:normAutofit/>
          </a:bodyPr>
          <a:lstStyle/>
          <a:p>
            <a:pPr marL="514350" indent="-514350">
              <a:buFont typeface="+mj-lt"/>
              <a:buAutoNum type="arabicPeriod"/>
            </a:pPr>
            <a:r>
              <a:rPr lang="en-GB" sz="2600" dirty="0"/>
              <a:t>Den </a:t>
            </a:r>
            <a:r>
              <a:rPr lang="en-GB" sz="2600" dirty="0" err="1"/>
              <a:t>gamle</a:t>
            </a:r>
            <a:r>
              <a:rPr lang="en-GB" sz="2600" dirty="0"/>
              <a:t> 2004-Røaplanen (S4110) holder </a:t>
            </a:r>
            <a:r>
              <a:rPr lang="en-GB" sz="2600" dirty="0" err="1"/>
              <a:t>ikke</a:t>
            </a:r>
            <a:r>
              <a:rPr lang="en-GB" sz="2600" dirty="0"/>
              <a:t> </a:t>
            </a:r>
            <a:r>
              <a:rPr lang="en-GB" sz="2600" dirty="0" err="1"/>
              <a:t>mål</a:t>
            </a:r>
            <a:r>
              <a:rPr lang="en-GB" sz="2600" dirty="0"/>
              <a:t> for </a:t>
            </a:r>
            <a:r>
              <a:rPr lang="en-GB" sz="2600" dirty="0" err="1"/>
              <a:t>dagens</a:t>
            </a:r>
            <a:r>
              <a:rPr lang="en-GB" sz="2600" dirty="0"/>
              <a:t> </a:t>
            </a:r>
            <a:r>
              <a:rPr lang="en-GB" sz="2600" dirty="0" err="1"/>
              <a:t>byutvikling</a:t>
            </a:r>
            <a:endParaRPr lang="en-GB" sz="2600" dirty="0"/>
          </a:p>
          <a:p>
            <a:pPr marL="514350" indent="-514350">
              <a:buFont typeface="+mj-lt"/>
              <a:buAutoNum type="arabicPeriod"/>
            </a:pPr>
            <a:r>
              <a:rPr lang="en-GB" sz="2600" dirty="0"/>
              <a:t>De </a:t>
            </a:r>
            <a:r>
              <a:rPr lang="en-GB" sz="2600" dirty="0" err="1"/>
              <a:t>foreløpige</a:t>
            </a:r>
            <a:r>
              <a:rPr lang="en-GB" sz="2600" dirty="0"/>
              <a:t> </a:t>
            </a:r>
            <a:r>
              <a:rPr lang="en-GB" sz="2600" dirty="0" err="1"/>
              <a:t>løsningene</a:t>
            </a:r>
            <a:r>
              <a:rPr lang="en-GB" sz="2600" dirty="0"/>
              <a:t> fra </a:t>
            </a:r>
            <a:r>
              <a:rPr lang="en-GB" sz="2600" dirty="0" err="1"/>
              <a:t>aktuelle</a:t>
            </a:r>
            <a:r>
              <a:rPr lang="en-GB" sz="2600" dirty="0"/>
              <a:t> </a:t>
            </a:r>
            <a:r>
              <a:rPr lang="en-GB" sz="2600" dirty="0" err="1"/>
              <a:t>utbyggere</a:t>
            </a:r>
            <a:r>
              <a:rPr lang="en-GB" sz="2600" dirty="0"/>
              <a:t> </a:t>
            </a:r>
            <a:r>
              <a:rPr lang="en-GB" sz="2600" dirty="0" err="1"/>
              <a:t>tilfredsstiller</a:t>
            </a:r>
            <a:r>
              <a:rPr lang="en-GB" sz="2600" dirty="0"/>
              <a:t> </a:t>
            </a:r>
            <a:r>
              <a:rPr lang="en-GB" sz="2600" dirty="0" err="1"/>
              <a:t>ikke</a:t>
            </a:r>
            <a:r>
              <a:rPr lang="en-GB" sz="2600" dirty="0"/>
              <a:t> </a:t>
            </a:r>
            <a:r>
              <a:rPr lang="en-GB" sz="2600" dirty="0" err="1"/>
              <a:t>moderne</a:t>
            </a:r>
            <a:r>
              <a:rPr lang="en-GB" sz="2600" dirty="0"/>
              <a:t> </a:t>
            </a:r>
            <a:r>
              <a:rPr lang="en-GB" sz="2600" dirty="0" err="1"/>
              <a:t>krav</a:t>
            </a:r>
            <a:r>
              <a:rPr lang="en-GB" sz="2600" dirty="0"/>
              <a:t> til et </a:t>
            </a:r>
            <a:r>
              <a:rPr lang="en-GB" sz="2600" dirty="0" err="1"/>
              <a:t>godt</a:t>
            </a:r>
            <a:r>
              <a:rPr lang="en-GB" sz="2600" dirty="0"/>
              <a:t> </a:t>
            </a:r>
            <a:r>
              <a:rPr lang="en-GB" sz="2600" dirty="0" err="1"/>
              <a:t>bymiljø</a:t>
            </a:r>
            <a:endParaRPr lang="en-GB" sz="2600" dirty="0"/>
          </a:p>
          <a:p>
            <a:pPr marL="514350" indent="-514350">
              <a:buFont typeface="+mj-lt"/>
              <a:buAutoNum type="arabicPeriod"/>
            </a:pPr>
            <a:r>
              <a:rPr lang="en-GB" sz="2600" dirty="0"/>
              <a:t>“</a:t>
            </a:r>
            <a:r>
              <a:rPr lang="en-GB" sz="2600" dirty="0" err="1"/>
              <a:t>Frimerkeutbygging</a:t>
            </a:r>
            <a:r>
              <a:rPr lang="en-GB" sz="2600" dirty="0"/>
              <a:t>” </a:t>
            </a:r>
            <a:r>
              <a:rPr lang="en-GB" sz="2600" dirty="0" err="1"/>
              <a:t>uten</a:t>
            </a:r>
            <a:r>
              <a:rPr lang="en-GB" sz="2600" dirty="0"/>
              <a:t> </a:t>
            </a:r>
            <a:r>
              <a:rPr lang="en-GB" sz="2600" dirty="0" err="1"/>
              <a:t>tilknytning</a:t>
            </a:r>
            <a:r>
              <a:rPr lang="en-GB" sz="2600" dirty="0"/>
              <a:t> til </a:t>
            </a:r>
            <a:r>
              <a:rPr lang="en-GB" sz="2600" dirty="0" err="1"/>
              <a:t>en</a:t>
            </a:r>
            <a:r>
              <a:rPr lang="en-GB" sz="2600" dirty="0"/>
              <a:t> </a:t>
            </a:r>
            <a:r>
              <a:rPr lang="en-GB" sz="2600" dirty="0" err="1"/>
              <a:t>helhetlig</a:t>
            </a:r>
            <a:r>
              <a:rPr lang="en-GB" sz="2600" dirty="0"/>
              <a:t> plan for nye Røa </a:t>
            </a:r>
            <a:r>
              <a:rPr lang="en-GB" sz="2600" dirty="0" err="1"/>
              <a:t>sentrumsområde</a:t>
            </a:r>
            <a:r>
              <a:rPr lang="en-GB" sz="2600" dirty="0"/>
              <a:t> er </a:t>
            </a:r>
            <a:r>
              <a:rPr lang="en-GB" sz="2600" dirty="0" err="1"/>
              <a:t>fullstendig</a:t>
            </a:r>
            <a:r>
              <a:rPr lang="en-GB" sz="2600" dirty="0"/>
              <a:t> </a:t>
            </a:r>
            <a:r>
              <a:rPr lang="en-GB" sz="2600" dirty="0" err="1"/>
              <a:t>uakseptabelt</a:t>
            </a:r>
            <a:r>
              <a:rPr lang="en-GB" sz="2600" dirty="0"/>
              <a:t> for </a:t>
            </a:r>
            <a:r>
              <a:rPr lang="en-GB" sz="2600" dirty="0" err="1"/>
              <a:t>Røafolket</a:t>
            </a:r>
            <a:endParaRPr lang="en-GB" sz="2600" dirty="0"/>
          </a:p>
          <a:p>
            <a:pPr marL="514350" indent="-514350">
              <a:buFont typeface="+mj-lt"/>
              <a:buAutoNum type="arabicPeriod"/>
            </a:pPr>
            <a:r>
              <a:rPr lang="en-GB" sz="2600" dirty="0"/>
              <a:t>Vi </a:t>
            </a:r>
            <a:r>
              <a:rPr lang="en-GB" sz="2600" dirty="0" err="1"/>
              <a:t>krever</a:t>
            </a:r>
            <a:r>
              <a:rPr lang="en-GB" sz="2600" dirty="0"/>
              <a:t> at </a:t>
            </a:r>
            <a:r>
              <a:rPr lang="en-GB" sz="2600" dirty="0" err="1"/>
              <a:t>Byråden</a:t>
            </a:r>
            <a:r>
              <a:rPr lang="en-GB" sz="2600" dirty="0"/>
              <a:t> legger </a:t>
            </a:r>
            <a:r>
              <a:rPr lang="en-GB" sz="2600" dirty="0" err="1"/>
              <a:t>frem</a:t>
            </a:r>
            <a:r>
              <a:rPr lang="en-GB" sz="2600" dirty="0"/>
              <a:t> for Oslo </a:t>
            </a:r>
            <a:r>
              <a:rPr lang="en-GB" sz="2600" dirty="0" err="1"/>
              <a:t>Bystyre</a:t>
            </a:r>
            <a:r>
              <a:rPr lang="en-GB" sz="2600" dirty="0"/>
              <a:t> et </a:t>
            </a:r>
            <a:r>
              <a:rPr lang="en-GB" sz="2600" dirty="0" err="1"/>
              <a:t>forslag</a:t>
            </a:r>
            <a:r>
              <a:rPr lang="en-GB" sz="2600" dirty="0"/>
              <a:t> om at </a:t>
            </a:r>
            <a:r>
              <a:rPr lang="en-GB" sz="2600" dirty="0" err="1"/>
              <a:t>det</a:t>
            </a:r>
            <a:r>
              <a:rPr lang="en-GB" sz="2600" dirty="0"/>
              <a:t> </a:t>
            </a:r>
            <a:r>
              <a:rPr lang="en-GB" sz="2600" dirty="0" err="1"/>
              <a:t>bestilles</a:t>
            </a:r>
            <a:r>
              <a:rPr lang="en-GB" sz="2600" dirty="0"/>
              <a:t> </a:t>
            </a:r>
            <a:r>
              <a:rPr lang="en-GB" sz="2600" dirty="0" err="1"/>
              <a:t>fra</a:t>
            </a:r>
            <a:r>
              <a:rPr lang="en-GB" sz="2600" dirty="0"/>
              <a:t> PBE </a:t>
            </a:r>
            <a:r>
              <a:rPr lang="en-GB" sz="2600" dirty="0" err="1"/>
              <a:t>en</a:t>
            </a:r>
            <a:r>
              <a:rPr lang="en-GB" sz="2600" dirty="0"/>
              <a:t> </a:t>
            </a:r>
            <a:r>
              <a:rPr lang="en-GB" sz="2600" dirty="0" err="1"/>
              <a:t>justert</a:t>
            </a:r>
            <a:r>
              <a:rPr lang="en-GB" sz="2600" dirty="0"/>
              <a:t> Røa-plan </a:t>
            </a:r>
            <a:r>
              <a:rPr lang="en-GB" sz="2600" dirty="0" err="1"/>
              <a:t>inkl</a:t>
            </a:r>
            <a:r>
              <a:rPr lang="en-GB" sz="2600" dirty="0"/>
              <a:t>. </a:t>
            </a:r>
            <a:r>
              <a:rPr lang="en-GB" sz="2600" dirty="0" err="1"/>
              <a:t>detaljer</a:t>
            </a:r>
            <a:r>
              <a:rPr lang="en-GB" sz="2600" dirty="0"/>
              <a:t> </a:t>
            </a:r>
            <a:r>
              <a:rPr lang="en-GB" sz="2600" dirty="0" err="1"/>
              <a:t>som</a:t>
            </a:r>
            <a:r>
              <a:rPr lang="en-GB" sz="2600" dirty="0"/>
              <a:t> til </a:t>
            </a:r>
            <a:r>
              <a:rPr lang="en-GB" sz="2600" dirty="0" err="1"/>
              <a:t>sammen</a:t>
            </a:r>
            <a:r>
              <a:rPr lang="en-GB" sz="2600" dirty="0"/>
              <a:t> </a:t>
            </a:r>
            <a:r>
              <a:rPr lang="en-GB" sz="2600" dirty="0" err="1"/>
              <a:t>ivaretar</a:t>
            </a:r>
            <a:r>
              <a:rPr lang="en-GB" sz="2600" dirty="0"/>
              <a:t> </a:t>
            </a:r>
            <a:r>
              <a:rPr lang="en-GB" sz="2600" dirty="0" err="1"/>
              <a:t>behovet</a:t>
            </a:r>
            <a:r>
              <a:rPr lang="en-GB" sz="2600" dirty="0"/>
              <a:t> for </a:t>
            </a:r>
            <a:r>
              <a:rPr lang="en-GB" sz="2600" dirty="0" err="1"/>
              <a:t>en</a:t>
            </a:r>
            <a:r>
              <a:rPr lang="en-GB" sz="2600" dirty="0"/>
              <a:t> </a:t>
            </a:r>
            <a:r>
              <a:rPr lang="en-GB" sz="2600" dirty="0" err="1"/>
              <a:t>helhetlig</a:t>
            </a:r>
            <a:r>
              <a:rPr lang="en-GB" sz="2600" dirty="0"/>
              <a:t> og god </a:t>
            </a:r>
            <a:r>
              <a:rPr lang="en-GB" sz="2600" dirty="0" err="1"/>
              <a:t>utvikling</a:t>
            </a:r>
            <a:r>
              <a:rPr lang="en-GB" sz="2600" dirty="0"/>
              <a:t> for nye Røa </a:t>
            </a:r>
            <a:r>
              <a:rPr lang="en-GB" sz="2600" dirty="0" err="1"/>
              <a:t>begrensede</a:t>
            </a:r>
            <a:r>
              <a:rPr lang="en-GB" sz="2600" dirty="0"/>
              <a:t> </a:t>
            </a:r>
            <a:r>
              <a:rPr lang="en-GB" sz="2600" dirty="0" err="1"/>
              <a:t>sentrumsområde</a:t>
            </a:r>
            <a:endParaRPr lang="en-GB" sz="2600" dirty="0"/>
          </a:p>
          <a:p>
            <a:pPr marL="514350" indent="-514350">
              <a:buFont typeface="+mj-lt"/>
              <a:buAutoNum type="arabicPeriod"/>
            </a:pPr>
            <a:r>
              <a:rPr lang="en-GB" sz="2600" dirty="0"/>
              <a:t>Den </a:t>
            </a:r>
            <a:r>
              <a:rPr lang="en-GB" sz="2600" dirty="0" err="1"/>
              <a:t>justerte</a:t>
            </a:r>
            <a:r>
              <a:rPr lang="en-GB" sz="2600" dirty="0"/>
              <a:t> </a:t>
            </a:r>
            <a:r>
              <a:rPr lang="en-GB" sz="2600" dirty="0" err="1"/>
              <a:t>planen</a:t>
            </a:r>
            <a:r>
              <a:rPr lang="en-GB" sz="2600" dirty="0"/>
              <a:t> </a:t>
            </a:r>
            <a:r>
              <a:rPr lang="en-GB" sz="2600" dirty="0" err="1"/>
              <a:t>må</a:t>
            </a:r>
            <a:r>
              <a:rPr lang="en-GB" sz="2600" dirty="0"/>
              <a:t> </a:t>
            </a:r>
            <a:r>
              <a:rPr lang="en-GB" sz="2600" dirty="0" err="1"/>
              <a:t>legge</a:t>
            </a:r>
            <a:r>
              <a:rPr lang="en-GB" sz="2600" dirty="0"/>
              <a:t> til </a:t>
            </a:r>
            <a:r>
              <a:rPr lang="en-GB" sz="2600" dirty="0" err="1"/>
              <a:t>grunn</a:t>
            </a:r>
            <a:r>
              <a:rPr lang="en-GB" sz="2600" dirty="0"/>
              <a:t> </a:t>
            </a:r>
            <a:r>
              <a:rPr lang="en-GB" sz="2600" dirty="0" err="1"/>
              <a:t>Byantikvarens</a:t>
            </a:r>
            <a:r>
              <a:rPr lang="en-GB" sz="2600" dirty="0"/>
              <a:t> </a:t>
            </a:r>
            <a:r>
              <a:rPr lang="en-GB" sz="2600" dirty="0" err="1"/>
              <a:t>sterke</a:t>
            </a:r>
            <a:r>
              <a:rPr lang="en-GB" sz="2600" dirty="0"/>
              <a:t> </a:t>
            </a:r>
            <a:r>
              <a:rPr lang="en-GB" sz="2600" dirty="0" err="1"/>
              <a:t>advarsel</a:t>
            </a:r>
            <a:r>
              <a:rPr lang="en-GB" sz="2600" dirty="0"/>
              <a:t> om </a:t>
            </a:r>
            <a:r>
              <a:rPr lang="en-GB" sz="2600" dirty="0" err="1"/>
              <a:t>ikke</a:t>
            </a:r>
            <a:r>
              <a:rPr lang="en-GB" sz="2600" dirty="0"/>
              <a:t> å </a:t>
            </a:r>
            <a:r>
              <a:rPr lang="en-GB" sz="2600" dirty="0" err="1"/>
              <a:t>ødelegge</a:t>
            </a:r>
            <a:r>
              <a:rPr lang="en-GB" sz="2600" dirty="0"/>
              <a:t> </a:t>
            </a:r>
            <a:r>
              <a:rPr lang="en-GB" sz="2600" dirty="0" err="1"/>
              <a:t>viktige</a:t>
            </a:r>
            <a:r>
              <a:rPr lang="en-GB" sz="2600" dirty="0"/>
              <a:t> </a:t>
            </a:r>
            <a:r>
              <a:rPr lang="en-GB" sz="2600" dirty="0" err="1"/>
              <a:t>elementer</a:t>
            </a:r>
            <a:r>
              <a:rPr lang="en-GB" sz="2600" dirty="0"/>
              <a:t> i </a:t>
            </a:r>
            <a:r>
              <a:rPr lang="en-GB" sz="2600" dirty="0" err="1"/>
              <a:t>bevaringen</a:t>
            </a:r>
            <a:r>
              <a:rPr lang="en-GB" sz="2600" dirty="0"/>
              <a:t> av </a:t>
            </a:r>
            <a:r>
              <a:rPr lang="en-GB" sz="2600" dirty="0" err="1"/>
              <a:t>Røas</a:t>
            </a:r>
            <a:r>
              <a:rPr lang="en-GB" sz="2600" dirty="0"/>
              <a:t> </a:t>
            </a:r>
            <a:r>
              <a:rPr lang="en-GB" sz="2600" dirty="0" err="1"/>
              <a:t>identitet</a:t>
            </a:r>
            <a:endParaRPr lang="en-GB" sz="2600" dirty="0"/>
          </a:p>
          <a:p>
            <a:pPr marL="514350" indent="-514350">
              <a:buFont typeface="+mj-lt"/>
              <a:buAutoNum type="arabicPeriod"/>
            </a:pPr>
            <a:endParaRPr lang="en-GB" dirty="0"/>
          </a:p>
        </p:txBody>
      </p:sp>
      <p:pic>
        <p:nvPicPr>
          <p:cNvPr id="5" name="Bilde 4">
            <a:extLst>
              <a:ext uri="{FF2B5EF4-FFF2-40B4-BE49-F238E27FC236}">
                <a16:creationId xmlns:a16="http://schemas.microsoft.com/office/drawing/2014/main" id="{D6F2FA6E-4650-8247-B1ED-07EC29328476}"/>
              </a:ext>
            </a:extLst>
          </p:cNvPr>
          <p:cNvPicPr>
            <a:picLocks noChangeAspect="1"/>
          </p:cNvPicPr>
          <p:nvPr/>
        </p:nvPicPr>
        <p:blipFill>
          <a:blip r:embed="rId3"/>
          <a:stretch>
            <a:fillRect/>
          </a:stretch>
        </p:blipFill>
        <p:spPr>
          <a:xfrm>
            <a:off x="11205274" y="0"/>
            <a:ext cx="986725" cy="957704"/>
          </a:xfrm>
          <a:prstGeom prst="rect">
            <a:avLst/>
          </a:prstGeom>
        </p:spPr>
      </p:pic>
    </p:spTree>
    <p:extLst>
      <p:ext uri="{BB962C8B-B14F-4D97-AF65-F5344CB8AC3E}">
        <p14:creationId xmlns:p14="http://schemas.microsoft.com/office/powerpoint/2010/main" val="3553941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625"/>
            <a:ext cx="10515600" cy="1325563"/>
          </a:xfrm>
        </p:spPr>
        <p:txBody>
          <a:bodyPr>
            <a:normAutofit/>
          </a:bodyPr>
          <a:lstStyle/>
          <a:p>
            <a:r>
              <a:rPr lang="en-GB" sz="3600" b="1" dirty="0" err="1"/>
              <a:t>Byggeprosjekter</a:t>
            </a:r>
            <a:r>
              <a:rPr lang="en-GB" sz="3600" b="1" dirty="0"/>
              <a:t> i </a:t>
            </a:r>
            <a:r>
              <a:rPr lang="en-GB" sz="3600" b="1" dirty="0" err="1"/>
              <a:t>sentrumsområdet</a:t>
            </a:r>
            <a:r>
              <a:rPr lang="en-GB" sz="3600" b="1" dirty="0"/>
              <a:t> </a:t>
            </a:r>
            <a:r>
              <a:rPr lang="en-GB" sz="3600" b="1" dirty="0" err="1"/>
              <a:t>nå</a:t>
            </a:r>
            <a:r>
              <a:rPr lang="en-GB" sz="3600" b="1" dirty="0"/>
              <a:t>!</a:t>
            </a:r>
          </a:p>
        </p:txBody>
      </p:sp>
      <p:pic>
        <p:nvPicPr>
          <p:cNvPr id="13" name="Bilde 12">
            <a:extLst>
              <a:ext uri="{FF2B5EF4-FFF2-40B4-BE49-F238E27FC236}">
                <a16:creationId xmlns:a16="http://schemas.microsoft.com/office/drawing/2014/main" id="{9DDB21C2-2242-DD43-9345-C95C399499EB}"/>
              </a:ext>
            </a:extLst>
          </p:cNvPr>
          <p:cNvPicPr>
            <a:picLocks noChangeAspect="1"/>
          </p:cNvPicPr>
          <p:nvPr/>
        </p:nvPicPr>
        <p:blipFill>
          <a:blip r:embed="rId3"/>
          <a:stretch>
            <a:fillRect/>
          </a:stretch>
        </p:blipFill>
        <p:spPr>
          <a:xfrm>
            <a:off x="11205274" y="0"/>
            <a:ext cx="986725" cy="957704"/>
          </a:xfrm>
          <a:prstGeom prst="rect">
            <a:avLst/>
          </a:prstGeom>
        </p:spPr>
      </p:pic>
      <p:grpSp>
        <p:nvGrpSpPr>
          <p:cNvPr id="10" name="Gruppe 9">
            <a:extLst>
              <a:ext uri="{FF2B5EF4-FFF2-40B4-BE49-F238E27FC236}">
                <a16:creationId xmlns:a16="http://schemas.microsoft.com/office/drawing/2014/main" id="{EBA90AF9-A0F0-B940-8DBB-EC657F776609}"/>
              </a:ext>
            </a:extLst>
          </p:cNvPr>
          <p:cNvGrpSpPr/>
          <p:nvPr/>
        </p:nvGrpSpPr>
        <p:grpSpPr>
          <a:xfrm>
            <a:off x="639176" y="980919"/>
            <a:ext cx="10205151" cy="5734528"/>
            <a:chOff x="639176" y="980919"/>
            <a:chExt cx="10205151" cy="5734528"/>
          </a:xfrm>
        </p:grpSpPr>
        <p:grpSp>
          <p:nvGrpSpPr>
            <p:cNvPr id="8" name="Gruppe 7">
              <a:extLst>
                <a:ext uri="{FF2B5EF4-FFF2-40B4-BE49-F238E27FC236}">
                  <a16:creationId xmlns:a16="http://schemas.microsoft.com/office/drawing/2014/main" id="{DE1DDE37-14EC-4843-8ABB-7A95236746BB}"/>
                </a:ext>
              </a:extLst>
            </p:cNvPr>
            <p:cNvGrpSpPr/>
            <p:nvPr/>
          </p:nvGrpSpPr>
          <p:grpSpPr>
            <a:xfrm>
              <a:off x="639176" y="980919"/>
              <a:ext cx="10205151" cy="5734528"/>
              <a:chOff x="639176" y="980919"/>
              <a:chExt cx="10205151" cy="5734528"/>
            </a:xfrm>
          </p:grpSpPr>
          <p:grpSp>
            <p:nvGrpSpPr>
              <p:cNvPr id="3" name="Gruppe 2">
                <a:extLst>
                  <a:ext uri="{FF2B5EF4-FFF2-40B4-BE49-F238E27FC236}">
                    <a16:creationId xmlns:a16="http://schemas.microsoft.com/office/drawing/2014/main" id="{30D420B2-CB6F-704C-8EDD-57C9AA6BE6E6}"/>
                  </a:ext>
                </a:extLst>
              </p:cNvPr>
              <p:cNvGrpSpPr/>
              <p:nvPr/>
            </p:nvGrpSpPr>
            <p:grpSpPr>
              <a:xfrm>
                <a:off x="639176" y="980919"/>
                <a:ext cx="10205151" cy="5734528"/>
                <a:chOff x="639176" y="934425"/>
                <a:chExt cx="10205151" cy="5734528"/>
              </a:xfrm>
            </p:grpSpPr>
            <p:grpSp>
              <p:nvGrpSpPr>
                <p:cNvPr id="22" name="Gruppe 21">
                  <a:extLst>
                    <a:ext uri="{FF2B5EF4-FFF2-40B4-BE49-F238E27FC236}">
                      <a16:creationId xmlns:a16="http://schemas.microsoft.com/office/drawing/2014/main" id="{A44459B3-485A-C945-BE3E-C64EA194EDBD}"/>
                    </a:ext>
                  </a:extLst>
                </p:cNvPr>
                <p:cNvGrpSpPr/>
                <p:nvPr/>
              </p:nvGrpSpPr>
              <p:grpSpPr>
                <a:xfrm>
                  <a:off x="639176" y="934425"/>
                  <a:ext cx="4413749" cy="2905071"/>
                  <a:chOff x="639176" y="934425"/>
                  <a:chExt cx="4413749" cy="2905071"/>
                </a:xfrm>
              </p:grpSpPr>
              <p:sp>
                <p:nvSpPr>
                  <p:cNvPr id="7" name="TextBox 6"/>
                  <p:cNvSpPr txBox="1"/>
                  <p:nvPr/>
                </p:nvSpPr>
                <p:spPr>
                  <a:xfrm>
                    <a:off x="639176" y="1139398"/>
                    <a:ext cx="738664" cy="2700098"/>
                  </a:xfrm>
                  <a:prstGeom prst="rect">
                    <a:avLst/>
                  </a:prstGeom>
                  <a:noFill/>
                </p:spPr>
                <p:txBody>
                  <a:bodyPr vert="vert" wrap="none" rtlCol="0">
                    <a:spAutoFit/>
                  </a:bodyPr>
                  <a:lstStyle/>
                  <a:p>
                    <a:endParaRPr lang="en-GB" dirty="0"/>
                  </a:p>
                  <a:p>
                    <a:r>
                      <a:rPr lang="en-GB" dirty="0"/>
                      <a:t>Røa </a:t>
                    </a:r>
                    <a:r>
                      <a:rPr lang="en-GB" dirty="0" err="1"/>
                      <a:t>Senter</a:t>
                    </a:r>
                    <a:r>
                      <a:rPr lang="en-GB" dirty="0"/>
                      <a:t> &amp;Esso-</a:t>
                    </a:r>
                    <a:r>
                      <a:rPr lang="en-GB" dirty="0" err="1"/>
                      <a:t>stasjonen</a:t>
                    </a:r>
                    <a:endParaRPr lang="en-GB" dirty="0"/>
                  </a:p>
                </p:txBody>
              </p:sp>
              <p:pic>
                <p:nvPicPr>
                  <p:cNvPr id="19" name="Bilde 18">
                    <a:extLst>
                      <a:ext uri="{FF2B5EF4-FFF2-40B4-BE49-F238E27FC236}">
                        <a16:creationId xmlns:a16="http://schemas.microsoft.com/office/drawing/2014/main" id="{0D482222-33AD-8D4A-ABB0-7B8476DA01C9}"/>
                      </a:ext>
                    </a:extLst>
                  </p:cNvPr>
                  <p:cNvPicPr>
                    <a:picLocks noChangeAspect="1"/>
                  </p:cNvPicPr>
                  <p:nvPr/>
                </p:nvPicPr>
                <p:blipFill>
                  <a:blip r:embed="rId4"/>
                  <a:stretch>
                    <a:fillRect/>
                  </a:stretch>
                </p:blipFill>
                <p:spPr>
                  <a:xfrm>
                    <a:off x="1021011" y="934425"/>
                    <a:ext cx="4031914" cy="2742576"/>
                  </a:xfrm>
                  <a:prstGeom prst="rect">
                    <a:avLst/>
                  </a:prstGeom>
                </p:spPr>
              </p:pic>
            </p:grpSp>
            <p:grpSp>
              <p:nvGrpSpPr>
                <p:cNvPr id="28" name="Gruppe 27">
                  <a:extLst>
                    <a:ext uri="{FF2B5EF4-FFF2-40B4-BE49-F238E27FC236}">
                      <a16:creationId xmlns:a16="http://schemas.microsoft.com/office/drawing/2014/main" id="{39106C99-5EA3-2144-947D-4E594F87CA18}"/>
                    </a:ext>
                  </a:extLst>
                </p:cNvPr>
                <p:cNvGrpSpPr/>
                <p:nvPr/>
              </p:nvGrpSpPr>
              <p:grpSpPr>
                <a:xfrm>
                  <a:off x="3036968" y="3749245"/>
                  <a:ext cx="5502885" cy="2919708"/>
                  <a:chOff x="3036968" y="3749245"/>
                  <a:chExt cx="5502885" cy="2919708"/>
                </a:xfrm>
              </p:grpSpPr>
              <p:pic>
                <p:nvPicPr>
                  <p:cNvPr id="24" name="Bilde 23">
                    <a:extLst>
                      <a:ext uri="{FF2B5EF4-FFF2-40B4-BE49-F238E27FC236}">
                        <a16:creationId xmlns:a16="http://schemas.microsoft.com/office/drawing/2014/main" id="{522C90B0-5197-1049-A2C3-41D43685C4E2}"/>
                      </a:ext>
                    </a:extLst>
                  </p:cNvPr>
                  <p:cNvPicPr>
                    <a:picLocks noChangeAspect="1"/>
                  </p:cNvPicPr>
                  <p:nvPr/>
                </p:nvPicPr>
                <p:blipFill>
                  <a:blip r:embed="rId5"/>
                  <a:stretch>
                    <a:fillRect/>
                  </a:stretch>
                </p:blipFill>
                <p:spPr>
                  <a:xfrm>
                    <a:off x="3036968" y="3749245"/>
                    <a:ext cx="5133553" cy="2919708"/>
                  </a:xfrm>
                  <a:prstGeom prst="rect">
                    <a:avLst/>
                  </a:prstGeom>
                </p:spPr>
              </p:pic>
              <p:sp>
                <p:nvSpPr>
                  <p:cNvPr id="25" name="TekstSylinder 24">
                    <a:extLst>
                      <a:ext uri="{FF2B5EF4-FFF2-40B4-BE49-F238E27FC236}">
                        <a16:creationId xmlns:a16="http://schemas.microsoft.com/office/drawing/2014/main" id="{D85D44B3-9A86-2A48-BA81-D54EE4215125}"/>
                      </a:ext>
                    </a:extLst>
                  </p:cNvPr>
                  <p:cNvSpPr txBox="1"/>
                  <p:nvPr/>
                </p:nvSpPr>
                <p:spPr>
                  <a:xfrm rot="5400000">
                    <a:off x="7729823" y="5459523"/>
                    <a:ext cx="1250727" cy="369332"/>
                  </a:xfrm>
                  <a:prstGeom prst="rect">
                    <a:avLst/>
                  </a:prstGeom>
                  <a:noFill/>
                </p:spPr>
                <p:txBody>
                  <a:bodyPr wrap="none" rtlCol="0">
                    <a:spAutoFit/>
                  </a:bodyPr>
                  <a:lstStyle/>
                  <a:p>
                    <a:r>
                      <a:rPr lang="nb-NO" dirty="0"/>
                      <a:t>Skanska v 4</a:t>
                    </a:r>
                  </a:p>
                </p:txBody>
              </p:sp>
            </p:grpSp>
            <p:grpSp>
              <p:nvGrpSpPr>
                <p:cNvPr id="27" name="Gruppe 26">
                  <a:extLst>
                    <a:ext uri="{FF2B5EF4-FFF2-40B4-BE49-F238E27FC236}">
                      <a16:creationId xmlns:a16="http://schemas.microsoft.com/office/drawing/2014/main" id="{4C12199D-A14B-3841-8821-2E972BF00D9F}"/>
                    </a:ext>
                  </a:extLst>
                </p:cNvPr>
                <p:cNvGrpSpPr/>
                <p:nvPr/>
              </p:nvGrpSpPr>
              <p:grpSpPr>
                <a:xfrm>
                  <a:off x="5103658" y="1336245"/>
                  <a:ext cx="5740669" cy="2503251"/>
                  <a:chOff x="5103658" y="1336245"/>
                  <a:chExt cx="5740669" cy="2503251"/>
                </a:xfrm>
              </p:grpSpPr>
              <p:pic>
                <p:nvPicPr>
                  <p:cNvPr id="17" name="Bilde 16">
                    <a:extLst>
                      <a:ext uri="{FF2B5EF4-FFF2-40B4-BE49-F238E27FC236}">
                        <a16:creationId xmlns:a16="http://schemas.microsoft.com/office/drawing/2014/main" id="{845275DE-4381-0A48-93AD-DBCF19E4F134}"/>
                      </a:ext>
                    </a:extLst>
                  </p:cNvPr>
                  <p:cNvPicPr>
                    <a:picLocks noChangeAspect="1"/>
                  </p:cNvPicPr>
                  <p:nvPr/>
                </p:nvPicPr>
                <p:blipFill>
                  <a:blip r:embed="rId6"/>
                  <a:stretch>
                    <a:fillRect/>
                  </a:stretch>
                </p:blipFill>
                <p:spPr>
                  <a:xfrm>
                    <a:off x="5103658" y="1336245"/>
                    <a:ext cx="5346700" cy="2413000"/>
                  </a:xfrm>
                  <a:prstGeom prst="rect">
                    <a:avLst/>
                  </a:prstGeom>
                </p:spPr>
              </p:pic>
              <p:sp>
                <p:nvSpPr>
                  <p:cNvPr id="26" name="TekstSylinder 25">
                    <a:extLst>
                      <a:ext uri="{FF2B5EF4-FFF2-40B4-BE49-F238E27FC236}">
                        <a16:creationId xmlns:a16="http://schemas.microsoft.com/office/drawing/2014/main" id="{FE242EA9-53AF-554F-9228-1BE1940CD7F6}"/>
                      </a:ext>
                    </a:extLst>
                  </p:cNvPr>
                  <p:cNvSpPr txBox="1"/>
                  <p:nvPr/>
                </p:nvSpPr>
                <p:spPr>
                  <a:xfrm rot="5400000">
                    <a:off x="9621267" y="2616437"/>
                    <a:ext cx="2076787" cy="369332"/>
                  </a:xfrm>
                  <a:prstGeom prst="rect">
                    <a:avLst/>
                  </a:prstGeom>
                  <a:noFill/>
                </p:spPr>
                <p:txBody>
                  <a:bodyPr wrap="none" rtlCol="0">
                    <a:spAutoFit/>
                  </a:bodyPr>
                  <a:lstStyle/>
                  <a:p>
                    <a:r>
                      <a:rPr lang="nb-NO" dirty="0"/>
                      <a:t>Beliggenhet </a:t>
                    </a:r>
                    <a:r>
                      <a:rPr lang="nb-NO" dirty="0" err="1"/>
                      <a:t>Holding</a:t>
                    </a:r>
                    <a:endParaRPr lang="nb-NO" dirty="0"/>
                  </a:p>
                </p:txBody>
              </p:sp>
            </p:grpSp>
          </p:grpSp>
          <p:sp>
            <p:nvSpPr>
              <p:cNvPr id="5" name="TekstSylinder 4">
                <a:extLst>
                  <a:ext uri="{FF2B5EF4-FFF2-40B4-BE49-F238E27FC236}">
                    <a16:creationId xmlns:a16="http://schemas.microsoft.com/office/drawing/2014/main" id="{4AC83496-6722-984F-B259-2D6FCFB5CD74}"/>
                  </a:ext>
                </a:extLst>
              </p:cNvPr>
              <p:cNvSpPr txBox="1"/>
              <p:nvPr/>
            </p:nvSpPr>
            <p:spPr>
              <a:xfrm>
                <a:off x="4190574" y="4880653"/>
                <a:ext cx="2100255" cy="369332"/>
              </a:xfrm>
              <a:prstGeom prst="rect">
                <a:avLst/>
              </a:prstGeom>
              <a:noFill/>
            </p:spPr>
            <p:txBody>
              <a:bodyPr wrap="none" rtlCol="0">
                <a:spAutoFit/>
              </a:bodyPr>
              <a:lstStyle/>
              <a:p>
                <a:r>
                  <a:rPr lang="nb-NO" dirty="0"/>
                  <a:t>A            B                 C</a:t>
                </a:r>
              </a:p>
            </p:txBody>
          </p:sp>
          <p:sp>
            <p:nvSpPr>
              <p:cNvPr id="6" name="TekstSylinder 5">
                <a:extLst>
                  <a:ext uri="{FF2B5EF4-FFF2-40B4-BE49-F238E27FC236}">
                    <a16:creationId xmlns:a16="http://schemas.microsoft.com/office/drawing/2014/main" id="{7C2EE572-B2BE-2B48-95FB-89C5D2F865C0}"/>
                  </a:ext>
                </a:extLst>
              </p:cNvPr>
              <p:cNvSpPr txBox="1"/>
              <p:nvPr/>
            </p:nvSpPr>
            <p:spPr>
              <a:xfrm>
                <a:off x="6069021" y="4537193"/>
                <a:ext cx="327334" cy="369332"/>
              </a:xfrm>
              <a:prstGeom prst="rect">
                <a:avLst/>
              </a:prstGeom>
              <a:noFill/>
            </p:spPr>
            <p:txBody>
              <a:bodyPr wrap="none" rtlCol="0">
                <a:spAutoFit/>
              </a:bodyPr>
              <a:lstStyle/>
              <a:p>
                <a:r>
                  <a:rPr lang="nb-NO" dirty="0"/>
                  <a:t>D</a:t>
                </a:r>
              </a:p>
            </p:txBody>
          </p:sp>
        </p:grpSp>
        <p:sp>
          <p:nvSpPr>
            <p:cNvPr id="9" name="TekstSylinder 8">
              <a:extLst>
                <a:ext uri="{FF2B5EF4-FFF2-40B4-BE49-F238E27FC236}">
                  <a16:creationId xmlns:a16="http://schemas.microsoft.com/office/drawing/2014/main" id="{6691F58A-ADD3-AD4E-82F6-95F363C4AD8B}"/>
                </a:ext>
              </a:extLst>
            </p:cNvPr>
            <p:cNvSpPr txBox="1"/>
            <p:nvPr/>
          </p:nvSpPr>
          <p:spPr>
            <a:xfrm>
              <a:off x="8539853" y="2219907"/>
              <a:ext cx="453970" cy="369332"/>
            </a:xfrm>
            <a:prstGeom prst="rect">
              <a:avLst/>
            </a:prstGeom>
            <a:noFill/>
          </p:spPr>
          <p:txBody>
            <a:bodyPr wrap="none" rtlCol="0">
              <a:spAutoFit/>
            </a:bodyPr>
            <a:lstStyle/>
            <a:p>
              <a:r>
                <a:rPr lang="nb-NO" dirty="0"/>
                <a:t>BH</a:t>
              </a:r>
            </a:p>
          </p:txBody>
        </p:sp>
      </p:grpSp>
    </p:spTree>
    <p:extLst>
      <p:ext uri="{BB962C8B-B14F-4D97-AF65-F5344CB8AC3E}">
        <p14:creationId xmlns:p14="http://schemas.microsoft.com/office/powerpoint/2010/main" val="1731899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B127DD0-17F0-A14D-A8FE-788F5BAC4FAE}"/>
              </a:ext>
            </a:extLst>
          </p:cNvPr>
          <p:cNvSpPr>
            <a:spLocks noGrp="1"/>
          </p:cNvSpPr>
          <p:nvPr>
            <p:ph type="title"/>
          </p:nvPr>
        </p:nvSpPr>
        <p:spPr>
          <a:xfrm>
            <a:off x="647241" y="-55636"/>
            <a:ext cx="10515600" cy="1325563"/>
          </a:xfrm>
        </p:spPr>
        <p:txBody>
          <a:bodyPr/>
          <a:lstStyle/>
          <a:p>
            <a:r>
              <a:rPr lang="nb-NO" dirty="0"/>
              <a:t>Skanskas versjon 4- november 2021</a:t>
            </a:r>
          </a:p>
        </p:txBody>
      </p:sp>
      <p:pic>
        <p:nvPicPr>
          <p:cNvPr id="6" name="Bilde 5">
            <a:extLst>
              <a:ext uri="{FF2B5EF4-FFF2-40B4-BE49-F238E27FC236}">
                <a16:creationId xmlns:a16="http://schemas.microsoft.com/office/drawing/2014/main" id="{7CDFA63F-7774-F642-8206-2FDEB12D53F9}"/>
              </a:ext>
            </a:extLst>
          </p:cNvPr>
          <p:cNvPicPr>
            <a:picLocks noChangeAspect="1"/>
          </p:cNvPicPr>
          <p:nvPr/>
        </p:nvPicPr>
        <p:blipFill>
          <a:blip r:embed="rId3"/>
          <a:stretch>
            <a:fillRect/>
          </a:stretch>
        </p:blipFill>
        <p:spPr>
          <a:xfrm>
            <a:off x="11205274" y="0"/>
            <a:ext cx="986725" cy="957704"/>
          </a:xfrm>
          <a:prstGeom prst="rect">
            <a:avLst/>
          </a:prstGeom>
        </p:spPr>
      </p:pic>
      <p:grpSp>
        <p:nvGrpSpPr>
          <p:cNvPr id="9" name="Gruppe 8">
            <a:extLst>
              <a:ext uri="{FF2B5EF4-FFF2-40B4-BE49-F238E27FC236}">
                <a16:creationId xmlns:a16="http://schemas.microsoft.com/office/drawing/2014/main" id="{E8484E93-647A-7E44-94A5-9A9435145808}"/>
              </a:ext>
            </a:extLst>
          </p:cNvPr>
          <p:cNvGrpSpPr/>
          <p:nvPr/>
        </p:nvGrpSpPr>
        <p:grpSpPr>
          <a:xfrm>
            <a:off x="240599" y="1207193"/>
            <a:ext cx="6184018" cy="3637658"/>
            <a:chOff x="240599" y="1207193"/>
            <a:chExt cx="6184018" cy="3637658"/>
          </a:xfrm>
        </p:grpSpPr>
        <p:pic>
          <p:nvPicPr>
            <p:cNvPr id="11" name="Bilde 10">
              <a:extLst>
                <a:ext uri="{FF2B5EF4-FFF2-40B4-BE49-F238E27FC236}">
                  <a16:creationId xmlns:a16="http://schemas.microsoft.com/office/drawing/2014/main" id="{41547BB3-75D2-5147-9185-85307100632B}"/>
                </a:ext>
              </a:extLst>
            </p:cNvPr>
            <p:cNvPicPr>
              <a:picLocks noChangeAspect="1"/>
            </p:cNvPicPr>
            <p:nvPr/>
          </p:nvPicPr>
          <p:blipFill>
            <a:blip r:embed="rId4"/>
            <a:stretch>
              <a:fillRect/>
            </a:stretch>
          </p:blipFill>
          <p:spPr>
            <a:xfrm>
              <a:off x="240599" y="1207193"/>
              <a:ext cx="6184018" cy="3637658"/>
            </a:xfrm>
            <a:prstGeom prst="rect">
              <a:avLst/>
            </a:prstGeom>
          </p:spPr>
        </p:pic>
        <p:sp>
          <p:nvSpPr>
            <p:cNvPr id="2" name="TekstSylinder 1">
              <a:extLst>
                <a:ext uri="{FF2B5EF4-FFF2-40B4-BE49-F238E27FC236}">
                  <a16:creationId xmlns:a16="http://schemas.microsoft.com/office/drawing/2014/main" id="{5C183F59-4B81-5848-907E-8BE92DC14035}"/>
                </a:ext>
              </a:extLst>
            </p:cNvPr>
            <p:cNvSpPr txBox="1"/>
            <p:nvPr/>
          </p:nvSpPr>
          <p:spPr>
            <a:xfrm>
              <a:off x="1642820" y="2489153"/>
              <a:ext cx="1994457" cy="369332"/>
            </a:xfrm>
            <a:prstGeom prst="rect">
              <a:avLst/>
            </a:prstGeom>
            <a:noFill/>
          </p:spPr>
          <p:txBody>
            <a:bodyPr wrap="none" rtlCol="0">
              <a:spAutoFit/>
            </a:bodyPr>
            <a:lstStyle/>
            <a:p>
              <a:r>
                <a:rPr lang="nb-NO" dirty="0"/>
                <a:t>A           B                C</a:t>
              </a:r>
            </a:p>
          </p:txBody>
        </p:sp>
        <p:sp>
          <p:nvSpPr>
            <p:cNvPr id="4" name="TekstSylinder 3">
              <a:extLst>
                <a:ext uri="{FF2B5EF4-FFF2-40B4-BE49-F238E27FC236}">
                  <a16:creationId xmlns:a16="http://schemas.microsoft.com/office/drawing/2014/main" id="{5D4CCD4E-A2DD-8F43-9521-B2F6B03FF375}"/>
                </a:ext>
              </a:extLst>
            </p:cNvPr>
            <p:cNvSpPr txBox="1"/>
            <p:nvPr/>
          </p:nvSpPr>
          <p:spPr>
            <a:xfrm>
              <a:off x="3473610" y="2119821"/>
              <a:ext cx="327334" cy="369332"/>
            </a:xfrm>
            <a:prstGeom prst="rect">
              <a:avLst/>
            </a:prstGeom>
            <a:noFill/>
          </p:spPr>
          <p:txBody>
            <a:bodyPr wrap="none" rtlCol="0">
              <a:spAutoFit/>
            </a:bodyPr>
            <a:lstStyle/>
            <a:p>
              <a:r>
                <a:rPr lang="nb-NO" dirty="0"/>
                <a:t>D</a:t>
              </a:r>
            </a:p>
          </p:txBody>
        </p:sp>
      </p:grpSp>
      <p:grpSp>
        <p:nvGrpSpPr>
          <p:cNvPr id="19" name="Gruppe 18">
            <a:extLst>
              <a:ext uri="{FF2B5EF4-FFF2-40B4-BE49-F238E27FC236}">
                <a16:creationId xmlns:a16="http://schemas.microsoft.com/office/drawing/2014/main" id="{C6086148-168D-1946-A475-70259D7B7FE3}"/>
              </a:ext>
            </a:extLst>
          </p:cNvPr>
          <p:cNvGrpSpPr/>
          <p:nvPr/>
        </p:nvGrpSpPr>
        <p:grpSpPr>
          <a:xfrm>
            <a:off x="4045058" y="2489153"/>
            <a:ext cx="8146942" cy="3980244"/>
            <a:chOff x="4045058" y="2489153"/>
            <a:chExt cx="8146942" cy="3980244"/>
          </a:xfrm>
        </p:grpSpPr>
        <p:grpSp>
          <p:nvGrpSpPr>
            <p:cNvPr id="16" name="Gruppe 15">
              <a:extLst>
                <a:ext uri="{FF2B5EF4-FFF2-40B4-BE49-F238E27FC236}">
                  <a16:creationId xmlns:a16="http://schemas.microsoft.com/office/drawing/2014/main" id="{BD325D59-FB88-BC42-A4CC-4C226B016DFD}"/>
                </a:ext>
              </a:extLst>
            </p:cNvPr>
            <p:cNvGrpSpPr/>
            <p:nvPr/>
          </p:nvGrpSpPr>
          <p:grpSpPr>
            <a:xfrm>
              <a:off x="6337085" y="2489153"/>
              <a:ext cx="5854915" cy="3980244"/>
              <a:chOff x="6337085" y="2489153"/>
              <a:chExt cx="5854915" cy="3980244"/>
            </a:xfrm>
          </p:grpSpPr>
          <p:sp>
            <p:nvSpPr>
              <p:cNvPr id="12" name="TekstSylinder 11">
                <a:extLst>
                  <a:ext uri="{FF2B5EF4-FFF2-40B4-BE49-F238E27FC236}">
                    <a16:creationId xmlns:a16="http://schemas.microsoft.com/office/drawing/2014/main" id="{681FFE77-0447-2D4E-A81F-55287C021BE5}"/>
                  </a:ext>
                </a:extLst>
              </p:cNvPr>
              <p:cNvSpPr txBox="1"/>
              <p:nvPr/>
            </p:nvSpPr>
            <p:spPr>
              <a:xfrm>
                <a:off x="6679978" y="5823066"/>
                <a:ext cx="5512022" cy="646331"/>
              </a:xfrm>
              <a:prstGeom prst="rect">
                <a:avLst/>
              </a:prstGeom>
              <a:noFill/>
            </p:spPr>
            <p:txBody>
              <a:bodyPr wrap="none" rtlCol="0">
                <a:spAutoFit/>
              </a:bodyPr>
              <a:lstStyle/>
              <a:p>
                <a:r>
                  <a:rPr lang="nb-NO" dirty="0"/>
                  <a:t>Det eldste huset i sentrum er flyttet og satt på bakkeplan</a:t>
                </a:r>
              </a:p>
              <a:p>
                <a:r>
                  <a:rPr lang="nb-NO" dirty="0"/>
                  <a:t>tett inntil blokk D</a:t>
                </a:r>
              </a:p>
            </p:txBody>
          </p:sp>
          <p:grpSp>
            <p:nvGrpSpPr>
              <p:cNvPr id="10" name="Gruppe 9">
                <a:extLst>
                  <a:ext uri="{FF2B5EF4-FFF2-40B4-BE49-F238E27FC236}">
                    <a16:creationId xmlns:a16="http://schemas.microsoft.com/office/drawing/2014/main" id="{D959A9D3-F7B6-0548-AE30-1F4957050109}"/>
                  </a:ext>
                </a:extLst>
              </p:cNvPr>
              <p:cNvGrpSpPr/>
              <p:nvPr/>
            </p:nvGrpSpPr>
            <p:grpSpPr>
              <a:xfrm>
                <a:off x="6337085" y="2489153"/>
                <a:ext cx="5854915" cy="3161654"/>
                <a:chOff x="6337085" y="2489153"/>
                <a:chExt cx="5854915" cy="3161654"/>
              </a:xfrm>
            </p:grpSpPr>
            <p:pic>
              <p:nvPicPr>
                <p:cNvPr id="7" name="Bilde 6">
                  <a:extLst>
                    <a:ext uri="{FF2B5EF4-FFF2-40B4-BE49-F238E27FC236}">
                      <a16:creationId xmlns:a16="http://schemas.microsoft.com/office/drawing/2014/main" id="{68771DB2-C344-0345-9421-2F9AD8B7EDD9}"/>
                    </a:ext>
                  </a:extLst>
                </p:cNvPr>
                <p:cNvPicPr>
                  <a:picLocks noChangeAspect="1"/>
                </p:cNvPicPr>
                <p:nvPr/>
              </p:nvPicPr>
              <p:blipFill>
                <a:blip r:embed="rId5"/>
                <a:stretch>
                  <a:fillRect/>
                </a:stretch>
              </p:blipFill>
              <p:spPr>
                <a:xfrm>
                  <a:off x="6337085" y="2489153"/>
                  <a:ext cx="5854915" cy="3161654"/>
                </a:xfrm>
                <a:prstGeom prst="rect">
                  <a:avLst/>
                </a:prstGeom>
              </p:spPr>
            </p:pic>
            <p:sp>
              <p:nvSpPr>
                <p:cNvPr id="5" name="TekstSylinder 4">
                  <a:extLst>
                    <a:ext uri="{FF2B5EF4-FFF2-40B4-BE49-F238E27FC236}">
                      <a16:creationId xmlns:a16="http://schemas.microsoft.com/office/drawing/2014/main" id="{7490DE41-3D18-D54F-9EAE-64C07CC3A005}"/>
                    </a:ext>
                  </a:extLst>
                </p:cNvPr>
                <p:cNvSpPr txBox="1"/>
                <p:nvPr/>
              </p:nvSpPr>
              <p:spPr>
                <a:xfrm>
                  <a:off x="8316798" y="2673819"/>
                  <a:ext cx="1994457" cy="369332"/>
                </a:xfrm>
                <a:prstGeom prst="rect">
                  <a:avLst/>
                </a:prstGeom>
                <a:noFill/>
              </p:spPr>
              <p:txBody>
                <a:bodyPr wrap="none" rtlCol="0">
                  <a:spAutoFit/>
                </a:bodyPr>
                <a:lstStyle/>
                <a:p>
                  <a:r>
                    <a:rPr lang="nb-NO" dirty="0"/>
                    <a:t>C              B             A</a:t>
                  </a:r>
                </a:p>
              </p:txBody>
            </p:sp>
            <p:sp>
              <p:nvSpPr>
                <p:cNvPr id="8" name="TekstSylinder 7">
                  <a:extLst>
                    <a:ext uri="{FF2B5EF4-FFF2-40B4-BE49-F238E27FC236}">
                      <a16:creationId xmlns:a16="http://schemas.microsoft.com/office/drawing/2014/main" id="{2A31F5A4-1222-1C4A-BC6C-47785DFCF5F9}"/>
                    </a:ext>
                  </a:extLst>
                </p:cNvPr>
                <p:cNvSpPr txBox="1"/>
                <p:nvPr/>
              </p:nvSpPr>
              <p:spPr>
                <a:xfrm>
                  <a:off x="8808527" y="3417376"/>
                  <a:ext cx="327334" cy="369332"/>
                </a:xfrm>
                <a:prstGeom prst="rect">
                  <a:avLst/>
                </a:prstGeom>
                <a:noFill/>
              </p:spPr>
              <p:txBody>
                <a:bodyPr wrap="none" rtlCol="0">
                  <a:spAutoFit/>
                </a:bodyPr>
                <a:lstStyle/>
                <a:p>
                  <a:r>
                    <a:rPr lang="nb-NO" dirty="0"/>
                    <a:t>D</a:t>
                  </a:r>
                </a:p>
              </p:txBody>
            </p:sp>
          </p:grpSp>
          <p:cxnSp>
            <p:nvCxnSpPr>
              <p:cNvPr id="14" name="Rett pil 13">
                <a:extLst>
                  <a:ext uri="{FF2B5EF4-FFF2-40B4-BE49-F238E27FC236}">
                    <a16:creationId xmlns:a16="http://schemas.microsoft.com/office/drawing/2014/main" id="{C1A2C5B1-B271-8642-BEB1-EA736EF28F8E}"/>
                  </a:ext>
                </a:extLst>
              </p:cNvPr>
              <p:cNvCxnSpPr>
                <a:cxnSpLocks/>
              </p:cNvCxnSpPr>
              <p:nvPr/>
            </p:nvCxnSpPr>
            <p:spPr>
              <a:xfrm flipV="1">
                <a:off x="7640664" y="3998563"/>
                <a:ext cx="750394" cy="18369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cxnSp>
          <p:nvCxnSpPr>
            <p:cNvPr id="18" name="Rett pil 17">
              <a:extLst>
                <a:ext uri="{FF2B5EF4-FFF2-40B4-BE49-F238E27FC236}">
                  <a16:creationId xmlns:a16="http://schemas.microsoft.com/office/drawing/2014/main" id="{7ABB8B41-89E2-7A49-89C3-550E4D6BABCA}"/>
                </a:ext>
              </a:extLst>
            </p:cNvPr>
            <p:cNvCxnSpPr/>
            <p:nvPr/>
          </p:nvCxnSpPr>
          <p:spPr>
            <a:xfrm flipH="1" flipV="1">
              <a:off x="4045058" y="2858485"/>
              <a:ext cx="2526223" cy="29769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54269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BA9202C-8269-1C40-87E3-213EBD2A888A}"/>
              </a:ext>
            </a:extLst>
          </p:cNvPr>
          <p:cNvSpPr>
            <a:spLocks noGrp="1"/>
          </p:cNvSpPr>
          <p:nvPr>
            <p:ph type="title"/>
          </p:nvPr>
        </p:nvSpPr>
        <p:spPr>
          <a:xfrm>
            <a:off x="838200" y="365125"/>
            <a:ext cx="10515600" cy="424015"/>
          </a:xfrm>
        </p:spPr>
        <p:txBody>
          <a:bodyPr>
            <a:normAutofit fontScale="90000"/>
          </a:bodyPr>
          <a:lstStyle/>
          <a:p>
            <a:r>
              <a:rPr lang="nb-NO" dirty="0"/>
              <a:t> Skanskas plan versjon 4</a:t>
            </a:r>
          </a:p>
        </p:txBody>
      </p:sp>
      <p:sp>
        <p:nvSpPr>
          <p:cNvPr id="7" name="TekstSylinder 6">
            <a:extLst>
              <a:ext uri="{FF2B5EF4-FFF2-40B4-BE49-F238E27FC236}">
                <a16:creationId xmlns:a16="http://schemas.microsoft.com/office/drawing/2014/main" id="{6331C684-CE69-444B-862C-3A8583FC24DA}"/>
              </a:ext>
            </a:extLst>
          </p:cNvPr>
          <p:cNvSpPr txBox="1"/>
          <p:nvPr/>
        </p:nvSpPr>
        <p:spPr>
          <a:xfrm>
            <a:off x="838200" y="1483121"/>
            <a:ext cx="3652282" cy="830997"/>
          </a:xfrm>
          <a:prstGeom prst="rect">
            <a:avLst/>
          </a:prstGeom>
          <a:noFill/>
        </p:spPr>
        <p:txBody>
          <a:bodyPr wrap="none" rtlCol="0">
            <a:spAutoFit/>
          </a:bodyPr>
          <a:lstStyle/>
          <a:p>
            <a:r>
              <a:rPr lang="nb-NO" sz="2400" dirty="0"/>
              <a:t>Perspektivbilde – fotavtrykk</a:t>
            </a:r>
          </a:p>
          <a:p>
            <a:r>
              <a:rPr lang="nb-NO" sz="2400" dirty="0"/>
              <a:t>Versjon 3</a:t>
            </a:r>
          </a:p>
        </p:txBody>
      </p:sp>
      <p:grpSp>
        <p:nvGrpSpPr>
          <p:cNvPr id="15" name="Gruppe 14">
            <a:extLst>
              <a:ext uri="{FF2B5EF4-FFF2-40B4-BE49-F238E27FC236}">
                <a16:creationId xmlns:a16="http://schemas.microsoft.com/office/drawing/2014/main" id="{A92460E8-5A89-5B45-B33C-519049CF2FA4}"/>
              </a:ext>
            </a:extLst>
          </p:cNvPr>
          <p:cNvGrpSpPr/>
          <p:nvPr/>
        </p:nvGrpSpPr>
        <p:grpSpPr>
          <a:xfrm>
            <a:off x="617951" y="2546434"/>
            <a:ext cx="5478049" cy="4229424"/>
            <a:chOff x="617951" y="2546434"/>
            <a:chExt cx="5478049" cy="4229424"/>
          </a:xfrm>
        </p:grpSpPr>
        <p:pic>
          <p:nvPicPr>
            <p:cNvPr id="3" name="Bilde 2">
              <a:extLst>
                <a:ext uri="{FF2B5EF4-FFF2-40B4-BE49-F238E27FC236}">
                  <a16:creationId xmlns:a16="http://schemas.microsoft.com/office/drawing/2014/main" id="{C710A769-8E98-F748-ADEB-F985C42CBE27}"/>
                </a:ext>
              </a:extLst>
            </p:cNvPr>
            <p:cNvPicPr>
              <a:picLocks noChangeAspect="1"/>
            </p:cNvPicPr>
            <p:nvPr/>
          </p:nvPicPr>
          <p:blipFill rotWithShape="1">
            <a:blip r:embed="rId3"/>
            <a:srcRect l="16712" t="12404" r="23288" b="15342"/>
            <a:stretch/>
          </p:blipFill>
          <p:spPr>
            <a:xfrm>
              <a:off x="617951" y="2546434"/>
              <a:ext cx="5478049" cy="3710679"/>
            </a:xfrm>
            <a:prstGeom prst="rect">
              <a:avLst/>
            </a:prstGeom>
          </p:spPr>
        </p:pic>
        <p:sp>
          <p:nvSpPr>
            <p:cNvPr id="10" name="TekstSylinder 9">
              <a:extLst>
                <a:ext uri="{FF2B5EF4-FFF2-40B4-BE49-F238E27FC236}">
                  <a16:creationId xmlns:a16="http://schemas.microsoft.com/office/drawing/2014/main" id="{63969828-7F11-8A46-BBB2-851C36A8D08B}"/>
                </a:ext>
              </a:extLst>
            </p:cNvPr>
            <p:cNvSpPr txBox="1"/>
            <p:nvPr/>
          </p:nvSpPr>
          <p:spPr>
            <a:xfrm>
              <a:off x="1252603" y="6375748"/>
              <a:ext cx="1221809" cy="400110"/>
            </a:xfrm>
            <a:prstGeom prst="rect">
              <a:avLst/>
            </a:prstGeom>
            <a:noFill/>
          </p:spPr>
          <p:txBody>
            <a:bodyPr wrap="none" rtlCol="0">
              <a:spAutoFit/>
            </a:bodyPr>
            <a:lstStyle/>
            <a:p>
              <a:r>
                <a:rPr lang="nb-NO" sz="2000" dirty="0"/>
                <a:t>Mai 2020 </a:t>
              </a:r>
            </a:p>
          </p:txBody>
        </p:sp>
        <p:sp>
          <p:nvSpPr>
            <p:cNvPr id="13" name="Avrundet rektangel 12">
              <a:extLst>
                <a:ext uri="{FF2B5EF4-FFF2-40B4-BE49-F238E27FC236}">
                  <a16:creationId xmlns:a16="http://schemas.microsoft.com/office/drawing/2014/main" id="{EDDBB93D-B5C5-E74D-892E-9895E2D38120}"/>
                </a:ext>
              </a:extLst>
            </p:cNvPr>
            <p:cNvSpPr/>
            <p:nvPr/>
          </p:nvSpPr>
          <p:spPr>
            <a:xfrm rot="809802">
              <a:off x="2133554" y="4084771"/>
              <a:ext cx="1101175" cy="11778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4" name="Gruppe 13">
            <a:extLst>
              <a:ext uri="{FF2B5EF4-FFF2-40B4-BE49-F238E27FC236}">
                <a16:creationId xmlns:a16="http://schemas.microsoft.com/office/drawing/2014/main" id="{7540F9DC-BD7A-3146-BDE3-C3A2CB37C656}"/>
              </a:ext>
            </a:extLst>
          </p:cNvPr>
          <p:cNvGrpSpPr/>
          <p:nvPr/>
        </p:nvGrpSpPr>
        <p:grpSpPr>
          <a:xfrm>
            <a:off x="6194092" y="1376212"/>
            <a:ext cx="5770599" cy="5375336"/>
            <a:chOff x="6194092" y="1376212"/>
            <a:chExt cx="5770599" cy="5375336"/>
          </a:xfrm>
        </p:grpSpPr>
        <p:pic>
          <p:nvPicPr>
            <p:cNvPr id="4" name="Bilde 3">
              <a:extLst>
                <a:ext uri="{FF2B5EF4-FFF2-40B4-BE49-F238E27FC236}">
                  <a16:creationId xmlns:a16="http://schemas.microsoft.com/office/drawing/2014/main" id="{4843A9A7-68A1-8847-BC48-ADE63F70B020}"/>
                </a:ext>
              </a:extLst>
            </p:cNvPr>
            <p:cNvPicPr>
              <a:picLocks noChangeAspect="1"/>
            </p:cNvPicPr>
            <p:nvPr/>
          </p:nvPicPr>
          <p:blipFill rotWithShape="1">
            <a:blip r:embed="rId4"/>
            <a:srcRect l="11228" r="4368" b="9499"/>
            <a:stretch/>
          </p:blipFill>
          <p:spPr>
            <a:xfrm>
              <a:off x="6194092" y="2075947"/>
              <a:ext cx="5770599" cy="4675601"/>
            </a:xfrm>
            <a:prstGeom prst="rect">
              <a:avLst/>
            </a:prstGeom>
          </p:spPr>
        </p:pic>
        <p:sp>
          <p:nvSpPr>
            <p:cNvPr id="5" name="Avrundet rektangel 4">
              <a:extLst>
                <a:ext uri="{FF2B5EF4-FFF2-40B4-BE49-F238E27FC236}">
                  <a16:creationId xmlns:a16="http://schemas.microsoft.com/office/drawing/2014/main" id="{D14F7C94-72EF-114F-842E-FDE9A0C1C054}"/>
                </a:ext>
              </a:extLst>
            </p:cNvPr>
            <p:cNvSpPr/>
            <p:nvPr/>
          </p:nvSpPr>
          <p:spPr>
            <a:xfrm rot="809802">
              <a:off x="7912545" y="3824812"/>
              <a:ext cx="1185258" cy="11778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0">
              <a:extLst>
                <a:ext uri="{FF2B5EF4-FFF2-40B4-BE49-F238E27FC236}">
                  <a16:creationId xmlns:a16="http://schemas.microsoft.com/office/drawing/2014/main" id="{E2FFF20F-D188-994D-8367-27F4C779CF3A}"/>
                </a:ext>
              </a:extLst>
            </p:cNvPr>
            <p:cNvSpPr txBox="1"/>
            <p:nvPr/>
          </p:nvSpPr>
          <p:spPr>
            <a:xfrm>
              <a:off x="6701641" y="1376212"/>
              <a:ext cx="4085349" cy="830997"/>
            </a:xfrm>
            <a:prstGeom prst="rect">
              <a:avLst/>
            </a:prstGeom>
            <a:noFill/>
          </p:spPr>
          <p:txBody>
            <a:bodyPr wrap="none" rtlCol="0">
              <a:spAutoFit/>
            </a:bodyPr>
            <a:lstStyle/>
            <a:p>
              <a:r>
                <a:rPr lang="nb-NO" sz="2400" dirty="0"/>
                <a:t>Versjon 4 med gangområder og</a:t>
              </a:r>
            </a:p>
            <a:p>
              <a:r>
                <a:rPr lang="nb-NO" sz="2400" dirty="0"/>
                <a:t>eiendomsgrenser </a:t>
              </a:r>
            </a:p>
          </p:txBody>
        </p:sp>
      </p:grpSp>
      <p:pic>
        <p:nvPicPr>
          <p:cNvPr id="16" name="Bilde 15">
            <a:extLst>
              <a:ext uri="{FF2B5EF4-FFF2-40B4-BE49-F238E27FC236}">
                <a16:creationId xmlns:a16="http://schemas.microsoft.com/office/drawing/2014/main" id="{26ADFB01-2866-244C-BEF4-D7DDD22BBC9E}"/>
              </a:ext>
            </a:extLst>
          </p:cNvPr>
          <p:cNvPicPr>
            <a:picLocks noChangeAspect="1"/>
          </p:cNvPicPr>
          <p:nvPr/>
        </p:nvPicPr>
        <p:blipFill>
          <a:blip r:embed="rId5"/>
          <a:stretch>
            <a:fillRect/>
          </a:stretch>
        </p:blipFill>
        <p:spPr>
          <a:xfrm>
            <a:off x="11205274" y="0"/>
            <a:ext cx="986725" cy="957704"/>
          </a:xfrm>
          <a:prstGeom prst="rect">
            <a:avLst/>
          </a:prstGeom>
        </p:spPr>
      </p:pic>
    </p:spTree>
    <p:extLst>
      <p:ext uri="{BB962C8B-B14F-4D97-AF65-F5344CB8AC3E}">
        <p14:creationId xmlns:p14="http://schemas.microsoft.com/office/powerpoint/2010/main" val="182604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D341804-4255-C643-A024-5F7C2F2B130F}"/>
              </a:ext>
            </a:extLst>
          </p:cNvPr>
          <p:cNvSpPr>
            <a:spLocks noGrp="1"/>
          </p:cNvSpPr>
          <p:nvPr>
            <p:ph type="title"/>
          </p:nvPr>
        </p:nvSpPr>
        <p:spPr>
          <a:xfrm>
            <a:off x="497237" y="81608"/>
            <a:ext cx="10515600" cy="1325563"/>
          </a:xfrm>
        </p:spPr>
        <p:txBody>
          <a:bodyPr>
            <a:normAutofit/>
          </a:bodyPr>
          <a:lstStyle/>
          <a:p>
            <a:r>
              <a:rPr lang="nb-NO" sz="3200" b="1" dirty="0"/>
              <a:t>2004-planen er styrende for søknader. Hvis Skanskas blir godkjent, skaper dette problemer for Røa sentrum</a:t>
            </a:r>
          </a:p>
        </p:txBody>
      </p:sp>
      <p:sp>
        <p:nvSpPr>
          <p:cNvPr id="4" name="Plassholder for innhold 3">
            <a:extLst>
              <a:ext uri="{FF2B5EF4-FFF2-40B4-BE49-F238E27FC236}">
                <a16:creationId xmlns:a16="http://schemas.microsoft.com/office/drawing/2014/main" id="{E68A9F37-E328-1448-8399-63ED2F3F502A}"/>
              </a:ext>
            </a:extLst>
          </p:cNvPr>
          <p:cNvSpPr>
            <a:spLocks noGrp="1"/>
          </p:cNvSpPr>
          <p:nvPr>
            <p:ph idx="1"/>
          </p:nvPr>
        </p:nvSpPr>
        <p:spPr>
          <a:xfrm>
            <a:off x="838200" y="1407171"/>
            <a:ext cx="10515600" cy="5272598"/>
          </a:xfrm>
        </p:spPr>
        <p:txBody>
          <a:bodyPr>
            <a:noAutofit/>
          </a:bodyPr>
          <a:lstStyle/>
          <a:p>
            <a:pPr marL="0" indent="0">
              <a:buNone/>
            </a:pPr>
            <a:endParaRPr lang="nb-NO" sz="2000" dirty="0"/>
          </a:p>
          <a:p>
            <a:r>
              <a:rPr lang="nb-NO" sz="2000" dirty="0"/>
              <a:t>Søknaden gjelder mange boliger i første etasje der vi trenger publikumsrettet virksomhet </a:t>
            </a:r>
          </a:p>
          <a:p>
            <a:r>
              <a:rPr lang="nb-NO" sz="2000" dirty="0"/>
              <a:t>Leilighetenes uteområder privatiserer det som bør være offentlig tilgjengelig areal. Dette svekker sentrums attraktivitet</a:t>
            </a:r>
          </a:p>
          <a:p>
            <a:r>
              <a:rPr lang="nb-NO" sz="2000" dirty="0"/>
              <a:t>Utbyggingen stenger for alternative gjennomgående gangveier i sentrumsområdet</a:t>
            </a:r>
          </a:p>
          <a:p>
            <a:r>
              <a:rPr lang="nb-NO" sz="2000" dirty="0"/>
              <a:t>Et langt stykke mot Griniveien blir uten tilbud eller aktiviteter, i beste fall bare en liten butikk her</a:t>
            </a:r>
          </a:p>
          <a:p>
            <a:r>
              <a:rPr lang="nb-NO" sz="2000" dirty="0"/>
              <a:t>Gulvet i butikken blir liggende 1/2 etasje under fortauet mot Griniveien. En regional sykkelvei vil gå tett forbi</a:t>
            </a:r>
          </a:p>
          <a:p>
            <a:r>
              <a:rPr lang="nb-NO" sz="2000" dirty="0"/>
              <a:t>Søknaden forutsetter delvis </a:t>
            </a:r>
            <a:r>
              <a:rPr lang="nb-NO" sz="2000" dirty="0" err="1"/>
              <a:t>riving</a:t>
            </a:r>
            <a:r>
              <a:rPr lang="nb-NO" sz="2000" dirty="0"/>
              <a:t> av et historisk bygningsmiljø</a:t>
            </a:r>
          </a:p>
          <a:p>
            <a:r>
              <a:rPr lang="nb-NO" sz="2000" dirty="0"/>
              <a:t>Sentrums eldste bygning foreslås flyttet ned i et trangt gangareal mellom stasjonen og Røa-krysset. Dette svekker mulighetene for andre aktiviteter og opphold her</a:t>
            </a:r>
          </a:p>
          <a:p>
            <a:r>
              <a:rPr lang="nb-NO" sz="2000" dirty="0"/>
              <a:t>Det blir ikke plass til grøntareal og sitteplasser i dette gangarealet</a:t>
            </a:r>
          </a:p>
          <a:p>
            <a:r>
              <a:rPr lang="nb-NO" sz="2000" dirty="0"/>
              <a:t>Det gule huset på hjørnet blir liggende isolert ut mot krysset med høye bygninger rundt uten tilknytning til eldre bygninger rundt eller til grøntareal.</a:t>
            </a:r>
          </a:p>
        </p:txBody>
      </p:sp>
      <p:pic>
        <p:nvPicPr>
          <p:cNvPr id="5" name="Bilde 4">
            <a:extLst>
              <a:ext uri="{FF2B5EF4-FFF2-40B4-BE49-F238E27FC236}">
                <a16:creationId xmlns:a16="http://schemas.microsoft.com/office/drawing/2014/main" id="{64680F3E-C328-2E48-B27A-2932C5FCB487}"/>
              </a:ext>
            </a:extLst>
          </p:cNvPr>
          <p:cNvPicPr>
            <a:picLocks noChangeAspect="1"/>
          </p:cNvPicPr>
          <p:nvPr/>
        </p:nvPicPr>
        <p:blipFill>
          <a:blip r:embed="rId3"/>
          <a:stretch>
            <a:fillRect/>
          </a:stretch>
        </p:blipFill>
        <p:spPr>
          <a:xfrm>
            <a:off x="11205274" y="30996"/>
            <a:ext cx="986725" cy="957704"/>
          </a:xfrm>
          <a:prstGeom prst="rect">
            <a:avLst/>
          </a:prstGeom>
        </p:spPr>
      </p:pic>
    </p:spTree>
    <p:extLst>
      <p:ext uri="{BB962C8B-B14F-4D97-AF65-F5344CB8AC3E}">
        <p14:creationId xmlns:p14="http://schemas.microsoft.com/office/powerpoint/2010/main" val="1002209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t>Hva</a:t>
            </a:r>
            <a:r>
              <a:rPr lang="en-GB" sz="3600" b="1" dirty="0"/>
              <a:t> </a:t>
            </a:r>
            <a:r>
              <a:rPr lang="en-GB" sz="3600" b="1" dirty="0" err="1"/>
              <a:t>sier</a:t>
            </a:r>
            <a:r>
              <a:rPr lang="en-GB" sz="3600" b="1" dirty="0"/>
              <a:t> Røa-</a:t>
            </a:r>
            <a:r>
              <a:rPr lang="en-GB" sz="3600" b="1" dirty="0" err="1"/>
              <a:t>planen</a:t>
            </a:r>
            <a:r>
              <a:rPr lang="en-GB" sz="3600" b="1" dirty="0"/>
              <a:t> (S4110) for </a:t>
            </a:r>
            <a:r>
              <a:rPr lang="en-GB" sz="3600" b="1" dirty="0" err="1"/>
              <a:t>området</a:t>
            </a:r>
            <a:r>
              <a:rPr lang="en-GB" sz="3600" b="1" dirty="0"/>
              <a:t> i </a:t>
            </a:r>
            <a:r>
              <a:rPr lang="en-GB" sz="3600" b="1" dirty="0" err="1"/>
              <a:t>sentrum</a:t>
            </a:r>
            <a:r>
              <a:rPr lang="en-GB" sz="3600" b="1" dirty="0"/>
              <a:t>?</a:t>
            </a:r>
          </a:p>
        </p:txBody>
      </p:sp>
      <p:sp>
        <p:nvSpPr>
          <p:cNvPr id="3" name="Content Placeholder 2"/>
          <p:cNvSpPr>
            <a:spLocks noGrp="1"/>
          </p:cNvSpPr>
          <p:nvPr>
            <p:ph idx="1"/>
          </p:nvPr>
        </p:nvSpPr>
        <p:spPr>
          <a:xfrm>
            <a:off x="838200" y="1825625"/>
            <a:ext cx="10019400" cy="4351338"/>
          </a:xfrm>
        </p:spPr>
        <p:txBody>
          <a:bodyPr>
            <a:normAutofit/>
          </a:bodyPr>
          <a:lstStyle/>
          <a:p>
            <a:r>
              <a:rPr lang="nb-NO" sz="2400" dirty="0"/>
              <a:t>«Området inngår i kategori 1: "Områder egnet for bymessig fortetting" - en fortettingsstrategi vedtatt av bystyret 15.02.1995</a:t>
            </a:r>
          </a:p>
          <a:p>
            <a:r>
              <a:rPr lang="nb-NO" sz="2400" dirty="0"/>
              <a:t>Begrepet "bymessig" kjennetegnes ved strukturell orden med gode offentlige rom, funksjonsmangfold og høy utnyttelse</a:t>
            </a:r>
          </a:p>
          <a:p>
            <a:r>
              <a:rPr lang="nb-NO" sz="2400" dirty="0"/>
              <a:t>Hensikten med reguleringsplanen er å legge til rette for flere boliger, styrke Røa som bydelssenter og kollektivknutepunkt, </a:t>
            </a:r>
          </a:p>
          <a:p>
            <a:pPr lvl="1"/>
            <a:r>
              <a:rPr lang="nb-NO" sz="2200" dirty="0"/>
              <a:t>redusere ulemper knyttet til biltrafikk, </a:t>
            </a:r>
          </a:p>
          <a:p>
            <a:pPr lvl="1"/>
            <a:r>
              <a:rPr lang="nb-NO" sz="2200" dirty="0"/>
              <a:t>styrke den bymessige identitet samt heve kvaliteten i de offentlige rom</a:t>
            </a:r>
          </a:p>
          <a:p>
            <a:r>
              <a:rPr lang="nb-NO" sz="2400" dirty="0"/>
              <a:t>Hovedgrepet i planen er å styrke Vækerøveien som miljø- og handlegate og  T-baneområdet som et sentralt punkt»</a:t>
            </a:r>
            <a:endParaRPr lang="en-GB" sz="2400" dirty="0"/>
          </a:p>
        </p:txBody>
      </p:sp>
      <p:pic>
        <p:nvPicPr>
          <p:cNvPr id="5" name="Bilde 4">
            <a:extLst>
              <a:ext uri="{FF2B5EF4-FFF2-40B4-BE49-F238E27FC236}">
                <a16:creationId xmlns:a16="http://schemas.microsoft.com/office/drawing/2014/main" id="{E6B8A788-E7E2-294E-9890-BAF25F48EEFB}"/>
              </a:ext>
            </a:extLst>
          </p:cNvPr>
          <p:cNvPicPr>
            <a:picLocks noChangeAspect="1"/>
          </p:cNvPicPr>
          <p:nvPr/>
        </p:nvPicPr>
        <p:blipFill>
          <a:blip r:embed="rId3"/>
          <a:stretch>
            <a:fillRect/>
          </a:stretch>
        </p:blipFill>
        <p:spPr>
          <a:xfrm>
            <a:off x="11205274" y="15498"/>
            <a:ext cx="986725" cy="957704"/>
          </a:xfrm>
          <a:prstGeom prst="rect">
            <a:avLst/>
          </a:prstGeom>
        </p:spPr>
      </p:pic>
    </p:spTree>
    <p:extLst>
      <p:ext uri="{BB962C8B-B14F-4D97-AF65-F5344CB8AC3E}">
        <p14:creationId xmlns:p14="http://schemas.microsoft.com/office/powerpoint/2010/main" val="2644708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nb-NO" sz="4000" b="1" dirty="0"/>
            </a:br>
            <a:r>
              <a:rPr lang="nb-NO" sz="4000" b="1" dirty="0"/>
              <a:t>S4110 planens hovedgrep har vært styrking av Vækerøveien som handlegate....</a:t>
            </a:r>
            <a:br>
              <a:rPr lang="en-GB" dirty="0"/>
            </a:br>
            <a:endParaRPr lang="en-GB" dirty="0"/>
          </a:p>
        </p:txBody>
      </p:sp>
      <p:sp>
        <p:nvSpPr>
          <p:cNvPr id="4" name="Plassholder for tekst 3">
            <a:extLst>
              <a:ext uri="{FF2B5EF4-FFF2-40B4-BE49-F238E27FC236}">
                <a16:creationId xmlns:a16="http://schemas.microsoft.com/office/drawing/2014/main" id="{8A32B3CE-B96F-6848-BDC6-95C0BC3D4DFE}"/>
              </a:ext>
            </a:extLst>
          </p:cNvPr>
          <p:cNvSpPr>
            <a:spLocks noGrp="1"/>
          </p:cNvSpPr>
          <p:nvPr>
            <p:ph type="body" idx="1"/>
          </p:nvPr>
        </p:nvSpPr>
        <p:spPr/>
        <p:txBody>
          <a:bodyPr>
            <a:normAutofit fontScale="62500" lnSpcReduction="20000"/>
          </a:bodyPr>
          <a:lstStyle/>
          <a:p>
            <a:endParaRPr lang="nb-NO" dirty="0"/>
          </a:p>
          <a:p>
            <a:r>
              <a:rPr lang="nb-NO" sz="3800" dirty="0"/>
              <a:t>Hva har skjedd- og skjer</a:t>
            </a:r>
          </a:p>
          <a:p>
            <a:endParaRPr lang="nb-NO" dirty="0"/>
          </a:p>
        </p:txBody>
      </p:sp>
      <p:sp>
        <p:nvSpPr>
          <p:cNvPr id="3" name="Content Placeholder 2"/>
          <p:cNvSpPr>
            <a:spLocks noGrp="1"/>
          </p:cNvSpPr>
          <p:nvPr>
            <p:ph sz="half" idx="2"/>
          </p:nvPr>
        </p:nvSpPr>
        <p:spPr/>
        <p:txBody>
          <a:bodyPr>
            <a:normAutofit fontScale="92500" lnSpcReduction="20000"/>
          </a:bodyPr>
          <a:lstStyle/>
          <a:p>
            <a:pPr marL="457200" indent="-457200">
              <a:buFont typeface="+mj-lt"/>
              <a:buAutoNum type="arabicPeriod"/>
            </a:pPr>
            <a:r>
              <a:rPr lang="nb-NO" dirty="0"/>
              <a:t>Mange dispensasjonssøknader gitt over flere år har svekket  Vækerøveiens rolle som handlegate</a:t>
            </a:r>
            <a:endParaRPr lang="en-GB" dirty="0"/>
          </a:p>
          <a:p>
            <a:pPr marL="457200" indent="-457200">
              <a:buFont typeface="+mj-lt"/>
              <a:buAutoNum type="arabicPeriod"/>
            </a:pPr>
            <a:r>
              <a:rPr lang="nb-NO" dirty="0"/>
              <a:t>I sentrumskjernen ved Røa T-banestasjon ønsker nå utbyggere å bygge mest mulig bolig </a:t>
            </a:r>
            <a:endParaRPr lang="en-GB" dirty="0"/>
          </a:p>
          <a:p>
            <a:pPr marL="457200" indent="-457200">
              <a:buFont typeface="+mj-lt"/>
              <a:buAutoNum type="arabicPeriod"/>
            </a:pPr>
            <a:r>
              <a:rPr lang="nb-NO" dirty="0"/>
              <a:t>Sentrum står i fare for å bli betydelig privatisert- og dermed hemme bilfrie, ikke-kommersielle sosiale møteplasser og byrom  </a:t>
            </a:r>
            <a:endParaRPr lang="en-GB" dirty="0"/>
          </a:p>
          <a:p>
            <a:pPr marL="0" indent="0">
              <a:buNone/>
            </a:pPr>
            <a:endParaRPr lang="en-GB" sz="2400" dirty="0"/>
          </a:p>
        </p:txBody>
      </p:sp>
      <p:sp>
        <p:nvSpPr>
          <p:cNvPr id="11" name="Plassholder for tekst 10">
            <a:extLst>
              <a:ext uri="{FF2B5EF4-FFF2-40B4-BE49-F238E27FC236}">
                <a16:creationId xmlns:a16="http://schemas.microsoft.com/office/drawing/2014/main" id="{D5F90678-24B9-CF44-A455-91058003F411}"/>
              </a:ext>
            </a:extLst>
          </p:cNvPr>
          <p:cNvSpPr>
            <a:spLocks noGrp="1"/>
          </p:cNvSpPr>
          <p:nvPr>
            <p:ph type="body" sz="quarter" idx="3"/>
          </p:nvPr>
        </p:nvSpPr>
        <p:spPr/>
        <p:txBody>
          <a:bodyPr>
            <a:normAutofit fontScale="62500" lnSpcReduction="20000"/>
          </a:bodyPr>
          <a:lstStyle/>
          <a:p>
            <a:endParaRPr lang="nb-NO" dirty="0"/>
          </a:p>
          <a:p>
            <a:r>
              <a:rPr lang="nb-NO" sz="3200" dirty="0"/>
              <a:t>Røas kommersielle tyngdepunkt ligger nå i området øst for Vækerøveien </a:t>
            </a:r>
          </a:p>
          <a:p>
            <a:endParaRPr lang="nb-NO" dirty="0"/>
          </a:p>
        </p:txBody>
      </p:sp>
      <p:grpSp>
        <p:nvGrpSpPr>
          <p:cNvPr id="13" name="Gruppe 12">
            <a:extLst>
              <a:ext uri="{FF2B5EF4-FFF2-40B4-BE49-F238E27FC236}">
                <a16:creationId xmlns:a16="http://schemas.microsoft.com/office/drawing/2014/main" id="{5110C3D0-D575-E842-9D75-F96A1DF7AF4B}"/>
              </a:ext>
            </a:extLst>
          </p:cNvPr>
          <p:cNvGrpSpPr/>
          <p:nvPr/>
        </p:nvGrpSpPr>
        <p:grpSpPr>
          <a:xfrm>
            <a:off x="7271273" y="2279736"/>
            <a:ext cx="3726580" cy="4339372"/>
            <a:chOff x="651020" y="1327547"/>
            <a:chExt cx="4707241" cy="5316614"/>
          </a:xfrm>
        </p:grpSpPr>
        <p:pic>
          <p:nvPicPr>
            <p:cNvPr id="14" name="Bilde 13">
              <a:extLst>
                <a:ext uri="{FF2B5EF4-FFF2-40B4-BE49-F238E27FC236}">
                  <a16:creationId xmlns:a16="http://schemas.microsoft.com/office/drawing/2014/main" id="{A58EF935-AC87-1E42-8217-1D771E2E2219}"/>
                </a:ext>
              </a:extLst>
            </p:cNvPr>
            <p:cNvPicPr>
              <a:picLocks noChangeAspect="1"/>
            </p:cNvPicPr>
            <p:nvPr/>
          </p:nvPicPr>
          <p:blipFill>
            <a:blip r:embed="rId3"/>
            <a:stretch>
              <a:fillRect/>
            </a:stretch>
          </p:blipFill>
          <p:spPr>
            <a:xfrm>
              <a:off x="651020" y="3732055"/>
              <a:ext cx="4707241" cy="2912106"/>
            </a:xfrm>
            <a:prstGeom prst="rect">
              <a:avLst/>
            </a:prstGeom>
          </p:spPr>
        </p:pic>
        <p:pic>
          <p:nvPicPr>
            <p:cNvPr id="15" name="Bilde 14">
              <a:extLst>
                <a:ext uri="{FF2B5EF4-FFF2-40B4-BE49-F238E27FC236}">
                  <a16:creationId xmlns:a16="http://schemas.microsoft.com/office/drawing/2014/main" id="{4D3F8FCF-94DB-DF4B-B535-857575137F5B}"/>
                </a:ext>
              </a:extLst>
            </p:cNvPr>
            <p:cNvPicPr>
              <a:picLocks noChangeAspect="1"/>
            </p:cNvPicPr>
            <p:nvPr/>
          </p:nvPicPr>
          <p:blipFill>
            <a:blip r:embed="rId4"/>
            <a:stretch>
              <a:fillRect/>
            </a:stretch>
          </p:blipFill>
          <p:spPr>
            <a:xfrm>
              <a:off x="651020" y="1327547"/>
              <a:ext cx="4674887" cy="2355056"/>
            </a:xfrm>
            <a:prstGeom prst="rect">
              <a:avLst/>
            </a:prstGeom>
          </p:spPr>
        </p:pic>
      </p:grpSp>
      <p:pic>
        <p:nvPicPr>
          <p:cNvPr id="10" name="Bilde 9">
            <a:extLst>
              <a:ext uri="{FF2B5EF4-FFF2-40B4-BE49-F238E27FC236}">
                <a16:creationId xmlns:a16="http://schemas.microsoft.com/office/drawing/2014/main" id="{EB2886ED-441A-2E45-B397-C7E2A009BE24}"/>
              </a:ext>
            </a:extLst>
          </p:cNvPr>
          <p:cNvPicPr>
            <a:picLocks noChangeAspect="1"/>
          </p:cNvPicPr>
          <p:nvPr/>
        </p:nvPicPr>
        <p:blipFill>
          <a:blip r:embed="rId5"/>
          <a:stretch>
            <a:fillRect/>
          </a:stretch>
        </p:blipFill>
        <p:spPr>
          <a:xfrm>
            <a:off x="11205274" y="0"/>
            <a:ext cx="986725" cy="957704"/>
          </a:xfrm>
          <a:prstGeom prst="rect">
            <a:avLst/>
          </a:prstGeom>
        </p:spPr>
      </p:pic>
    </p:spTree>
    <p:extLst>
      <p:ext uri="{BB962C8B-B14F-4D97-AF65-F5344CB8AC3E}">
        <p14:creationId xmlns:p14="http://schemas.microsoft.com/office/powerpoint/2010/main" val="161424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6807"/>
            <a:ext cx="10515600" cy="1214203"/>
          </a:xfrm>
        </p:spPr>
        <p:txBody>
          <a:bodyPr>
            <a:normAutofit fontScale="90000"/>
          </a:bodyPr>
          <a:lstStyle/>
          <a:p>
            <a:r>
              <a:rPr lang="nb-NO" sz="4000" b="1" dirty="0"/>
              <a:t>Reguleringsplanen fra 2004 legger sterke </a:t>
            </a:r>
            <a:br>
              <a:rPr lang="nb-NO" sz="4000" b="1" dirty="0"/>
            </a:br>
            <a:r>
              <a:rPr lang="nb-NO" sz="4000" b="1" dirty="0"/>
              <a:t>begrensninger på areal-utviklingen</a:t>
            </a:r>
            <a:br>
              <a:rPr lang="en-GB" dirty="0"/>
            </a:br>
            <a:endParaRPr lang="en-GB" sz="3200" dirty="0"/>
          </a:p>
        </p:txBody>
      </p:sp>
      <p:sp>
        <p:nvSpPr>
          <p:cNvPr id="3" name="Content Placeholder 2"/>
          <p:cNvSpPr>
            <a:spLocks noGrp="1"/>
          </p:cNvSpPr>
          <p:nvPr>
            <p:ph idx="1"/>
          </p:nvPr>
        </p:nvSpPr>
        <p:spPr>
          <a:xfrm>
            <a:off x="838200" y="2271010"/>
            <a:ext cx="10515600" cy="3859967"/>
          </a:xfrm>
        </p:spPr>
        <p:txBody>
          <a:bodyPr>
            <a:noAutofit/>
          </a:bodyPr>
          <a:lstStyle/>
          <a:p>
            <a:r>
              <a:rPr lang="nb-NO" dirty="0"/>
              <a:t>Planens </a:t>
            </a:r>
            <a:r>
              <a:rPr lang="nb-NO" b="1" dirty="0"/>
              <a:t>formålsbestemmelser</a:t>
            </a:r>
            <a:r>
              <a:rPr lang="nb-NO" dirty="0"/>
              <a:t> for området ved T-banen åpner for mange ulike virksomheter</a:t>
            </a:r>
            <a:endParaRPr lang="en-GB" dirty="0"/>
          </a:p>
          <a:p>
            <a:r>
              <a:rPr lang="nb-NO" dirty="0"/>
              <a:t>Men de mer detaljerte </a:t>
            </a:r>
            <a:r>
              <a:rPr lang="nb-NO" b="1" dirty="0"/>
              <a:t>reguleringsbestemmelsene</a:t>
            </a:r>
            <a:r>
              <a:rPr lang="nb-NO" dirty="0"/>
              <a:t> legger sterke begrensninger på arealbruken, bl.a. for detaljhandel – snevrer inn handlingsrommet </a:t>
            </a:r>
            <a:endParaRPr lang="en-GB" dirty="0"/>
          </a:p>
          <a:p>
            <a:r>
              <a:rPr lang="nb-NO" dirty="0"/>
              <a:t>Utbyggere må forholde seg til dette og resultatet blir frimerkeutbygging, dvs mindre vekt på helheten i et lite sentrumsområde</a:t>
            </a:r>
            <a:endParaRPr lang="en-GB" dirty="0"/>
          </a:p>
          <a:p>
            <a:r>
              <a:rPr lang="nb-NO" dirty="0"/>
              <a:t>Resultatet blir mindre variasjon og lite flerfunksjonalitet i sentrum.</a:t>
            </a:r>
            <a:endParaRPr lang="en-GB" dirty="0"/>
          </a:p>
          <a:p>
            <a:endParaRPr lang="en-GB" dirty="0"/>
          </a:p>
        </p:txBody>
      </p:sp>
      <p:pic>
        <p:nvPicPr>
          <p:cNvPr id="4" name="Bilde 3">
            <a:extLst>
              <a:ext uri="{FF2B5EF4-FFF2-40B4-BE49-F238E27FC236}">
                <a16:creationId xmlns:a16="http://schemas.microsoft.com/office/drawing/2014/main" id="{51A3F6BB-6E1F-B641-9D07-52D6CA2CB3C2}"/>
              </a:ext>
            </a:extLst>
          </p:cNvPr>
          <p:cNvPicPr>
            <a:picLocks noChangeAspect="1"/>
          </p:cNvPicPr>
          <p:nvPr/>
        </p:nvPicPr>
        <p:blipFill>
          <a:blip r:embed="rId3"/>
          <a:stretch>
            <a:fillRect/>
          </a:stretch>
        </p:blipFill>
        <p:spPr>
          <a:xfrm>
            <a:off x="11205274" y="0"/>
            <a:ext cx="986725" cy="957704"/>
          </a:xfrm>
          <a:prstGeom prst="rect">
            <a:avLst/>
          </a:prstGeom>
        </p:spPr>
      </p:pic>
    </p:spTree>
    <p:extLst>
      <p:ext uri="{BB962C8B-B14F-4D97-AF65-F5344CB8AC3E}">
        <p14:creationId xmlns:p14="http://schemas.microsoft.com/office/powerpoint/2010/main" val="3157224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185" y="309084"/>
            <a:ext cx="10515600" cy="1325563"/>
          </a:xfrm>
        </p:spPr>
        <p:txBody>
          <a:bodyPr>
            <a:noAutofit/>
          </a:bodyPr>
          <a:lstStyle/>
          <a:p>
            <a:r>
              <a:rPr lang="nb-NO" sz="2800" b="1" dirty="0"/>
              <a:t>Dersom 90% av den gjenværende utbyggbare bygningsmasse blir boliger, skjer det ingen videre sentrumsutvikling</a:t>
            </a:r>
            <a:r>
              <a:rPr lang="nb-NO" sz="3600" b="1" dirty="0"/>
              <a:t>. </a:t>
            </a:r>
            <a:br>
              <a:rPr lang="en-GB" sz="3600" b="1" dirty="0"/>
            </a:br>
            <a:endParaRPr lang="en-GB" sz="3600" b="1" dirty="0"/>
          </a:p>
        </p:txBody>
      </p:sp>
      <p:sp>
        <p:nvSpPr>
          <p:cNvPr id="3" name="Content Placeholder 2"/>
          <p:cNvSpPr>
            <a:spLocks noGrp="1"/>
          </p:cNvSpPr>
          <p:nvPr>
            <p:ph sz="half" idx="1"/>
          </p:nvPr>
        </p:nvSpPr>
        <p:spPr>
          <a:xfrm>
            <a:off x="557939" y="1706022"/>
            <a:ext cx="6168325" cy="4351338"/>
          </a:xfrm>
        </p:spPr>
        <p:txBody>
          <a:bodyPr>
            <a:noAutofit/>
          </a:bodyPr>
          <a:lstStyle/>
          <a:p>
            <a:pPr marL="0" indent="0">
              <a:buNone/>
            </a:pPr>
            <a:r>
              <a:rPr lang="nb-NO" dirty="0"/>
              <a:t>Røa som bydelssenter</a:t>
            </a:r>
          </a:p>
          <a:p>
            <a:r>
              <a:rPr lang="nb-NO" sz="2400" dirty="0"/>
              <a:t>Røa har </a:t>
            </a:r>
            <a:r>
              <a:rPr lang="nb-NO" sz="2400" dirty="0" err="1"/>
              <a:t>bl.a</a:t>
            </a:r>
            <a:r>
              <a:rPr lang="nb-NO" sz="2400" dirty="0"/>
              <a:t> tatt over handelen på Hovseter – ikke forutsatt i 2004-planen</a:t>
            </a:r>
          </a:p>
          <a:p>
            <a:r>
              <a:rPr lang="nb-NO" sz="2400" dirty="0"/>
              <a:t>Økt tilstrømning til Røa sentrum av folk i konkurranse med lokale sentra både i vår bydel og fra Bærum </a:t>
            </a:r>
          </a:p>
          <a:p>
            <a:r>
              <a:rPr lang="nb-NO" sz="2400" dirty="0"/>
              <a:t>Røa må fortsatt være konkurransedyktig</a:t>
            </a:r>
          </a:p>
          <a:p>
            <a:r>
              <a:rPr lang="nb-NO" sz="2400" dirty="0"/>
              <a:t>God mobilitet til sentrum bidrar til mindre bilbasert transport fra områdene rundt </a:t>
            </a:r>
          </a:p>
        </p:txBody>
      </p:sp>
      <p:grpSp>
        <p:nvGrpSpPr>
          <p:cNvPr id="4" name="Gruppe 3">
            <a:extLst>
              <a:ext uri="{FF2B5EF4-FFF2-40B4-BE49-F238E27FC236}">
                <a16:creationId xmlns:a16="http://schemas.microsoft.com/office/drawing/2014/main" id="{C1CDD6A9-783E-E145-884B-B1D13D473F61}"/>
              </a:ext>
            </a:extLst>
          </p:cNvPr>
          <p:cNvGrpSpPr/>
          <p:nvPr/>
        </p:nvGrpSpPr>
        <p:grpSpPr>
          <a:xfrm>
            <a:off x="6841032" y="1363686"/>
            <a:ext cx="10701935" cy="4870281"/>
            <a:chOff x="6841032" y="1363686"/>
            <a:chExt cx="10701935" cy="4870281"/>
          </a:xfrm>
        </p:grpSpPr>
        <p:graphicFrame>
          <p:nvGraphicFramePr>
            <p:cNvPr id="5" name="Objekt 4">
              <a:extLst>
                <a:ext uri="{FF2B5EF4-FFF2-40B4-BE49-F238E27FC236}">
                  <a16:creationId xmlns:a16="http://schemas.microsoft.com/office/drawing/2014/main" id="{A887D5BE-6776-CD41-8ECE-A4260178A268}"/>
                </a:ext>
              </a:extLst>
            </p:cNvPr>
            <p:cNvGraphicFramePr>
              <a:graphicFrameLocks noChangeAspect="1"/>
            </p:cNvGraphicFramePr>
            <p:nvPr>
              <p:extLst>
                <p:ext uri="{D42A27DB-BD31-4B8C-83A1-F6EECF244321}">
                  <p14:modId xmlns:p14="http://schemas.microsoft.com/office/powerpoint/2010/main" val="1831423952"/>
                </p:ext>
              </p:extLst>
            </p:nvPr>
          </p:nvGraphicFramePr>
          <p:xfrm>
            <a:off x="6841032" y="1363686"/>
            <a:ext cx="10701935" cy="4870281"/>
          </p:xfrm>
          <a:graphic>
            <a:graphicData uri="http://schemas.openxmlformats.org/presentationml/2006/ole">
              <mc:AlternateContent xmlns:mc="http://schemas.openxmlformats.org/markup-compatibility/2006">
                <mc:Choice xmlns:v="urn:schemas-microsoft-com:vml" Requires="v">
                  <p:oleObj spid="_x0000_s5235" name="Dokument" r:id="rId4" imgW="5969000" imgH="2819400" progId="Word.Document.12">
                    <p:embed/>
                  </p:oleObj>
                </mc:Choice>
                <mc:Fallback>
                  <p:oleObj name="Dokument" r:id="rId4" imgW="5969000" imgH="2819400" progId="Word.Document.12">
                    <p:embed/>
                    <p:pic>
                      <p:nvPicPr>
                        <p:cNvPr id="0" name=""/>
                        <p:cNvPicPr/>
                        <p:nvPr/>
                      </p:nvPicPr>
                      <p:blipFill>
                        <a:blip r:embed="rId5"/>
                        <a:stretch>
                          <a:fillRect/>
                        </a:stretch>
                      </p:blipFill>
                      <p:spPr>
                        <a:xfrm>
                          <a:off x="6841032" y="1363686"/>
                          <a:ext cx="10701935" cy="4870281"/>
                        </a:xfrm>
                        <a:prstGeom prst="rect">
                          <a:avLst/>
                        </a:prstGeom>
                      </p:spPr>
                    </p:pic>
                  </p:oleObj>
                </mc:Fallback>
              </mc:AlternateContent>
            </a:graphicData>
          </a:graphic>
        </p:graphicFrame>
        <p:sp>
          <p:nvSpPr>
            <p:cNvPr id="6" name="Ellipse 5">
              <a:extLst>
                <a:ext uri="{FF2B5EF4-FFF2-40B4-BE49-F238E27FC236}">
                  <a16:creationId xmlns:a16="http://schemas.microsoft.com/office/drawing/2014/main" id="{6FC011CB-EFC6-1F4F-BAFA-DFD91BAEFECF}"/>
                </a:ext>
              </a:extLst>
            </p:cNvPr>
            <p:cNvSpPr/>
            <p:nvPr/>
          </p:nvSpPr>
          <p:spPr>
            <a:xfrm>
              <a:off x="7811994" y="1363686"/>
              <a:ext cx="3294345" cy="3882743"/>
            </a:xfrm>
            <a:prstGeom prst="ellipse">
              <a:avLst/>
            </a:prstGeom>
            <a:no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pic>
        <p:nvPicPr>
          <p:cNvPr id="8" name="Bilde 7">
            <a:extLst>
              <a:ext uri="{FF2B5EF4-FFF2-40B4-BE49-F238E27FC236}">
                <a16:creationId xmlns:a16="http://schemas.microsoft.com/office/drawing/2014/main" id="{56C0EB79-D4A3-E641-A88C-D5025A875C37}"/>
              </a:ext>
            </a:extLst>
          </p:cNvPr>
          <p:cNvPicPr>
            <a:picLocks noChangeAspect="1"/>
          </p:cNvPicPr>
          <p:nvPr/>
        </p:nvPicPr>
        <p:blipFill>
          <a:blip r:embed="rId6"/>
          <a:stretch>
            <a:fillRect/>
          </a:stretch>
        </p:blipFill>
        <p:spPr>
          <a:xfrm>
            <a:off x="11205274" y="0"/>
            <a:ext cx="986725" cy="957704"/>
          </a:xfrm>
          <a:prstGeom prst="rect">
            <a:avLst/>
          </a:prstGeom>
        </p:spPr>
      </p:pic>
    </p:spTree>
    <p:extLst>
      <p:ext uri="{BB962C8B-B14F-4D97-AF65-F5344CB8AC3E}">
        <p14:creationId xmlns:p14="http://schemas.microsoft.com/office/powerpoint/2010/main" val="271240459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1880</TotalTime>
  <Words>2544</Words>
  <Application>Microsoft Office PowerPoint</Application>
  <PresentationFormat>Widescreen</PresentationFormat>
  <Paragraphs>184</Paragraphs>
  <Slides>19</Slides>
  <Notes>19</Notes>
  <HiddenSlides>0</HiddenSlides>
  <MMClips>0</MMClips>
  <ScaleCrop>false</ScaleCrop>
  <HeadingPairs>
    <vt:vector size="8" baseType="variant">
      <vt:variant>
        <vt:lpstr>Brukte skrifter</vt:lpstr>
      </vt:variant>
      <vt:variant>
        <vt:i4>3</vt:i4>
      </vt:variant>
      <vt:variant>
        <vt:lpstr>Tema</vt:lpstr>
      </vt:variant>
      <vt:variant>
        <vt:i4>1</vt:i4>
      </vt:variant>
      <vt:variant>
        <vt:lpstr>Innebygde OLE-servere</vt:lpstr>
      </vt:variant>
      <vt:variant>
        <vt:i4>1</vt:i4>
      </vt:variant>
      <vt:variant>
        <vt:lpstr>Lysbildetitler</vt:lpstr>
      </vt:variant>
      <vt:variant>
        <vt:i4>19</vt:i4>
      </vt:variant>
    </vt:vector>
  </HeadingPairs>
  <TitlesOfParts>
    <vt:vector size="24" baseType="lpstr">
      <vt:lpstr>Arial</vt:lpstr>
      <vt:lpstr>Calibri</vt:lpstr>
      <vt:lpstr>Calibri Light</vt:lpstr>
      <vt:lpstr>Office-tema</vt:lpstr>
      <vt:lpstr>Dokument</vt:lpstr>
      <vt:lpstr>Røa trenger byutvikling-  ikke bare boligbygging</vt:lpstr>
      <vt:lpstr>Byggeprosjekter i sentrumsområdet nå!</vt:lpstr>
      <vt:lpstr>Skanskas versjon 4- november 2021</vt:lpstr>
      <vt:lpstr> Skanskas plan versjon 4</vt:lpstr>
      <vt:lpstr>2004-planen er styrende for søknader. Hvis Skanskas blir godkjent, skaper dette problemer for Røa sentrum</vt:lpstr>
      <vt:lpstr>Hva sier Røa-planen (S4110) for området i sentrum?</vt:lpstr>
      <vt:lpstr> S4110 planens hovedgrep har vært styrking av Vækerøveien som handlegate.... </vt:lpstr>
      <vt:lpstr>Reguleringsplanen fra 2004 legger sterke  begrensninger på areal-utviklingen </vt:lpstr>
      <vt:lpstr>Dersom 90% av den gjenværende utbyggbare bygningsmasse blir boliger, skjer det ingen videre sentrumsutvikling.  </vt:lpstr>
      <vt:lpstr>Røa Vel og bydelen mener utviklingen de siste 20 årene har gått forbi reguleringsplanen </vt:lpstr>
      <vt:lpstr>Ett av formålene med planen fra 2004 var å redusere ulemper knyttet til biltrafikken</vt:lpstr>
      <vt:lpstr>Mulige tiltak for reduksjon av ulemper fra biltrafikken</vt:lpstr>
      <vt:lpstr>De fleste byggene i 2004-planen er eller skal skiftes ut  – hva blir igjen av Røa-identiteten?</vt:lpstr>
      <vt:lpstr>Det gamle senteret i det nye</vt:lpstr>
      <vt:lpstr>Alternativ plan for området mellom Griniveien og T-banen</vt:lpstr>
      <vt:lpstr> Kommuneplanens kvaliteter må inn i Røas helhetsplan for byutvikling  </vt:lpstr>
      <vt:lpstr>Skal dette viktige området bygges ut med 25 år gamle data som referanse?  </vt:lpstr>
      <vt:lpstr>PowerPoint-presentasjon</vt:lpstr>
      <vt:lpstr>Oppsummering og konklusjon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Røa trenger byutvikling-  ikke bare boligbygging</dc:title>
  <dc:creator>Anne Bjørnebye Vik</dc:creator>
  <cp:lastModifiedBy>Astrid Selvig</cp:lastModifiedBy>
  <cp:revision>113</cp:revision>
  <cp:lastPrinted>2021-11-18T09:34:21Z</cp:lastPrinted>
  <dcterms:created xsi:type="dcterms:W3CDTF">2021-11-14T18:19:16Z</dcterms:created>
  <dcterms:modified xsi:type="dcterms:W3CDTF">2021-11-22T09:52:00Z</dcterms:modified>
</cp:coreProperties>
</file>