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1" r:id="rId2"/>
    <p:sldId id="492" r:id="rId3"/>
    <p:sldId id="504" r:id="rId4"/>
    <p:sldId id="519" r:id="rId5"/>
    <p:sldId id="482" r:id="rId6"/>
    <p:sldId id="502" r:id="rId7"/>
    <p:sldId id="260" r:id="rId8"/>
    <p:sldId id="517" r:id="rId9"/>
    <p:sldId id="263" r:id="rId10"/>
    <p:sldId id="491" r:id="rId11"/>
    <p:sldId id="500" r:id="rId12"/>
    <p:sldId id="515" r:id="rId13"/>
    <p:sldId id="549" r:id="rId14"/>
    <p:sldId id="547" r:id="rId15"/>
    <p:sldId id="525" r:id="rId16"/>
    <p:sldId id="529" r:id="rId17"/>
    <p:sldId id="523" r:id="rId18"/>
    <p:sldId id="537" r:id="rId19"/>
    <p:sldId id="475" r:id="rId20"/>
    <p:sldId id="548" r:id="rId21"/>
    <p:sldId id="545" r:id="rId22"/>
    <p:sldId id="477" r:id="rId23"/>
    <p:sldId id="480" r:id="rId24"/>
    <p:sldId id="483"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E3192595-00AD-A54A-B04C-EDFB7A39E3FC}">
          <p14:sldIdLst>
            <p14:sldId id="261"/>
            <p14:sldId id="492"/>
            <p14:sldId id="504"/>
            <p14:sldId id="519"/>
            <p14:sldId id="482"/>
            <p14:sldId id="502"/>
            <p14:sldId id="260"/>
            <p14:sldId id="517"/>
            <p14:sldId id="263"/>
            <p14:sldId id="491"/>
            <p14:sldId id="500"/>
            <p14:sldId id="515"/>
            <p14:sldId id="549"/>
            <p14:sldId id="547"/>
            <p14:sldId id="525"/>
            <p14:sldId id="529"/>
            <p14:sldId id="523"/>
            <p14:sldId id="537"/>
            <p14:sldId id="475"/>
            <p14:sldId id="548"/>
            <p14:sldId id="545"/>
            <p14:sldId id="477"/>
            <p14:sldId id="480"/>
            <p14:sldId id="4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82"/>
    <p:restoredTop sz="94643"/>
  </p:normalViewPr>
  <p:slideViewPr>
    <p:cSldViewPr snapToGrid="0" snapToObjects="1">
      <p:cViewPr varScale="1">
        <p:scale>
          <a:sx n="63" d="100"/>
          <a:sy n="63" d="100"/>
        </p:scale>
        <p:origin x="692" y="64"/>
      </p:cViewPr>
      <p:guideLst/>
    </p:cSldViewPr>
  </p:slideViewPr>
  <p:notesTextViewPr>
    <p:cViewPr>
      <p:scale>
        <a:sx n="1" d="1"/>
        <a:sy n="1" d="1"/>
      </p:scale>
      <p:origin x="0" y="0"/>
    </p:cViewPr>
  </p:notesTextViewPr>
  <p:sorterViewPr>
    <p:cViewPr varScale="1">
      <p:scale>
        <a:sx n="100" d="100"/>
        <a:sy n="100" d="100"/>
      </p:scale>
      <p:origin x="0" y="-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40EF5-415D-4199-907E-E1FCB551247C}" type="datetimeFigureOut">
              <a:rPr lang="nb-NO" smtClean="0"/>
              <a:t>05.09.2021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5FBDE-75A8-466B-9BA7-2E604FC7ACC4}" type="slidenum">
              <a:rPr lang="nb-NO" smtClean="0"/>
              <a:t>‹#›</a:t>
            </a:fld>
            <a:endParaRPr lang="nb-NO"/>
          </a:p>
        </p:txBody>
      </p:sp>
    </p:spTree>
    <p:extLst>
      <p:ext uri="{BB962C8B-B14F-4D97-AF65-F5344CB8AC3E}">
        <p14:creationId xmlns:p14="http://schemas.microsoft.com/office/powerpoint/2010/main" val="184292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CA5B8E8-ABAE-4DDA-8F26-5A726FD50FCD}" type="slidenum">
              <a:rPr lang="nb-NO" smtClean="0"/>
              <a:t>2</a:t>
            </a:fld>
            <a:endParaRPr lang="nb-NO"/>
          </a:p>
        </p:txBody>
      </p:sp>
    </p:spTree>
    <p:extLst>
      <p:ext uri="{BB962C8B-B14F-4D97-AF65-F5344CB8AC3E}">
        <p14:creationId xmlns:p14="http://schemas.microsoft.com/office/powerpoint/2010/main" val="325773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3</a:t>
            </a:fld>
            <a:endParaRPr lang="nb-NO"/>
          </a:p>
        </p:txBody>
      </p:sp>
    </p:spTree>
    <p:extLst>
      <p:ext uri="{BB962C8B-B14F-4D97-AF65-F5344CB8AC3E}">
        <p14:creationId xmlns:p14="http://schemas.microsoft.com/office/powerpoint/2010/main" val="48124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6</a:t>
            </a:fld>
            <a:endParaRPr lang="nb-NO"/>
          </a:p>
        </p:txBody>
      </p:sp>
    </p:spTree>
    <p:extLst>
      <p:ext uri="{BB962C8B-B14F-4D97-AF65-F5344CB8AC3E}">
        <p14:creationId xmlns:p14="http://schemas.microsoft.com/office/powerpoint/2010/main" val="258691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CA5B8E8-ABAE-4DDA-8F26-5A726FD50FCD}" type="slidenum">
              <a:rPr lang="nb-NO" smtClean="0"/>
              <a:t>19</a:t>
            </a:fld>
            <a:endParaRPr lang="nb-NO"/>
          </a:p>
        </p:txBody>
      </p:sp>
    </p:spTree>
    <p:extLst>
      <p:ext uri="{BB962C8B-B14F-4D97-AF65-F5344CB8AC3E}">
        <p14:creationId xmlns:p14="http://schemas.microsoft.com/office/powerpoint/2010/main" val="2814977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D088A8-5FF2-D345-B561-FFC3D0E8C80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AD5F0E1-EAD8-404D-B6F7-517831DD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lysbildenummer 9">
            <a:extLst>
              <a:ext uri="{FF2B5EF4-FFF2-40B4-BE49-F238E27FC236}">
                <a16:creationId xmlns:a16="http://schemas.microsoft.com/office/drawing/2014/main" id="{1CC3C85C-0608-7345-BF02-2C7A201C3C7A}"/>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314693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D1168E-6132-264D-8DF4-7DD9E9183F6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03CCB38-29BA-BA46-B24F-EBCD8559F864}"/>
              </a:ext>
            </a:extLst>
          </p:cNvPr>
          <p:cNvSpPr>
            <a:spLocks noGrp="1"/>
          </p:cNvSpPr>
          <p:nvPr>
            <p:ph type="body" idx="1"/>
          </p:nvPr>
        </p:nvSpPr>
        <p:spPr>
          <a:xfrm>
            <a:off x="831850" y="4589463"/>
            <a:ext cx="957093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lysbildenummer 9">
            <a:extLst>
              <a:ext uri="{FF2B5EF4-FFF2-40B4-BE49-F238E27FC236}">
                <a16:creationId xmlns:a16="http://schemas.microsoft.com/office/drawing/2014/main" id="{7AF030CC-5EC5-9D47-A109-0284359F1B05}"/>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148137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4EA4EA9-15FD-F94D-B925-681C27A11CE6}"/>
              </a:ext>
            </a:extLst>
          </p:cNvPr>
          <p:cNvSpPr>
            <a:spLocks noGrp="1"/>
          </p:cNvSpPr>
          <p:nvPr>
            <p:ph idx="1"/>
          </p:nvPr>
        </p:nvSpPr>
        <p:spPr>
          <a:xfrm>
            <a:off x="838200" y="1825625"/>
            <a:ext cx="9398330" cy="4351338"/>
          </a:xfrm>
        </p:spPr>
        <p:txBody>
          <a:bodyPr/>
          <a:lstStyle/>
          <a:p>
            <a:pPr lvl="0"/>
            <a:r>
              <a:rPr lang="nb-NO"/>
              <a:t>Klikk for å redigere tekststiler i malen</a:t>
            </a:r>
          </a:p>
        </p:txBody>
      </p:sp>
      <p:sp>
        <p:nvSpPr>
          <p:cNvPr id="7" name="Tittel 6">
            <a:extLst>
              <a:ext uri="{FF2B5EF4-FFF2-40B4-BE49-F238E27FC236}">
                <a16:creationId xmlns:a16="http://schemas.microsoft.com/office/drawing/2014/main" id="{9FE60C9F-042F-6F43-8083-9FB9FEB00135}"/>
              </a:ext>
            </a:extLst>
          </p:cNvPr>
          <p:cNvSpPr>
            <a:spLocks noGrp="1"/>
          </p:cNvSpPr>
          <p:nvPr>
            <p:ph type="title"/>
          </p:nvPr>
        </p:nvSpPr>
        <p:spPr/>
        <p:txBody>
          <a:bodyPr/>
          <a:lstStyle/>
          <a:p>
            <a:r>
              <a:rPr lang="nb-NO"/>
              <a:t>Klikk for å redigere tittelstil</a:t>
            </a:r>
          </a:p>
        </p:txBody>
      </p:sp>
      <p:sp>
        <p:nvSpPr>
          <p:cNvPr id="11" name="Plassholder for lysbildenummer 9">
            <a:extLst>
              <a:ext uri="{FF2B5EF4-FFF2-40B4-BE49-F238E27FC236}">
                <a16:creationId xmlns:a16="http://schemas.microsoft.com/office/drawing/2014/main" id="{3CC5D6DD-BA7E-8849-B0CD-80E336DC9B20}"/>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93395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66C02-8D96-384B-A371-43AD91AA81E0}"/>
              </a:ext>
            </a:extLst>
          </p:cNvPr>
          <p:cNvSpPr>
            <a:spLocks noGrp="1"/>
          </p:cNvSpPr>
          <p:nvPr>
            <p:ph type="title"/>
          </p:nvPr>
        </p:nvSpPr>
        <p:spPr>
          <a:xfrm>
            <a:off x="839788" y="365125"/>
            <a:ext cx="10515600" cy="1325563"/>
          </a:xfrm>
        </p:spPr>
        <p:txBody>
          <a:bodyPr/>
          <a:lstStyle>
            <a:lvl1pPr>
              <a:defRPr b="1"/>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C94EF100-ECE7-3241-B396-387C078D9C3A}"/>
              </a:ext>
            </a:extLst>
          </p:cNvPr>
          <p:cNvSpPr>
            <a:spLocks noGrp="1"/>
          </p:cNvSpPr>
          <p:nvPr>
            <p:ph type="body" idx="1"/>
          </p:nvPr>
        </p:nvSpPr>
        <p:spPr>
          <a:xfrm>
            <a:off x="839788" y="1681163"/>
            <a:ext cx="515778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6FA0AA4-9F21-A04C-80C7-B2A4367DE012}"/>
              </a:ext>
            </a:extLst>
          </p:cNvPr>
          <p:cNvSpPr>
            <a:spLocks noGrp="1"/>
          </p:cNvSpPr>
          <p:nvPr>
            <p:ph sz="half" idx="2"/>
          </p:nvPr>
        </p:nvSpPr>
        <p:spPr>
          <a:xfrm>
            <a:off x="839788" y="2600075"/>
            <a:ext cx="4587235" cy="3684588"/>
          </a:xfrm>
        </p:spPr>
        <p:txBody>
          <a:bodyPr/>
          <a:lstStyle/>
          <a:p>
            <a:pPr lvl="0"/>
            <a:r>
              <a:rPr lang="nb-NO"/>
              <a:t>Klikk for å redigere tekststiler i malen</a:t>
            </a:r>
          </a:p>
        </p:txBody>
      </p:sp>
      <p:sp>
        <p:nvSpPr>
          <p:cNvPr id="5" name="Plassholder for tekst 4">
            <a:extLst>
              <a:ext uri="{FF2B5EF4-FFF2-40B4-BE49-F238E27FC236}">
                <a16:creationId xmlns:a16="http://schemas.microsoft.com/office/drawing/2014/main" id="{D4C08B21-7320-794B-A8AE-0F50F3CCCBDB}"/>
              </a:ext>
            </a:extLst>
          </p:cNvPr>
          <p:cNvSpPr>
            <a:spLocks noGrp="1"/>
          </p:cNvSpPr>
          <p:nvPr>
            <p:ph type="body" sz="quarter" idx="3"/>
          </p:nvPr>
        </p:nvSpPr>
        <p:spPr>
          <a:xfrm>
            <a:off x="6172200" y="1681163"/>
            <a:ext cx="5183188"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6299F96-690E-934C-94C8-F114A9C6FC66}"/>
              </a:ext>
            </a:extLst>
          </p:cNvPr>
          <p:cNvSpPr>
            <a:spLocks noGrp="1"/>
          </p:cNvSpPr>
          <p:nvPr>
            <p:ph sz="quarter" idx="4"/>
          </p:nvPr>
        </p:nvSpPr>
        <p:spPr>
          <a:xfrm>
            <a:off x="6172200" y="2600075"/>
            <a:ext cx="4527468" cy="3684588"/>
          </a:xfrm>
        </p:spPr>
        <p:txBody>
          <a:bodyPr/>
          <a:lstStyle/>
          <a:p>
            <a:pPr lvl="0"/>
            <a:r>
              <a:rPr lang="nb-NO"/>
              <a:t>Klikk for å redigere tekststiler i malen</a:t>
            </a:r>
          </a:p>
        </p:txBody>
      </p:sp>
    </p:spTree>
    <p:extLst>
      <p:ext uri="{BB962C8B-B14F-4D97-AF65-F5344CB8AC3E}">
        <p14:creationId xmlns:p14="http://schemas.microsoft.com/office/powerpoint/2010/main" val="188965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CA1186-6A27-EE4D-B23D-777199A7A444}"/>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32446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2E1F32-DEE9-2C41-94E2-E5CA8F7EE42D}"/>
              </a:ext>
            </a:extLst>
          </p:cNvPr>
          <p:cNvSpPr>
            <a:spLocks noGrp="1"/>
          </p:cNvSpPr>
          <p:nvPr>
            <p:ph type="title"/>
          </p:nvPr>
        </p:nvSpPr>
        <p:spPr>
          <a:xfrm>
            <a:off x="875414" y="991589"/>
            <a:ext cx="3932237" cy="1600200"/>
          </a:xfrm>
        </p:spPr>
        <p:txBody>
          <a:bodyPr anchor="t" anchorCtr="0"/>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14374106-52C4-D24F-B466-660925BDE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65145689-7D1E-284E-A7C8-7F81CE8E3F5D}"/>
              </a:ext>
            </a:extLst>
          </p:cNvPr>
          <p:cNvSpPr>
            <a:spLocks noGrp="1"/>
          </p:cNvSpPr>
          <p:nvPr>
            <p:ph type="body" sz="half" idx="2"/>
          </p:nvPr>
        </p:nvSpPr>
        <p:spPr>
          <a:xfrm>
            <a:off x="839788" y="2790700"/>
            <a:ext cx="3932237" cy="307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41146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581E5B9-F7FC-F24F-A22D-D33D510A319D}"/>
              </a:ext>
            </a:extLst>
          </p:cNvPr>
          <p:cNvSpPr>
            <a:spLocks noGrp="1"/>
          </p:cNvSpPr>
          <p:nvPr>
            <p:ph type="dt" sz="half" idx="10"/>
          </p:nvPr>
        </p:nvSpPr>
        <p:spPr/>
        <p:txBody>
          <a:bodyPr/>
          <a:lstStyle/>
          <a:p>
            <a:fld id="{E2E698AC-098E-3E4E-BA09-DD972A7394B4}" type="datetimeFigureOut">
              <a:rPr lang="nb-NO" smtClean="0"/>
              <a:t>05.09.2021</a:t>
            </a:fld>
            <a:endParaRPr lang="nb-NO"/>
          </a:p>
        </p:txBody>
      </p:sp>
      <p:sp>
        <p:nvSpPr>
          <p:cNvPr id="3" name="Plassholder for bunntekst 2">
            <a:extLst>
              <a:ext uri="{FF2B5EF4-FFF2-40B4-BE49-F238E27FC236}">
                <a16:creationId xmlns:a16="http://schemas.microsoft.com/office/drawing/2014/main" id="{733DF8F4-258A-584A-BC70-82A07C4A6A6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0368769-9FC0-7543-8F83-AC0702F40CEC}"/>
              </a:ext>
            </a:extLst>
          </p:cNvPr>
          <p:cNvSpPr>
            <a:spLocks noGrp="1"/>
          </p:cNvSpPr>
          <p:nvPr>
            <p:ph type="sldNum" sz="quarter" idx="12"/>
          </p:nvPr>
        </p:nvSpPr>
        <p:spPr/>
        <p:txBody>
          <a:bodyPr/>
          <a:lstStyle/>
          <a:p>
            <a:fld id="{DF89A21D-5DCE-D842-8573-1F711012FF73}" type="slidenum">
              <a:rPr lang="nb-NO" smtClean="0"/>
              <a:t>‹#›</a:t>
            </a:fld>
            <a:endParaRPr lang="nb-NO"/>
          </a:p>
        </p:txBody>
      </p:sp>
    </p:spTree>
    <p:extLst>
      <p:ext uri="{BB962C8B-B14F-4D97-AF65-F5344CB8AC3E}">
        <p14:creationId xmlns:p14="http://schemas.microsoft.com/office/powerpoint/2010/main" val="73989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56DDFE-892B-594A-A5E4-C37001D0DB0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8A704C7-1574-AF4F-B3A9-95BA3CF9D771}"/>
              </a:ext>
            </a:extLst>
          </p:cNvPr>
          <p:cNvSpPr>
            <a:spLocks noGrp="1"/>
          </p:cNvSpPr>
          <p:nvPr>
            <p:ph sz="half" idx="1"/>
          </p:nvPr>
        </p:nvSpPr>
        <p:spPr>
          <a:xfrm>
            <a:off x="838200" y="1825625"/>
            <a:ext cx="5181600" cy="4351338"/>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42F41C8D-FA6C-7841-8DF6-439BF612A38B}"/>
              </a:ext>
            </a:extLst>
          </p:cNvPr>
          <p:cNvSpPr>
            <a:spLocks noGrp="1"/>
          </p:cNvSpPr>
          <p:nvPr>
            <p:ph sz="half" idx="2"/>
          </p:nvPr>
        </p:nvSpPr>
        <p:spPr>
          <a:xfrm>
            <a:off x="6172200" y="1825625"/>
            <a:ext cx="5181600" cy="4351338"/>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2DFEF956-F01F-D641-AC44-C130336C1F7C}"/>
              </a:ext>
            </a:extLst>
          </p:cNvPr>
          <p:cNvSpPr>
            <a:spLocks noGrp="1"/>
          </p:cNvSpPr>
          <p:nvPr>
            <p:ph type="dt" sz="half" idx="10"/>
          </p:nvPr>
        </p:nvSpPr>
        <p:spPr/>
        <p:txBody>
          <a:bodyPr/>
          <a:lstStyle/>
          <a:p>
            <a:fld id="{E2E698AC-098E-3E4E-BA09-DD972A7394B4}" type="datetimeFigureOut">
              <a:rPr lang="nb-NO" smtClean="0"/>
              <a:t>05.09.2021</a:t>
            </a:fld>
            <a:endParaRPr lang="nb-NO"/>
          </a:p>
        </p:txBody>
      </p:sp>
      <p:sp>
        <p:nvSpPr>
          <p:cNvPr id="6" name="Plassholder for bunntekst 5">
            <a:extLst>
              <a:ext uri="{FF2B5EF4-FFF2-40B4-BE49-F238E27FC236}">
                <a16:creationId xmlns:a16="http://schemas.microsoft.com/office/drawing/2014/main" id="{7E898BDA-FB92-8B49-A039-4FB9798FA4A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86ABD8A-EF08-EC4D-9295-A49574042BAE}"/>
              </a:ext>
            </a:extLst>
          </p:cNvPr>
          <p:cNvSpPr>
            <a:spLocks noGrp="1"/>
          </p:cNvSpPr>
          <p:nvPr>
            <p:ph type="sldNum" sz="quarter" idx="12"/>
          </p:nvPr>
        </p:nvSpPr>
        <p:spPr/>
        <p:txBody>
          <a:bodyPr/>
          <a:lstStyle/>
          <a:p>
            <a:fld id="{DF89A21D-5DCE-D842-8573-1F711012FF73}" type="slidenum">
              <a:rPr lang="nb-NO" smtClean="0"/>
              <a:t>‹#›</a:t>
            </a:fld>
            <a:endParaRPr lang="nb-NO"/>
          </a:p>
        </p:txBody>
      </p:sp>
    </p:spTree>
    <p:extLst>
      <p:ext uri="{BB962C8B-B14F-4D97-AF65-F5344CB8AC3E}">
        <p14:creationId xmlns:p14="http://schemas.microsoft.com/office/powerpoint/2010/main" val="2190183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E5FA049-948A-4A46-AF2B-94AF74765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34F7F6F-A07D-884F-A563-B7C7DCF25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dirty="0"/>
              <a:t>Rediger tekststiler i malen
Andre nivå</a:t>
            </a:r>
          </a:p>
          <a:p>
            <a:r>
              <a:rPr lang="nb-NO" dirty="0"/>
              <a:t>Tredje nivå
Fjerde nivå
Femte nivå</a:t>
            </a:r>
          </a:p>
        </p:txBody>
      </p:sp>
      <p:sp>
        <p:nvSpPr>
          <p:cNvPr id="10" name="Plassholder for lysbildenummer 9">
            <a:extLst>
              <a:ext uri="{FF2B5EF4-FFF2-40B4-BE49-F238E27FC236}">
                <a16:creationId xmlns:a16="http://schemas.microsoft.com/office/drawing/2014/main" id="{D84E1BEF-6A78-2440-95DA-298C1DE32B1F}"/>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9594503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 id="2147483654" r:id="rId5"/>
    <p:sldLayoutId id="2147483657" r:id="rId6"/>
    <p:sldLayoutId id="2147483658" r:id="rId7"/>
    <p:sldLayoutId id="2147483659" r:id="rId8"/>
  </p:sldLayoutIdLst>
  <p:txStyles>
    <p:titleStyle>
      <a:lvl1pPr algn="l" defTabSz="914400" rtl="0" eaLnBrk="1" latinLnBrk="0" hangingPunct="1">
        <a:lnSpc>
          <a:spcPct val="90000"/>
        </a:lnSpc>
        <a:spcBef>
          <a:spcPct val="0"/>
        </a:spcBef>
        <a:buNone/>
        <a:defRPr sz="4400" b="1" i="0" kern="1200">
          <a:solidFill>
            <a:srgbClr val="D90F15"/>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E309FD21-9722-354F-8B98-59E177F650DB}"/>
              </a:ext>
            </a:extLst>
          </p:cNvPr>
          <p:cNvSpPr txBox="1">
            <a:spLocks/>
          </p:cNvSpPr>
          <p:nvPr/>
        </p:nvSpPr>
        <p:spPr>
          <a:xfrm>
            <a:off x="796681" y="1014000"/>
            <a:ext cx="105156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D90F15"/>
                </a:solidFill>
                <a:latin typeface="Helvetica Neue" panose="02000503000000020004" pitchFamily="2" charset="0"/>
                <a:ea typeface="+mj-ea"/>
                <a:cs typeface="+mj-cs"/>
              </a:defRPr>
            </a:lvl1pPr>
          </a:lstStyle>
          <a:p>
            <a:pPr algn="l"/>
            <a:br>
              <a:rPr lang="nb-NO" dirty="0">
                <a:ea typeface="Helvetica Neue" panose="02000503000000020004" pitchFamily="2" charset="0"/>
                <a:cs typeface="Helvetica Neue" panose="02000503000000020004" pitchFamily="2" charset="0"/>
              </a:rPr>
            </a:br>
            <a:r>
              <a:rPr lang="nb-NO" dirty="0">
                <a:ea typeface="Helvetica Neue" panose="02000503000000020004" pitchFamily="2" charset="0"/>
                <a:cs typeface="Helvetica Neue" panose="02000503000000020004" pitchFamily="2" charset="0"/>
              </a:rPr>
              <a:t>Lions Røde Fjær</a:t>
            </a:r>
          </a:p>
        </p:txBody>
      </p:sp>
      <p:sp>
        <p:nvSpPr>
          <p:cNvPr id="5" name="Undertittel 4">
            <a:extLst>
              <a:ext uri="{FF2B5EF4-FFF2-40B4-BE49-F238E27FC236}">
                <a16:creationId xmlns:a16="http://schemas.microsoft.com/office/drawing/2014/main" id="{56C28BFA-F06B-1241-AF5A-1347896F8028}"/>
              </a:ext>
            </a:extLst>
          </p:cNvPr>
          <p:cNvSpPr txBox="1">
            <a:spLocks/>
          </p:cNvSpPr>
          <p:nvPr/>
        </p:nvSpPr>
        <p:spPr>
          <a:xfrm>
            <a:off x="831850" y="3893725"/>
            <a:ext cx="10893425"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Neue" panose="02000503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sz="2000" dirty="0">
                <a:effectLst/>
                <a:latin typeface="Helvetica Neue" panose="02000503000000020004"/>
                <a:ea typeface="Calibri" panose="020F0502020204030204" pitchFamily="34" charset="0"/>
                <a:cs typeface="Times New Roman" panose="02020603050405020304" pitchFamily="18" charset="0"/>
              </a:rPr>
              <a:t>Aksjonen bidro til byggingen av Beitostølen Helsesportsenter i 1970. </a:t>
            </a:r>
          </a:p>
          <a:p>
            <a:pPr algn="l"/>
            <a:r>
              <a:rPr lang="nb-NO" sz="2000" dirty="0">
                <a:latin typeface="Helvetica Neue" panose="02000503000000020004"/>
                <a:ea typeface="Calibri" panose="020F0502020204030204" pitchFamily="34" charset="0"/>
                <a:cs typeface="Times New Roman" panose="02020603050405020304" pitchFamily="18" charset="0"/>
              </a:rPr>
              <a:t>M</a:t>
            </a:r>
            <a:r>
              <a:rPr lang="nb-NO" sz="2000" dirty="0">
                <a:effectLst/>
                <a:latin typeface="Helvetica Neue" panose="02000503000000020004"/>
                <a:ea typeface="Calibri" panose="020F0502020204030204" pitchFamily="34" charset="0"/>
                <a:cs typeface="Times New Roman" panose="02020603050405020304" pitchFamily="18" charset="0"/>
              </a:rPr>
              <a:t>ed hjelp fra oss i Lions </a:t>
            </a:r>
            <a:r>
              <a:rPr lang="nb-NO" sz="2000" dirty="0">
                <a:latin typeface="Helvetica Neue" panose="02000503000000020004"/>
                <a:ea typeface="Calibri" panose="020F0502020204030204" pitchFamily="34" charset="0"/>
                <a:cs typeface="Times New Roman" panose="02020603050405020304" pitchFamily="18" charset="0"/>
              </a:rPr>
              <a:t>skal h</a:t>
            </a:r>
            <a:r>
              <a:rPr lang="nb-NO" sz="2000" dirty="0">
                <a:effectLst/>
                <a:latin typeface="Helvetica Neue" panose="02000503000000020004"/>
                <a:ea typeface="Calibri" panose="020F0502020204030204" pitchFamily="34" charset="0"/>
                <a:cs typeface="Times New Roman" panose="02020603050405020304" pitchFamily="18" charset="0"/>
              </a:rPr>
              <a:t>elsesportsenteret utvikles med flere tilbud.   </a:t>
            </a:r>
          </a:p>
          <a:p>
            <a:pPr algn="l"/>
            <a:endParaRPr lang="nb-NO" sz="1400" dirty="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1587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46547EB-1512-46E1-979B-376C3C7865D9}"/>
              </a:ext>
            </a:extLst>
          </p:cNvPr>
          <p:cNvPicPr>
            <a:picLocks noGrp="1" noChangeAspect="1"/>
          </p:cNvPicPr>
          <p:nvPr>
            <p:ph idx="1"/>
          </p:nvPr>
        </p:nvPicPr>
        <p:blipFill>
          <a:blip r:embed="rId2"/>
          <a:stretch>
            <a:fillRect/>
          </a:stretch>
        </p:blipFill>
        <p:spPr>
          <a:xfrm>
            <a:off x="961562" y="1825625"/>
            <a:ext cx="3177425" cy="4351338"/>
          </a:xfrm>
        </p:spPr>
      </p:pic>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a:xfrm>
            <a:off x="838200" y="365125"/>
            <a:ext cx="11353800" cy="1325563"/>
          </a:xfrm>
        </p:spPr>
        <p:txBody>
          <a:bodyPr/>
          <a:lstStyle/>
          <a:p>
            <a:r>
              <a:rPr lang="nb-NO" dirty="0"/>
              <a:t>Logo og motto </a:t>
            </a:r>
          </a:p>
        </p:txBody>
      </p:sp>
      <p:pic>
        <p:nvPicPr>
          <p:cNvPr id="4" name="Bilde 3">
            <a:extLst>
              <a:ext uri="{FF2B5EF4-FFF2-40B4-BE49-F238E27FC236}">
                <a16:creationId xmlns:a16="http://schemas.microsoft.com/office/drawing/2014/main" id="{D14C2A45-31C0-455E-B671-062308FD63A1}"/>
              </a:ext>
            </a:extLst>
          </p:cNvPr>
          <p:cNvPicPr>
            <a:picLocks noChangeAspect="1"/>
          </p:cNvPicPr>
          <p:nvPr/>
        </p:nvPicPr>
        <p:blipFill>
          <a:blip r:embed="rId3"/>
          <a:stretch>
            <a:fillRect/>
          </a:stretch>
        </p:blipFill>
        <p:spPr>
          <a:xfrm>
            <a:off x="5654456" y="2424239"/>
            <a:ext cx="5115207" cy="2169199"/>
          </a:xfrm>
          <a:prstGeom prst="rect">
            <a:avLst/>
          </a:prstGeom>
        </p:spPr>
      </p:pic>
    </p:spTree>
    <p:extLst>
      <p:ext uri="{BB962C8B-B14F-4D97-AF65-F5344CB8AC3E}">
        <p14:creationId xmlns:p14="http://schemas.microsoft.com/office/powerpoint/2010/main" val="1024759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a:xfrm>
            <a:off x="838200" y="365125"/>
            <a:ext cx="11353800" cy="1325563"/>
          </a:xfrm>
        </p:spPr>
        <p:txBody>
          <a:bodyPr/>
          <a:lstStyle/>
          <a:p>
            <a:r>
              <a:rPr lang="nb-NO" dirty="0"/>
              <a:t>Ny nettside – lrf.no </a:t>
            </a:r>
          </a:p>
        </p:txBody>
      </p:sp>
      <p:pic>
        <p:nvPicPr>
          <p:cNvPr id="9" name="Bilde 8">
            <a:extLst>
              <a:ext uri="{FF2B5EF4-FFF2-40B4-BE49-F238E27FC236}">
                <a16:creationId xmlns:a16="http://schemas.microsoft.com/office/drawing/2014/main" id="{760645B4-21F4-45AB-AFE0-EC79B47F059F}"/>
              </a:ext>
            </a:extLst>
          </p:cNvPr>
          <p:cNvPicPr>
            <a:picLocks noChangeAspect="1"/>
          </p:cNvPicPr>
          <p:nvPr/>
        </p:nvPicPr>
        <p:blipFill>
          <a:blip r:embed="rId2"/>
          <a:stretch>
            <a:fillRect/>
          </a:stretch>
        </p:blipFill>
        <p:spPr>
          <a:xfrm>
            <a:off x="0" y="1561227"/>
            <a:ext cx="12192000" cy="3735546"/>
          </a:xfrm>
          <a:prstGeom prst="rect">
            <a:avLst/>
          </a:prstGeom>
        </p:spPr>
      </p:pic>
    </p:spTree>
    <p:extLst>
      <p:ext uri="{BB962C8B-B14F-4D97-AF65-F5344CB8AC3E}">
        <p14:creationId xmlns:p14="http://schemas.microsoft.com/office/powerpoint/2010/main" val="3587635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sz="4400" dirty="0">
                <a:latin typeface="Helvetica Neue"/>
              </a:rPr>
              <a:t>Donasjoner fra klubbene i Lions</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9968693" cy="341632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b="0" dirty="0">
                <a:solidFill>
                  <a:schemeClr val="tx1"/>
                </a:solidFill>
                <a:latin typeface="+mn-lt"/>
              </a:rPr>
              <a:t>Vi skiller mellom donasjoner og innsamlede midler (bøsseinnsamling og inntekter fra andre aktiviteter).</a:t>
            </a:r>
            <a:endParaRPr lang="nb-NO" sz="2400" dirty="0"/>
          </a:p>
          <a:p>
            <a:pPr marL="342900" indent="-342900">
              <a:buFont typeface="Arial" panose="020B0604020202020204" pitchFamily="34" charset="0"/>
              <a:buChar char="•"/>
            </a:pPr>
            <a:endParaRPr lang="nb-NO" sz="2400" b="0" dirty="0">
              <a:solidFill>
                <a:schemeClr val="tx1"/>
              </a:solidFill>
              <a:effectLst/>
              <a:latin typeface="+mn-lt"/>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400" b="0" dirty="0">
                <a:solidFill>
                  <a:schemeClr val="tx1"/>
                </a:solidFill>
                <a:effectLst/>
                <a:latin typeface="+mn-lt"/>
                <a:ea typeface="Calibri" panose="020F0502020204030204" pitchFamily="34" charset="0"/>
                <a:cs typeface="Calibri" panose="020F0502020204030204" pitchFamily="34" charset="0"/>
              </a:rPr>
              <a:t>Mange klubber har vedtatt å donere poter til aksjonen med ulike beløp. Vi har stor tro på og et ønske om at dette fortsetter. </a:t>
            </a:r>
          </a:p>
          <a:p>
            <a:pPr marL="342900" indent="-342900">
              <a:buFont typeface="Arial" panose="020B0604020202020204" pitchFamily="34" charset="0"/>
              <a:buChar char="•"/>
            </a:pPr>
            <a:endParaRPr lang="nb-NO" sz="2400" dirty="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Gå inn på lrf.no og klikk på poteveggen. Der finner du alle klubbene som har bidratt. Veggen oppdateres fortløpende.  </a:t>
            </a:r>
            <a:br>
              <a:rPr lang="nb-NO"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lang="nb-NO" sz="2400" dirty="0"/>
          </a:p>
        </p:txBody>
      </p:sp>
    </p:spTree>
    <p:extLst>
      <p:ext uri="{BB962C8B-B14F-4D97-AF65-F5344CB8AC3E}">
        <p14:creationId xmlns:p14="http://schemas.microsoft.com/office/powerpoint/2010/main" val="198690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F8DD598-0636-40F5-BA07-D5C166DD07BF}"/>
              </a:ext>
            </a:extLst>
          </p:cNvPr>
          <p:cNvSpPr>
            <a:spLocks noGrp="1"/>
          </p:cNvSpPr>
          <p:nvPr>
            <p:ph type="title"/>
          </p:nvPr>
        </p:nvSpPr>
        <p:spPr/>
        <p:txBody>
          <a:bodyPr/>
          <a:lstStyle/>
          <a:p>
            <a:r>
              <a:rPr lang="nb-NO" dirty="0"/>
              <a:t>Virtuell potevegg finner du på lrf.no</a:t>
            </a:r>
          </a:p>
        </p:txBody>
      </p:sp>
      <p:pic>
        <p:nvPicPr>
          <p:cNvPr id="7" name="Bilde 6">
            <a:extLst>
              <a:ext uri="{FF2B5EF4-FFF2-40B4-BE49-F238E27FC236}">
                <a16:creationId xmlns:a16="http://schemas.microsoft.com/office/drawing/2014/main" id="{6700472F-00E3-4511-B931-E80DD4BBD86E}"/>
              </a:ext>
            </a:extLst>
          </p:cNvPr>
          <p:cNvPicPr>
            <a:picLocks noChangeAspect="1"/>
          </p:cNvPicPr>
          <p:nvPr/>
        </p:nvPicPr>
        <p:blipFill>
          <a:blip r:embed="rId2"/>
          <a:stretch>
            <a:fillRect/>
          </a:stretch>
        </p:blipFill>
        <p:spPr>
          <a:xfrm>
            <a:off x="23210" y="1584356"/>
            <a:ext cx="8548109" cy="4531463"/>
          </a:xfrm>
          <a:prstGeom prst="rect">
            <a:avLst/>
          </a:prstGeom>
        </p:spPr>
      </p:pic>
      <p:pic>
        <p:nvPicPr>
          <p:cNvPr id="9" name="Bilde 8">
            <a:extLst>
              <a:ext uri="{FF2B5EF4-FFF2-40B4-BE49-F238E27FC236}">
                <a16:creationId xmlns:a16="http://schemas.microsoft.com/office/drawing/2014/main" id="{E9A62A91-0CC2-485D-ADDC-A8D2176DA4FB}"/>
              </a:ext>
            </a:extLst>
          </p:cNvPr>
          <p:cNvPicPr>
            <a:picLocks noChangeAspect="1"/>
          </p:cNvPicPr>
          <p:nvPr/>
        </p:nvPicPr>
        <p:blipFill>
          <a:blip r:embed="rId3"/>
          <a:stretch>
            <a:fillRect/>
          </a:stretch>
        </p:blipFill>
        <p:spPr>
          <a:xfrm>
            <a:off x="8584375" y="1582052"/>
            <a:ext cx="1691308" cy="4762216"/>
          </a:xfrm>
          <a:prstGeom prst="rect">
            <a:avLst/>
          </a:prstGeom>
        </p:spPr>
      </p:pic>
      <p:pic>
        <p:nvPicPr>
          <p:cNvPr id="11" name="Bilde 10" descr="Et bilde som inneholder bord&#10;&#10;Automatisk generert beskrivelse">
            <a:extLst>
              <a:ext uri="{FF2B5EF4-FFF2-40B4-BE49-F238E27FC236}">
                <a16:creationId xmlns:a16="http://schemas.microsoft.com/office/drawing/2014/main" id="{0403E609-B4CC-47DB-9CD7-DEA03AB56E64}"/>
              </a:ext>
            </a:extLst>
          </p:cNvPr>
          <p:cNvPicPr>
            <a:picLocks noChangeAspect="1"/>
          </p:cNvPicPr>
          <p:nvPr/>
        </p:nvPicPr>
        <p:blipFill>
          <a:blip r:embed="rId4"/>
          <a:stretch>
            <a:fillRect/>
          </a:stretch>
        </p:blipFill>
        <p:spPr>
          <a:xfrm>
            <a:off x="10210103" y="4552460"/>
            <a:ext cx="1981897" cy="933058"/>
          </a:xfrm>
          <a:prstGeom prst="rect">
            <a:avLst/>
          </a:prstGeom>
        </p:spPr>
      </p:pic>
    </p:spTree>
    <p:extLst>
      <p:ext uri="{BB962C8B-B14F-4D97-AF65-F5344CB8AC3E}">
        <p14:creationId xmlns:p14="http://schemas.microsoft.com/office/powerpoint/2010/main" val="148339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latin typeface="Helvetica Neue"/>
              </a:rPr>
              <a:t>Status p</a:t>
            </a:r>
            <a:r>
              <a:rPr lang="nb-NO" sz="4400" dirty="0">
                <a:latin typeface="Helvetica Neue"/>
              </a:rPr>
              <a:t>oter i august</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9968693" cy="4539512"/>
          </a:xfrm>
          <a:prstGeom prst="rect">
            <a:avLst/>
          </a:prstGeom>
          <a:noFill/>
          <a:ln w="9525">
            <a:noFill/>
            <a:miter lim="800000"/>
            <a:headEnd/>
            <a:tailEnd/>
          </a:ln>
        </p:spPr>
        <p:txBody>
          <a:bodyPr wrap="square">
            <a:spAutoFit/>
          </a:bodyPr>
          <a:lstStyle/>
          <a:p>
            <a:pPr marL="285750" indent="-285750">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21 klubber har donert en pote til aksjonen.</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Samlet utgjør donasjonene i underkant av 1,4 millioner kroner.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I tillegg har 60 klubber bidratt med mindre beløp. Flere donasjoner kan komme fra de samme klubbene, som da kan kvalifisere til en pote.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Tar vi en snittsum på de som så langt har bidratt med en pote, er det i overkant av 60 000 kroner per klubb.  Samlet har Lions i underkant av 400 klubber.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Hvis alle har en ambisjon om å gi en pote, vil summen av alle potene bli helt fantastisk!</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Potene skal bli fysiske </a:t>
            </a:r>
            <a:r>
              <a:rPr lang="nb-NO" sz="2400" dirty="0" err="1">
                <a:effectLst/>
                <a:latin typeface="Calibri" panose="020F0502020204030204" pitchFamily="34" charset="0"/>
                <a:ea typeface="Calibri" panose="020F0502020204030204" pitchFamily="34" charset="0"/>
                <a:cs typeface="Times New Roman" panose="02020603050405020304" pitchFamily="18" charset="0"/>
              </a:rPr>
              <a:t>klatretak</a:t>
            </a:r>
            <a:r>
              <a:rPr lang="nb-NO" sz="2400" dirty="0">
                <a:effectLst/>
                <a:latin typeface="Calibri" panose="020F0502020204030204" pitchFamily="34" charset="0"/>
                <a:ea typeface="Calibri" panose="020F0502020204030204" pitchFamily="34" charset="0"/>
                <a:cs typeface="Times New Roman" panose="02020603050405020304" pitchFamily="18" charset="0"/>
              </a:rPr>
              <a:t> i en buldrevegg på BHSS. </a:t>
            </a:r>
          </a:p>
        </p:txBody>
      </p:sp>
    </p:spTree>
    <p:extLst>
      <p:ext uri="{BB962C8B-B14F-4D97-AF65-F5344CB8AC3E}">
        <p14:creationId xmlns:p14="http://schemas.microsoft.com/office/powerpoint/2010/main" val="398991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normAutofit/>
          </a:bodyPr>
          <a:lstStyle/>
          <a:p>
            <a:pPr algn="ctr"/>
            <a:r>
              <a:rPr lang="nb-NO" sz="4400" dirty="0">
                <a:latin typeface="Helvetica Neue"/>
              </a:rPr>
              <a:t>LRF – verktøykasse</a:t>
            </a:r>
            <a:br>
              <a:rPr lang="nb-NO" sz="4400" dirty="0">
                <a:latin typeface="Helvetica Neue"/>
              </a:rPr>
            </a:br>
            <a:r>
              <a:rPr lang="nb-NO" sz="2400" dirty="0"/>
              <a:t>Logg deg inn på Gnist og der finner du LRF-materiell og filmer </a:t>
            </a:r>
            <a:endParaRPr lang="nb-NO" dirty="0"/>
          </a:p>
        </p:txBody>
      </p:sp>
    </p:spTree>
    <p:extLst>
      <p:ext uri="{BB962C8B-B14F-4D97-AF65-F5344CB8AC3E}">
        <p14:creationId xmlns:p14="http://schemas.microsoft.com/office/powerpoint/2010/main" val="399665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E6B485-9511-461F-AA5F-64A3073BC223}"/>
              </a:ext>
            </a:extLst>
          </p:cNvPr>
          <p:cNvSpPr>
            <a:spLocks noGrp="1"/>
          </p:cNvSpPr>
          <p:nvPr>
            <p:ph type="title"/>
          </p:nvPr>
        </p:nvSpPr>
        <p:spPr>
          <a:xfrm>
            <a:off x="838200" y="365125"/>
            <a:ext cx="10849708" cy="1325563"/>
          </a:xfrm>
        </p:spPr>
        <p:txBody>
          <a:bodyPr/>
          <a:lstStyle/>
          <a:p>
            <a:r>
              <a:rPr lang="nb-NO" dirty="0"/>
              <a:t>Materiell – annonser, plakater, med mer </a:t>
            </a:r>
          </a:p>
        </p:txBody>
      </p:sp>
      <p:pic>
        <p:nvPicPr>
          <p:cNvPr id="8" name="Bilde 7">
            <a:extLst>
              <a:ext uri="{FF2B5EF4-FFF2-40B4-BE49-F238E27FC236}">
                <a16:creationId xmlns:a16="http://schemas.microsoft.com/office/drawing/2014/main" id="{0FD0ADC3-643A-47AF-BE05-3E485B7EE48E}"/>
              </a:ext>
            </a:extLst>
          </p:cNvPr>
          <p:cNvPicPr>
            <a:picLocks noChangeAspect="1"/>
          </p:cNvPicPr>
          <p:nvPr/>
        </p:nvPicPr>
        <p:blipFill>
          <a:blip r:embed="rId2"/>
          <a:stretch>
            <a:fillRect/>
          </a:stretch>
        </p:blipFill>
        <p:spPr>
          <a:xfrm>
            <a:off x="8773297" y="1852454"/>
            <a:ext cx="3421002" cy="4849727"/>
          </a:xfrm>
          <a:prstGeom prst="rect">
            <a:avLst/>
          </a:prstGeom>
        </p:spPr>
      </p:pic>
      <p:pic>
        <p:nvPicPr>
          <p:cNvPr id="12" name="Bilde 11">
            <a:extLst>
              <a:ext uri="{FF2B5EF4-FFF2-40B4-BE49-F238E27FC236}">
                <a16:creationId xmlns:a16="http://schemas.microsoft.com/office/drawing/2014/main" id="{61C90211-2BED-4AE4-82E3-452B00C12484}"/>
              </a:ext>
            </a:extLst>
          </p:cNvPr>
          <p:cNvPicPr>
            <a:picLocks noChangeAspect="1"/>
          </p:cNvPicPr>
          <p:nvPr/>
        </p:nvPicPr>
        <p:blipFill>
          <a:blip r:embed="rId3"/>
          <a:stretch>
            <a:fillRect/>
          </a:stretch>
        </p:blipFill>
        <p:spPr>
          <a:xfrm>
            <a:off x="2819388" y="2931348"/>
            <a:ext cx="2517091" cy="3561527"/>
          </a:xfrm>
          <a:prstGeom prst="rect">
            <a:avLst/>
          </a:prstGeom>
        </p:spPr>
      </p:pic>
      <p:pic>
        <p:nvPicPr>
          <p:cNvPr id="10" name="Bilde 9">
            <a:extLst>
              <a:ext uri="{FF2B5EF4-FFF2-40B4-BE49-F238E27FC236}">
                <a16:creationId xmlns:a16="http://schemas.microsoft.com/office/drawing/2014/main" id="{959C54E6-D2F6-4CD7-BB2C-37FA1EF6BAE6}"/>
              </a:ext>
            </a:extLst>
          </p:cNvPr>
          <p:cNvPicPr>
            <a:picLocks noChangeAspect="1"/>
          </p:cNvPicPr>
          <p:nvPr/>
        </p:nvPicPr>
        <p:blipFill>
          <a:blip r:embed="rId4"/>
          <a:stretch>
            <a:fillRect/>
          </a:stretch>
        </p:blipFill>
        <p:spPr>
          <a:xfrm>
            <a:off x="295323" y="3027405"/>
            <a:ext cx="2423299" cy="3465470"/>
          </a:xfrm>
          <a:prstGeom prst="rect">
            <a:avLst/>
          </a:prstGeom>
        </p:spPr>
      </p:pic>
      <p:pic>
        <p:nvPicPr>
          <p:cNvPr id="14" name="Bilde 13">
            <a:extLst>
              <a:ext uri="{FF2B5EF4-FFF2-40B4-BE49-F238E27FC236}">
                <a16:creationId xmlns:a16="http://schemas.microsoft.com/office/drawing/2014/main" id="{FBA26AEA-AF65-4AFB-9D88-4630F56E0D00}"/>
              </a:ext>
            </a:extLst>
          </p:cNvPr>
          <p:cNvPicPr>
            <a:picLocks noChangeAspect="1"/>
          </p:cNvPicPr>
          <p:nvPr/>
        </p:nvPicPr>
        <p:blipFill>
          <a:blip r:embed="rId5"/>
          <a:stretch>
            <a:fillRect/>
          </a:stretch>
        </p:blipFill>
        <p:spPr>
          <a:xfrm>
            <a:off x="6646753" y="2902023"/>
            <a:ext cx="1519641" cy="3561527"/>
          </a:xfrm>
          <a:prstGeom prst="rect">
            <a:avLst/>
          </a:prstGeom>
        </p:spPr>
      </p:pic>
      <p:pic>
        <p:nvPicPr>
          <p:cNvPr id="6" name="Bilde 5">
            <a:extLst>
              <a:ext uri="{FF2B5EF4-FFF2-40B4-BE49-F238E27FC236}">
                <a16:creationId xmlns:a16="http://schemas.microsoft.com/office/drawing/2014/main" id="{E585BDD6-4F44-4F08-9E6F-669D18E407E5}"/>
              </a:ext>
            </a:extLst>
          </p:cNvPr>
          <p:cNvPicPr>
            <a:picLocks noChangeAspect="1"/>
          </p:cNvPicPr>
          <p:nvPr/>
        </p:nvPicPr>
        <p:blipFill>
          <a:blip r:embed="rId6"/>
          <a:stretch>
            <a:fillRect/>
          </a:stretch>
        </p:blipFill>
        <p:spPr>
          <a:xfrm>
            <a:off x="0" y="1391895"/>
            <a:ext cx="8968153" cy="1423866"/>
          </a:xfrm>
          <a:prstGeom prst="rect">
            <a:avLst/>
          </a:prstGeom>
        </p:spPr>
      </p:pic>
    </p:spTree>
    <p:extLst>
      <p:ext uri="{BB962C8B-B14F-4D97-AF65-F5344CB8AC3E}">
        <p14:creationId xmlns:p14="http://schemas.microsoft.com/office/powerpoint/2010/main" val="1159671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Næringsliv</a:t>
            </a:r>
            <a:endParaRPr lang="nb-NO" dirty="0"/>
          </a:p>
        </p:txBody>
      </p:sp>
    </p:spTree>
    <p:extLst>
      <p:ext uri="{BB962C8B-B14F-4D97-AF65-F5344CB8AC3E}">
        <p14:creationId xmlns:p14="http://schemas.microsoft.com/office/powerpoint/2010/main" val="235488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sz="4400" dirty="0">
                <a:latin typeface="Helvetica Neue"/>
              </a:rPr>
              <a:t>Pakker til næringslivet</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361948"/>
            <a:ext cx="10837335" cy="5016758"/>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 </a:t>
            </a:r>
            <a:r>
              <a:rPr lang="nb-NO" sz="2000" b="1" dirty="0">
                <a:solidFill>
                  <a:srgbClr val="000000"/>
                </a:solidFill>
                <a:effectLst/>
                <a:ea typeface="Times New Roman" panose="02020603050405020304" pitchFamily="18" charset="0"/>
                <a:cs typeface="Times New Roman" panose="02020603050405020304" pitchFamily="18" charset="0"/>
              </a:rPr>
              <a:t>Pakke 1 – Staver</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25 000 kroner.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Ett sett staver (gammel type), der den ene merkes med en liten messingplate om at denne er gitt av firma/person. Disse stavene brukes til å bygge en «skigard» i forbindelse med ett «friområde» på </a:t>
            </a:r>
            <a:r>
              <a:rPr lang="nb-NO" sz="2000" dirty="0">
                <a:solidFill>
                  <a:srgbClr val="000000"/>
                </a:solidFill>
                <a:ea typeface="Times New Roman" panose="02020603050405020304" pitchFamily="18" charset="0"/>
                <a:cs typeface="Times New Roman" panose="02020603050405020304" pitchFamily="18" charset="0"/>
              </a:rPr>
              <a:t>BHSS</a:t>
            </a:r>
            <a:r>
              <a:rPr lang="nb-NO" sz="2000" dirty="0">
                <a:solidFill>
                  <a:srgbClr val="000000"/>
                </a:solidFill>
                <a:effectLst/>
                <a:ea typeface="Times New Roman" panose="02020603050405020304" pitchFamily="18" charset="0"/>
                <a:cs typeface="Times New Roman" panose="02020603050405020304" pitchFamily="18" charset="0"/>
              </a:rPr>
              <a:t>. </a:t>
            </a:r>
            <a:endParaRPr lang="nb-NO" sz="20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000" b="1" dirty="0">
                <a:solidFill>
                  <a:srgbClr val="000000"/>
                </a:solidFill>
                <a:ea typeface="Times New Roman" panose="02020603050405020304" pitchFamily="18" charset="0"/>
                <a:cs typeface="Times New Roman" panose="02020603050405020304" pitchFamily="18" charset="0"/>
              </a:rPr>
              <a:t>Pakke 2 – Ski til solveggen (se egen side)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50 000 kroner.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Ett par ski. </a:t>
            </a:r>
            <a:r>
              <a:rPr lang="nb-NO" sz="2000" dirty="0">
                <a:solidFill>
                  <a:srgbClr val="000000"/>
                </a:solidFill>
                <a:ea typeface="Times New Roman" panose="02020603050405020304" pitchFamily="18" charset="0"/>
                <a:cs typeface="Times New Roman" panose="02020603050405020304" pitchFamily="18" charset="0"/>
              </a:rPr>
              <a:t>Begge </a:t>
            </a:r>
            <a:r>
              <a:rPr lang="nb-NO" sz="2000" dirty="0">
                <a:solidFill>
                  <a:srgbClr val="000000"/>
                </a:solidFill>
                <a:effectLst/>
                <a:ea typeface="Times New Roman" panose="02020603050405020304" pitchFamily="18" charset="0"/>
                <a:cs typeface="Times New Roman" panose="02020603050405020304" pitchFamily="18" charset="0"/>
              </a:rPr>
              <a:t>merkes med en </a:t>
            </a:r>
            <a:r>
              <a:rPr lang="nb-NO" sz="2000" dirty="0">
                <a:solidFill>
                  <a:srgbClr val="000000"/>
                </a:solidFill>
                <a:ea typeface="Times New Roman" panose="02020603050405020304" pitchFamily="18" charset="0"/>
                <a:cs typeface="Times New Roman" panose="02020603050405020304" pitchFamily="18" charset="0"/>
              </a:rPr>
              <a:t>tekst</a:t>
            </a:r>
            <a:r>
              <a:rPr lang="nb-NO" sz="2000" dirty="0">
                <a:solidFill>
                  <a:srgbClr val="000000"/>
                </a:solidFill>
                <a:effectLst/>
                <a:ea typeface="Times New Roman" panose="02020603050405020304" pitchFamily="18" charset="0"/>
                <a:cs typeface="Times New Roman" panose="02020603050405020304" pitchFamily="18" charset="0"/>
              </a:rPr>
              <a:t> med navn på firma/person, som henges opp på Solveggen på BHSS og den andre kan henge opp </a:t>
            </a:r>
            <a:r>
              <a:rPr lang="nb-NO" sz="2000" dirty="0">
                <a:solidFill>
                  <a:srgbClr val="000000"/>
                </a:solidFill>
                <a:ea typeface="Times New Roman" panose="02020603050405020304" pitchFamily="18" charset="0"/>
                <a:cs typeface="Times New Roman" panose="02020603050405020304" pitchFamily="18" charset="0"/>
              </a:rPr>
              <a:t>i</a:t>
            </a:r>
            <a:r>
              <a:rPr lang="nb-NO" sz="2000" dirty="0">
                <a:solidFill>
                  <a:srgbClr val="000000"/>
                </a:solidFill>
                <a:effectLst/>
                <a:ea typeface="Times New Roman" panose="02020603050405020304" pitchFamily="18" charset="0"/>
                <a:cs typeface="Times New Roman" panose="02020603050405020304" pitchFamily="18" charset="0"/>
              </a:rPr>
              <a:t> bedriftens resepsjon.</a:t>
            </a:r>
            <a:endParaRPr lang="nb-NO" sz="20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000" b="1" dirty="0">
                <a:solidFill>
                  <a:srgbClr val="000000"/>
                </a:solidFill>
                <a:effectLst/>
                <a:ea typeface="Times New Roman" panose="02020603050405020304" pitchFamily="18" charset="0"/>
                <a:cs typeface="Times New Roman" panose="02020603050405020304" pitchFamily="18" charset="0"/>
              </a:rPr>
              <a:t>Pakke 3 – Markering på benker og andre gjenstander på BHSS</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75 000 kroner.</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a typeface="Times New Roman" panose="02020603050405020304" pitchFamily="18" charset="0"/>
                <a:cs typeface="Times New Roman" panose="02020603050405020304" pitchFamily="18" charset="0"/>
              </a:rPr>
              <a:t>Tydelig navn på bedriften på e</a:t>
            </a:r>
            <a:r>
              <a:rPr lang="nb-NO" sz="2000" dirty="0">
                <a:solidFill>
                  <a:srgbClr val="000000"/>
                </a:solidFill>
                <a:effectLst/>
                <a:ea typeface="Times New Roman" panose="02020603050405020304" pitchFamily="18" charset="0"/>
                <a:cs typeface="Times New Roman" panose="02020603050405020304" pitchFamily="18" charset="0"/>
              </a:rPr>
              <a:t>n benk, som brukerne benytter til rekreasjon og      avslapping. </a:t>
            </a:r>
            <a:endParaRPr lang="nb-NO"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714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182FFC-8DD6-43BA-9FA5-620920B7AAA1}"/>
              </a:ext>
            </a:extLst>
          </p:cNvPr>
          <p:cNvSpPr>
            <a:spLocks noGrp="1"/>
          </p:cNvSpPr>
          <p:nvPr>
            <p:ph type="title"/>
          </p:nvPr>
        </p:nvSpPr>
        <p:spPr>
          <a:xfrm>
            <a:off x="8153416" y="365125"/>
            <a:ext cx="3425966" cy="1325563"/>
          </a:xfrm>
        </p:spPr>
        <p:txBody>
          <a:bodyPr/>
          <a:lstStyle/>
          <a:p>
            <a:r>
              <a:rPr lang="en-US" dirty="0" err="1">
                <a:latin typeface="Helvetica Neue"/>
              </a:rPr>
              <a:t>Solveggen</a:t>
            </a:r>
            <a:endParaRPr lang="en-US" dirty="0">
              <a:latin typeface="Helvetica Neue"/>
            </a:endParaRPr>
          </a:p>
        </p:txBody>
      </p:sp>
      <p:pic>
        <p:nvPicPr>
          <p:cNvPr id="5" name="Plassholder for innhold 4" descr="Et bilde som inneholder bygning, stein, hvit, ansikt&#10;&#10;Automatisk generert beskrivelse">
            <a:extLst>
              <a:ext uri="{FF2B5EF4-FFF2-40B4-BE49-F238E27FC236}">
                <a16:creationId xmlns:a16="http://schemas.microsoft.com/office/drawing/2014/main" id="{43104BD4-36A8-4D83-AEB5-13C4F78EBB4B}"/>
              </a:ext>
            </a:extLst>
          </p:cNvPr>
          <p:cNvPicPr>
            <a:picLocks noGrp="1" noChangeAspect="1"/>
          </p:cNvPicPr>
          <p:nvPr>
            <p:ph sz="half" idx="1"/>
          </p:nvPr>
        </p:nvPicPr>
        <p:blipFill rotWithShape="1">
          <a:blip r:embed="rId3"/>
          <a:srcRect t="16816" r="3" b="23772"/>
          <a:stretch/>
        </p:blipFill>
        <p:spPr>
          <a:xfrm>
            <a:off x="301357" y="150727"/>
            <a:ext cx="7539653" cy="6331554"/>
          </a:xfrm>
          <a:prstGeom prst="rect">
            <a:avLst/>
          </a:prstGeom>
          <a:noFill/>
        </p:spPr>
      </p:pic>
      <p:sp>
        <p:nvSpPr>
          <p:cNvPr id="2" name="TekstSylinder 1">
            <a:extLst>
              <a:ext uri="{FF2B5EF4-FFF2-40B4-BE49-F238E27FC236}">
                <a16:creationId xmlns:a16="http://schemas.microsoft.com/office/drawing/2014/main" id="{A5BCFC41-67F9-4592-BB16-02083F8145D8}"/>
              </a:ext>
            </a:extLst>
          </p:cNvPr>
          <p:cNvSpPr txBox="1"/>
          <p:nvPr/>
        </p:nvSpPr>
        <p:spPr>
          <a:xfrm>
            <a:off x="8214889" y="1186004"/>
            <a:ext cx="3777086" cy="5133713"/>
          </a:xfrm>
          <a:prstGeom prst="rect">
            <a:avLst/>
          </a:prstGeom>
          <a:noFill/>
        </p:spPr>
        <p:txBody>
          <a:bodyPr wrap="square" rtlCol="0">
            <a:spAutoFit/>
          </a:bodyPr>
          <a:lstStyle/>
          <a:p>
            <a:pPr lvl="1">
              <a:lnSpc>
                <a:spcPct val="120000"/>
              </a:lnSpc>
            </a:pPr>
            <a:endParaRPr lang="nb-NO" dirty="0"/>
          </a:p>
          <a:p>
            <a:pPr>
              <a:lnSpc>
                <a:spcPct val="120000"/>
              </a:lnSpc>
            </a:pPr>
            <a:r>
              <a:rPr lang="nb-NO" sz="2000" dirty="0"/>
              <a:t>Bedrifter/virksomheter som donerer 50 000 kroner eller mer til LRF får et skipar, produsert lokalt i Valdres. </a:t>
            </a:r>
          </a:p>
          <a:p>
            <a:pPr>
              <a:lnSpc>
                <a:spcPct val="120000"/>
              </a:lnSpc>
            </a:pPr>
            <a:endParaRPr lang="nb-NO" sz="2000" dirty="0"/>
          </a:p>
          <a:p>
            <a:pPr>
              <a:lnSpc>
                <a:spcPct val="120000"/>
              </a:lnSpc>
            </a:pPr>
            <a:r>
              <a:rPr lang="nb-NO" sz="2000" dirty="0"/>
              <a:t>Bidraget synliggjøres i form av en skitupp med bedriftens navn, som danderes som solstråler på «solveggen» på BHSS. Den andre skien får bedriften med seg tilbake på kontoret som et symbol på vår takknemlighet. </a:t>
            </a:r>
          </a:p>
          <a:p>
            <a:endParaRPr lang="nb-NO" dirty="0"/>
          </a:p>
        </p:txBody>
      </p:sp>
    </p:spTree>
    <p:extLst>
      <p:ext uri="{BB962C8B-B14F-4D97-AF65-F5344CB8AC3E}">
        <p14:creationId xmlns:p14="http://schemas.microsoft.com/office/powerpoint/2010/main" val="3984135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63F1E8-01CA-476C-ADB7-B684437F72C8}"/>
              </a:ext>
            </a:extLst>
          </p:cNvPr>
          <p:cNvSpPr>
            <a:spLocks noGrp="1"/>
          </p:cNvSpPr>
          <p:nvPr>
            <p:ph type="title"/>
          </p:nvPr>
        </p:nvSpPr>
        <p:spPr/>
        <p:txBody>
          <a:bodyPr/>
          <a:lstStyle/>
          <a:p>
            <a:r>
              <a:rPr lang="nb-NO" b="1" dirty="0">
                <a:latin typeface="Helvetica Neue"/>
              </a:rPr>
              <a:t> </a:t>
            </a:r>
            <a:r>
              <a:rPr lang="nb-NO" dirty="0">
                <a:latin typeface="Helvetica Neue"/>
              </a:rPr>
              <a:t>En liten rød fjær</a:t>
            </a:r>
          </a:p>
        </p:txBody>
      </p:sp>
      <p:sp>
        <p:nvSpPr>
          <p:cNvPr id="7" name="TekstSylinder 7">
            <a:extLst>
              <a:ext uri="{FF2B5EF4-FFF2-40B4-BE49-F238E27FC236}">
                <a16:creationId xmlns:a16="http://schemas.microsoft.com/office/drawing/2014/main" id="{AD87092D-0656-4BBB-8419-DC96135C501C}"/>
              </a:ext>
            </a:extLst>
          </p:cNvPr>
          <p:cNvSpPr txBox="1">
            <a:spLocks noChangeArrowheads="1"/>
          </p:cNvSpPr>
          <p:nvPr/>
        </p:nvSpPr>
        <p:spPr bwMode="auto">
          <a:xfrm>
            <a:off x="3604432" y="1531689"/>
            <a:ext cx="7483401" cy="489364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dirty="0"/>
              <a:t>Første gangen den røde fjæren ble brukt som symbol for humanitær aktivitet var i USA så tidlig som 1919 –  som da ble årlige fellesaksjoner for flere humanitære formål –  under navnet «</a:t>
            </a:r>
            <a:r>
              <a:rPr lang="nb-NO" sz="2400" dirty="0" err="1"/>
              <a:t>Community</a:t>
            </a:r>
            <a:r>
              <a:rPr lang="nb-NO" sz="2400" dirty="0"/>
              <a:t> </a:t>
            </a:r>
            <a:r>
              <a:rPr lang="nb-NO" sz="2400" dirty="0" err="1"/>
              <a:t>Chest</a:t>
            </a:r>
            <a:r>
              <a:rPr lang="nb-NO" sz="2400" dirty="0"/>
              <a:t>». </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Den samme innsamlingsformen finner man igjen i Japan etter krigen. </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I 1965 fikk Lennart Hyland med Sveriges Radio med på en felles Lions Røde Fjær-aksjon til inntekt for boliger og arbeidsplasser for funksjonshemmede. Hyland hadde oppdaget den lille røde fjæren i Tokyo. </a:t>
            </a:r>
          </a:p>
          <a:p>
            <a:r>
              <a:rPr lang="nb-NO" sz="2400" dirty="0"/>
              <a:t>					</a:t>
            </a:r>
            <a:r>
              <a:rPr lang="nb-NO" sz="1200" dirty="0"/>
              <a:t>Kilde: Lions Norges 50-års jubileumsbok</a:t>
            </a:r>
            <a:r>
              <a:rPr lang="nb-NO" sz="2400" dirty="0"/>
              <a:t> </a:t>
            </a:r>
          </a:p>
        </p:txBody>
      </p:sp>
      <p:pic>
        <p:nvPicPr>
          <p:cNvPr id="5" name="Bilde 4">
            <a:extLst>
              <a:ext uri="{FF2B5EF4-FFF2-40B4-BE49-F238E27FC236}">
                <a16:creationId xmlns:a16="http://schemas.microsoft.com/office/drawing/2014/main" id="{25571EEB-6B36-4C81-BAFF-5689F0205A9B}"/>
              </a:ext>
            </a:extLst>
          </p:cNvPr>
          <p:cNvPicPr>
            <a:picLocks noChangeAspect="1"/>
          </p:cNvPicPr>
          <p:nvPr/>
        </p:nvPicPr>
        <p:blipFill>
          <a:blip r:embed="rId3"/>
          <a:stretch>
            <a:fillRect/>
          </a:stretch>
        </p:blipFill>
        <p:spPr>
          <a:xfrm>
            <a:off x="1124263" y="1531689"/>
            <a:ext cx="2195044" cy="4680124"/>
          </a:xfrm>
          <a:prstGeom prst="rect">
            <a:avLst/>
          </a:prstGeom>
        </p:spPr>
      </p:pic>
    </p:spTree>
    <p:extLst>
      <p:ext uri="{BB962C8B-B14F-4D97-AF65-F5344CB8AC3E}">
        <p14:creationId xmlns:p14="http://schemas.microsoft.com/office/powerpoint/2010/main" val="23462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a:xfrm>
            <a:off x="838200" y="365125"/>
            <a:ext cx="11102788" cy="1325563"/>
          </a:xfrm>
        </p:spPr>
        <p:txBody>
          <a:bodyPr/>
          <a:lstStyle/>
          <a:p>
            <a:r>
              <a:rPr lang="nb-NO" dirty="0"/>
              <a:t>12 leiligheter skal bygges i familiehuset</a:t>
            </a:r>
          </a:p>
        </p:txBody>
      </p:sp>
      <p:sp>
        <p:nvSpPr>
          <p:cNvPr id="3" name="Plassholder for innhold 2">
            <a:extLst>
              <a:ext uri="{FF2B5EF4-FFF2-40B4-BE49-F238E27FC236}">
                <a16:creationId xmlns:a16="http://schemas.microsoft.com/office/drawing/2014/main" id="{B8D00C8C-5D16-44AB-8976-29A261B7513C}"/>
              </a:ext>
            </a:extLst>
          </p:cNvPr>
          <p:cNvSpPr>
            <a:spLocks noGrp="1"/>
          </p:cNvSpPr>
          <p:nvPr>
            <p:ph idx="1"/>
          </p:nvPr>
        </p:nvSpPr>
        <p:spPr>
          <a:xfrm>
            <a:off x="838199" y="1825625"/>
            <a:ext cx="9573285" cy="702422"/>
          </a:xfrm>
        </p:spPr>
        <p:txBody>
          <a:bodyPr/>
          <a:lstStyle/>
          <a:p>
            <a:r>
              <a:rPr lang="nb-NO" dirty="0">
                <a:latin typeface="+mn-lt"/>
              </a:rPr>
              <a:t>En donasjon fra stiftelser og næringsliv på 1 million per leilighet kan synliggjøres utenfor hver leilighet. </a:t>
            </a:r>
          </a:p>
        </p:txBody>
      </p:sp>
      <p:pic>
        <p:nvPicPr>
          <p:cNvPr id="5" name="Bilde 4">
            <a:extLst>
              <a:ext uri="{FF2B5EF4-FFF2-40B4-BE49-F238E27FC236}">
                <a16:creationId xmlns:a16="http://schemas.microsoft.com/office/drawing/2014/main" id="{09223398-3508-4BEF-9C89-7AE7A45834A3}"/>
              </a:ext>
            </a:extLst>
          </p:cNvPr>
          <p:cNvPicPr>
            <a:picLocks noChangeAspect="1"/>
          </p:cNvPicPr>
          <p:nvPr/>
        </p:nvPicPr>
        <p:blipFill>
          <a:blip r:embed="rId2"/>
          <a:stretch>
            <a:fillRect/>
          </a:stretch>
        </p:blipFill>
        <p:spPr>
          <a:xfrm>
            <a:off x="2646380" y="2417047"/>
            <a:ext cx="6665819" cy="4075828"/>
          </a:xfrm>
          <a:prstGeom prst="rect">
            <a:avLst/>
          </a:prstGeom>
        </p:spPr>
      </p:pic>
    </p:spTree>
    <p:extLst>
      <p:ext uri="{BB962C8B-B14F-4D97-AF65-F5344CB8AC3E}">
        <p14:creationId xmlns:p14="http://schemas.microsoft.com/office/powerpoint/2010/main" val="1539125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p:txBody>
          <a:bodyPr/>
          <a:lstStyle/>
          <a:p>
            <a:r>
              <a:rPr lang="nb-NO" dirty="0"/>
              <a:t>Innsamlingsmål</a:t>
            </a:r>
          </a:p>
        </p:txBody>
      </p:sp>
      <p:sp>
        <p:nvSpPr>
          <p:cNvPr id="3" name="Plassholder for innhold 2">
            <a:extLst>
              <a:ext uri="{FF2B5EF4-FFF2-40B4-BE49-F238E27FC236}">
                <a16:creationId xmlns:a16="http://schemas.microsoft.com/office/drawing/2014/main" id="{B8D00C8C-5D16-44AB-8976-29A261B7513C}"/>
              </a:ext>
            </a:extLst>
          </p:cNvPr>
          <p:cNvSpPr>
            <a:spLocks noGrp="1"/>
          </p:cNvSpPr>
          <p:nvPr>
            <p:ph idx="1"/>
          </p:nvPr>
        </p:nvSpPr>
        <p:spPr>
          <a:xfrm>
            <a:off x="838200" y="2825090"/>
            <a:ext cx="10515600" cy="1325563"/>
          </a:xfrm>
        </p:spPr>
        <p:txBody>
          <a:bodyPr>
            <a:normAutofit/>
          </a:bodyPr>
          <a:lstStyle/>
          <a:p>
            <a:pPr marL="0" indent="0" algn="ctr">
              <a:buNone/>
            </a:pPr>
            <a:r>
              <a:rPr lang="nb-NO" sz="8000" dirty="0"/>
              <a:t>50 millioner kroner!</a:t>
            </a:r>
          </a:p>
        </p:txBody>
      </p:sp>
    </p:spTree>
    <p:extLst>
      <p:ext uri="{BB962C8B-B14F-4D97-AF65-F5344CB8AC3E}">
        <p14:creationId xmlns:p14="http://schemas.microsoft.com/office/powerpoint/2010/main" val="368089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p:txBody>
          <a:bodyPr/>
          <a:lstStyle/>
          <a:p>
            <a:r>
              <a:rPr lang="nb-NO" dirty="0"/>
              <a:t>Lag egne innsamlingsaksjoner</a:t>
            </a:r>
          </a:p>
        </p:txBody>
      </p:sp>
      <p:pic>
        <p:nvPicPr>
          <p:cNvPr id="6" name="Bilde 5">
            <a:extLst>
              <a:ext uri="{FF2B5EF4-FFF2-40B4-BE49-F238E27FC236}">
                <a16:creationId xmlns:a16="http://schemas.microsoft.com/office/drawing/2014/main" id="{3F0F9162-5438-48FC-BF99-334918386A35}"/>
              </a:ext>
            </a:extLst>
          </p:cNvPr>
          <p:cNvPicPr>
            <a:picLocks noChangeAspect="1"/>
          </p:cNvPicPr>
          <p:nvPr/>
        </p:nvPicPr>
        <p:blipFill>
          <a:blip r:embed="rId2"/>
          <a:stretch>
            <a:fillRect/>
          </a:stretch>
        </p:blipFill>
        <p:spPr>
          <a:xfrm>
            <a:off x="490509" y="1497106"/>
            <a:ext cx="8181696" cy="4909017"/>
          </a:xfrm>
          <a:prstGeom prst="rect">
            <a:avLst/>
          </a:prstGeom>
        </p:spPr>
      </p:pic>
      <p:pic>
        <p:nvPicPr>
          <p:cNvPr id="7" name="Picture 2" descr="Bilderesultat for facebookikon">
            <a:extLst>
              <a:ext uri="{FF2B5EF4-FFF2-40B4-BE49-F238E27FC236}">
                <a16:creationId xmlns:a16="http://schemas.microsoft.com/office/drawing/2014/main" id="{87009CE7-4E8E-4246-8E1F-C3B19EA89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883" y="1803794"/>
            <a:ext cx="2042065" cy="204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7366298-448F-45BA-9D90-D52D4CC043A8}"/>
              </a:ext>
            </a:extLst>
          </p:cNvPr>
          <p:cNvPicPr>
            <a:picLocks noChangeAspect="1"/>
          </p:cNvPicPr>
          <p:nvPr/>
        </p:nvPicPr>
        <p:blipFill>
          <a:blip r:embed="rId2"/>
          <a:stretch>
            <a:fillRect/>
          </a:stretch>
        </p:blipFill>
        <p:spPr>
          <a:xfrm>
            <a:off x="1109662" y="1314450"/>
            <a:ext cx="9972675" cy="4229100"/>
          </a:xfrm>
          <a:prstGeom prst="rect">
            <a:avLst/>
          </a:prstGeom>
        </p:spPr>
      </p:pic>
    </p:spTree>
    <p:extLst>
      <p:ext uri="{BB962C8B-B14F-4D97-AF65-F5344CB8AC3E}">
        <p14:creationId xmlns:p14="http://schemas.microsoft.com/office/powerpoint/2010/main" val="209356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46547EB-1512-46E1-979B-376C3C7865D9}"/>
              </a:ext>
            </a:extLst>
          </p:cNvPr>
          <p:cNvPicPr>
            <a:picLocks noGrp="1" noChangeAspect="1"/>
          </p:cNvPicPr>
          <p:nvPr>
            <p:ph idx="1"/>
          </p:nvPr>
        </p:nvPicPr>
        <p:blipFill>
          <a:blip r:embed="rId2"/>
          <a:stretch>
            <a:fillRect/>
          </a:stretch>
        </p:blipFill>
        <p:spPr>
          <a:xfrm>
            <a:off x="4138987" y="1191879"/>
            <a:ext cx="3177425" cy="4351338"/>
          </a:xfrm>
        </p:spPr>
      </p:pic>
    </p:spTree>
    <p:extLst>
      <p:ext uri="{BB962C8B-B14F-4D97-AF65-F5344CB8AC3E}">
        <p14:creationId xmlns:p14="http://schemas.microsoft.com/office/powerpoint/2010/main" val="135318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199" y="365125"/>
            <a:ext cx="10906125" cy="1325563"/>
          </a:xfrm>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Den første Lions Røde Fjær = suksess!</a:t>
            </a:r>
          </a:p>
        </p:txBody>
      </p:sp>
      <p:sp>
        <p:nvSpPr>
          <p:cNvPr id="3" name="Plassholder for innhold 2"/>
          <p:cNvSpPr>
            <a:spLocks noGrp="1"/>
          </p:cNvSpPr>
          <p:nvPr>
            <p:ph idx="1"/>
          </p:nvPr>
        </p:nvSpPr>
        <p:spPr>
          <a:xfrm>
            <a:off x="4657056" y="2410422"/>
            <a:ext cx="7087268" cy="4351338"/>
          </a:xfrm>
        </p:spPr>
        <p:txBody>
          <a:bodyPr>
            <a:normAutofit/>
          </a:bodyPr>
          <a:lstStyle/>
          <a:p>
            <a:pPr marL="0" indent="0">
              <a:lnSpc>
                <a:spcPct val="120000"/>
              </a:lnSpc>
              <a:buNone/>
            </a:pPr>
            <a:r>
              <a:rPr lang="nb-NO" sz="2400" dirty="0"/>
              <a:t>Inntektene – MNOK 8,2 – bygget Beitostølen Helsesportsenter i 1970. </a:t>
            </a:r>
          </a:p>
          <a:p>
            <a:pPr marL="0" indent="0">
              <a:lnSpc>
                <a:spcPct val="120000"/>
              </a:lnSpc>
              <a:buNone/>
            </a:pPr>
            <a:r>
              <a:rPr lang="nb-NO" sz="2400" dirty="0"/>
              <a:t>(2020-verdi er ca. MNOK 88 542 000*)</a:t>
            </a:r>
          </a:p>
          <a:p>
            <a:pPr marL="0" indent="0">
              <a:lnSpc>
                <a:spcPct val="120000"/>
              </a:lnSpc>
              <a:buNone/>
            </a:pPr>
            <a:endParaRPr lang="nb-NO" sz="2400" dirty="0"/>
          </a:p>
          <a:p>
            <a:pPr marL="0" indent="0">
              <a:lnSpc>
                <a:spcPct val="120000"/>
              </a:lnSpc>
              <a:buNone/>
            </a:pPr>
            <a:endParaRPr lang="nb-NO" sz="2400" dirty="0"/>
          </a:p>
          <a:p>
            <a:pPr marL="0" indent="0">
              <a:lnSpc>
                <a:spcPct val="120000"/>
              </a:lnSpc>
              <a:buNone/>
            </a:pPr>
            <a:endParaRPr lang="nb-NO" sz="2400" dirty="0"/>
          </a:p>
          <a:p>
            <a:pPr marL="0" indent="0">
              <a:lnSpc>
                <a:spcPct val="120000"/>
              </a:lnSpc>
              <a:buNone/>
            </a:pPr>
            <a:r>
              <a:rPr lang="nb-NO" sz="1200" dirty="0"/>
              <a:t>*Norges Banks priskalkulator </a:t>
            </a:r>
          </a:p>
          <a:p>
            <a:pPr marL="0" indent="0">
              <a:lnSpc>
                <a:spcPct val="120000"/>
              </a:lnSpc>
              <a:buNone/>
            </a:pPr>
            <a:endParaRPr lang="nb-NO" dirty="0"/>
          </a:p>
        </p:txBody>
      </p:sp>
      <p:pic>
        <p:nvPicPr>
          <p:cNvPr id="5" name="Bilde 4" descr="Et bilde som inneholder skilt, objekt, vegg, bilderamme&#10;&#10;Automatisk generert beskrivelse">
            <a:extLst>
              <a:ext uri="{FF2B5EF4-FFF2-40B4-BE49-F238E27FC236}">
                <a16:creationId xmlns:a16="http://schemas.microsoft.com/office/drawing/2014/main" id="{EA352412-13E7-437B-9F98-11A25EDEE40E}"/>
              </a:ext>
            </a:extLst>
          </p:cNvPr>
          <p:cNvPicPr>
            <a:picLocks noChangeAspect="1"/>
          </p:cNvPicPr>
          <p:nvPr/>
        </p:nvPicPr>
        <p:blipFill>
          <a:blip r:embed="rId3"/>
          <a:stretch>
            <a:fillRect/>
          </a:stretch>
        </p:blipFill>
        <p:spPr>
          <a:xfrm>
            <a:off x="963715" y="1630291"/>
            <a:ext cx="3487968" cy="4529358"/>
          </a:xfrm>
          <a:prstGeom prst="rect">
            <a:avLst/>
          </a:prstGeom>
        </p:spPr>
      </p:pic>
    </p:spTree>
    <p:extLst>
      <p:ext uri="{BB962C8B-B14F-4D97-AF65-F5344CB8AC3E}">
        <p14:creationId xmlns:p14="http://schemas.microsoft.com/office/powerpoint/2010/main" val="311425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Om Beitostølen Helsesportsenter (BHSS)</a:t>
            </a:r>
            <a:endParaRPr lang="nb-NO" dirty="0"/>
          </a:p>
        </p:txBody>
      </p:sp>
    </p:spTree>
    <p:extLst>
      <p:ext uri="{BB962C8B-B14F-4D97-AF65-F5344CB8AC3E}">
        <p14:creationId xmlns:p14="http://schemas.microsoft.com/office/powerpoint/2010/main" val="2910643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t>Grunnleggeren Erling Stordahl </a:t>
            </a:r>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7" y="1705231"/>
            <a:ext cx="8990074" cy="452431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dirty="0"/>
              <a:t>Anna og Erling Stordahl var de første fastboende på Beitostølen. De bygget </a:t>
            </a:r>
            <a:r>
              <a:rPr lang="nb-NO" sz="2400" dirty="0" err="1"/>
              <a:t>Bamseli</a:t>
            </a:r>
            <a:r>
              <a:rPr lang="nb-NO" sz="2400" dirty="0"/>
              <a:t> pensjonat i 1953.</a:t>
            </a:r>
          </a:p>
          <a:p>
            <a:pPr marL="342900" indent="-342900">
              <a:buFont typeface="Arial" panose="020B0604020202020204" pitchFamily="34" charset="0"/>
              <a:buChar char="•"/>
            </a:pPr>
            <a:r>
              <a:rPr lang="nb-NO" sz="2400" dirty="0"/>
              <a:t>Erling var med å etablere Lions Club Valdres og den første norske Røde Fjær-aksjonen i 1966. </a:t>
            </a:r>
          </a:p>
          <a:p>
            <a:pPr marL="342900" indent="-342900">
              <a:buFont typeface="Arial" panose="020B0604020202020204" pitchFamily="34" charset="0"/>
              <a:buChar char="•"/>
            </a:pPr>
            <a:r>
              <a:rPr lang="nb-NO" sz="2400" dirty="0"/>
              <a:t>Erling Stordahls liv handler om hans utrettelige kamp for funksjonshemmedes rettigheter. </a:t>
            </a:r>
          </a:p>
          <a:p>
            <a:pPr marL="342900" indent="-342900">
              <a:buFont typeface="Arial" panose="020B0604020202020204" pitchFamily="34" charset="0"/>
              <a:buChar char="•"/>
            </a:pPr>
            <a:r>
              <a:rPr lang="nb-NO" sz="2400" dirty="0">
                <a:effectLst/>
                <a:ea typeface="Calibri" panose="020F0502020204030204" pitchFamily="34" charset="0"/>
                <a:cs typeface="Times New Roman" panose="02020603050405020304" pitchFamily="18" charset="0"/>
              </a:rPr>
              <a:t>Når Erling hadde de største og vanskeligste utfordringene i livet, hadde han en ukuelig tro på at store ting ville komme til å skje og et ufravikelig søkelys på å se muligheter fremfor begrensninger. </a:t>
            </a:r>
          </a:p>
          <a:p>
            <a:pPr marL="342900" indent="-342900">
              <a:buFont typeface="Arial" panose="020B0604020202020204" pitchFamily="34" charset="0"/>
              <a:buChar char="•"/>
            </a:pPr>
            <a:r>
              <a:rPr lang="nb-NO" sz="2400" dirty="0">
                <a:effectLst/>
                <a:ea typeface="Calibri" panose="020F0502020204030204" pitchFamily="34" charset="0"/>
                <a:cs typeface="Times New Roman" panose="02020603050405020304" pitchFamily="18" charset="0"/>
              </a:rPr>
              <a:t>Denne grunnfilosofien har levd hos senteret i 50 år og er fortsatt bærende prinsipp for institusjonen. </a:t>
            </a:r>
          </a:p>
          <a:p>
            <a:endParaRPr lang="nb-NO" sz="2400" dirty="0"/>
          </a:p>
        </p:txBody>
      </p:sp>
      <p:pic>
        <p:nvPicPr>
          <p:cNvPr id="7" name="Bilde 6">
            <a:extLst>
              <a:ext uri="{FF2B5EF4-FFF2-40B4-BE49-F238E27FC236}">
                <a16:creationId xmlns:a16="http://schemas.microsoft.com/office/drawing/2014/main" id="{E22A0D9F-D566-4D31-AD19-EC7B07449723}"/>
              </a:ext>
            </a:extLst>
          </p:cNvPr>
          <p:cNvPicPr>
            <a:picLocks noChangeAspect="1"/>
          </p:cNvPicPr>
          <p:nvPr/>
        </p:nvPicPr>
        <p:blipFill>
          <a:blip r:embed="rId2"/>
          <a:stretch>
            <a:fillRect/>
          </a:stretch>
        </p:blipFill>
        <p:spPr>
          <a:xfrm>
            <a:off x="9860831" y="1805355"/>
            <a:ext cx="2082372" cy="2114550"/>
          </a:xfrm>
          <a:prstGeom prst="rect">
            <a:avLst/>
          </a:prstGeom>
        </p:spPr>
      </p:pic>
    </p:spTree>
    <p:extLst>
      <p:ext uri="{BB962C8B-B14F-4D97-AF65-F5344CB8AC3E}">
        <p14:creationId xmlns:p14="http://schemas.microsoft.com/office/powerpoint/2010/main" val="234005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57250" y="555625"/>
            <a:ext cx="10515600" cy="990137"/>
          </a:xfrm>
        </p:spPr>
        <p:txBody>
          <a:bodyPr>
            <a:normAutofit fontScale="90000"/>
          </a:bodyPr>
          <a:lstStyle/>
          <a:p>
            <a:r>
              <a:rPr lang="nb-NO" sz="4900" dirty="0">
                <a:latin typeface="Helvetica Neue" panose="02000503000000020004" pitchFamily="2" charset="0"/>
                <a:ea typeface="Helvetica Neue" panose="02000503000000020004" pitchFamily="2" charset="0"/>
                <a:cs typeface="Helvetica Neue" panose="02000503000000020004" pitchFamily="2" charset="0"/>
              </a:rPr>
              <a:t>Om helsesportsenteret </a:t>
            </a:r>
            <a:br>
              <a:rPr lang="nb-NO" b="1" dirty="0">
                <a:latin typeface="Helvetica Neue" panose="02000503000000020004" pitchFamily="2" charset="0"/>
                <a:ea typeface="Helvetica Neue" panose="02000503000000020004" pitchFamily="2" charset="0"/>
                <a:cs typeface="Helvetica Neue" panose="02000503000000020004" pitchFamily="2" charset="0"/>
              </a:rPr>
            </a:br>
            <a:endParaRPr lang="nb-NO" sz="27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Plassholder for innhold 2"/>
          <p:cNvSpPr>
            <a:spLocks noGrp="1"/>
          </p:cNvSpPr>
          <p:nvPr>
            <p:ph idx="1"/>
          </p:nvPr>
        </p:nvSpPr>
        <p:spPr>
          <a:xfrm>
            <a:off x="838200" y="1564370"/>
            <a:ext cx="7781925" cy="4998355"/>
          </a:xfrm>
        </p:spPr>
        <p:txBody>
          <a:bodyPr>
            <a:normAutofit fontScale="85000" lnSpcReduction="10000"/>
          </a:bodyPr>
          <a:lstStyle/>
          <a:p>
            <a:pPr>
              <a:lnSpc>
                <a:spcPct val="120000"/>
              </a:lnSpc>
            </a:pPr>
            <a:r>
              <a:rPr lang="nb-NO" sz="2800" dirty="0">
                <a:latin typeface="+mn-lt"/>
              </a:rPr>
              <a:t>Institusjonen startet opp 7. november 1970. </a:t>
            </a:r>
          </a:p>
          <a:p>
            <a:pPr>
              <a:lnSpc>
                <a:spcPct val="120000"/>
              </a:lnSpc>
            </a:pPr>
            <a:r>
              <a:rPr lang="nb-NO" sz="2800" dirty="0">
                <a:latin typeface="+mn-lt"/>
              </a:rPr>
              <a:t>Ideell landsdekkende stiftelse som gir re-/habiliterings-tilbud til alle som trenger det i 2- 4 uker uten egenandel.</a:t>
            </a:r>
          </a:p>
          <a:p>
            <a:pPr>
              <a:lnSpc>
                <a:spcPct val="120000"/>
              </a:lnSpc>
            </a:pPr>
            <a:r>
              <a:rPr lang="nb-NO" sz="2800" dirty="0">
                <a:latin typeface="+mn-lt"/>
              </a:rPr>
              <a:t>Visjon: «Aktivitet og deltagelse gjennom livet – for alle». BHSS etterlever dette hver dag!</a:t>
            </a:r>
          </a:p>
          <a:p>
            <a:pPr>
              <a:lnSpc>
                <a:spcPct val="120000"/>
              </a:lnSpc>
            </a:pPr>
            <a:r>
              <a:rPr lang="nb-NO" sz="2800" dirty="0">
                <a:latin typeface="+mn-lt"/>
              </a:rPr>
              <a:t>900 brukere på opphold årlig + familier og ledsagere.</a:t>
            </a:r>
          </a:p>
          <a:p>
            <a:pPr>
              <a:lnSpc>
                <a:spcPct val="120000"/>
              </a:lnSpc>
            </a:pPr>
            <a:r>
              <a:rPr lang="nb-NO" sz="2800" dirty="0">
                <a:latin typeface="+mn-lt"/>
              </a:rPr>
              <a:t>Har siden oppstarten hatt over 30 000 brukere på opphold.</a:t>
            </a:r>
          </a:p>
          <a:p>
            <a:pPr>
              <a:lnSpc>
                <a:spcPct val="120000"/>
              </a:lnSpc>
            </a:pPr>
            <a:r>
              <a:rPr lang="nb-NO" sz="2800" dirty="0">
                <a:latin typeface="+mn-lt"/>
              </a:rPr>
              <a:t>Ca. 250 studenter er på BHSS hvert år som får faglig påfyll. Fra 1970 har ca. 10 000 studenter vært på BHSS. </a:t>
            </a:r>
          </a:p>
        </p:txBody>
      </p:sp>
      <p:pic>
        <p:nvPicPr>
          <p:cNvPr id="7" name="Bilde 6">
            <a:extLst>
              <a:ext uri="{FF2B5EF4-FFF2-40B4-BE49-F238E27FC236}">
                <a16:creationId xmlns:a16="http://schemas.microsoft.com/office/drawing/2014/main" id="{FDE98965-D9F3-48C5-991F-A962A0C97B7D}"/>
              </a:ext>
            </a:extLst>
          </p:cNvPr>
          <p:cNvPicPr>
            <a:picLocks noChangeAspect="1"/>
          </p:cNvPicPr>
          <p:nvPr/>
        </p:nvPicPr>
        <p:blipFill>
          <a:blip r:embed="rId3"/>
          <a:stretch>
            <a:fillRect/>
          </a:stretch>
        </p:blipFill>
        <p:spPr>
          <a:xfrm>
            <a:off x="8836915" y="679466"/>
            <a:ext cx="2055498" cy="3061977"/>
          </a:xfrm>
          <a:prstGeom prst="rect">
            <a:avLst/>
          </a:prstGeom>
        </p:spPr>
      </p:pic>
      <p:pic>
        <p:nvPicPr>
          <p:cNvPr id="4" name="Bilde 3">
            <a:extLst>
              <a:ext uri="{FF2B5EF4-FFF2-40B4-BE49-F238E27FC236}">
                <a16:creationId xmlns:a16="http://schemas.microsoft.com/office/drawing/2014/main" id="{C8FF0545-4F7A-411F-8535-3A232622301F}"/>
              </a:ext>
            </a:extLst>
          </p:cNvPr>
          <p:cNvPicPr>
            <a:picLocks noChangeAspect="1"/>
          </p:cNvPicPr>
          <p:nvPr/>
        </p:nvPicPr>
        <p:blipFill>
          <a:blip r:embed="rId4"/>
          <a:stretch>
            <a:fillRect/>
          </a:stretch>
        </p:blipFill>
        <p:spPr>
          <a:xfrm>
            <a:off x="8836915" y="4136549"/>
            <a:ext cx="1963326" cy="2165826"/>
          </a:xfrm>
          <a:prstGeom prst="rect">
            <a:avLst/>
          </a:prstGeom>
        </p:spPr>
      </p:pic>
    </p:spTree>
    <p:extLst>
      <p:ext uri="{BB962C8B-B14F-4D97-AF65-F5344CB8AC3E}">
        <p14:creationId xmlns:p14="http://schemas.microsoft.com/office/powerpoint/2010/main" val="3583822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DB5C318-572D-7648-AE24-CA784EFEE912}"/>
              </a:ext>
            </a:extLst>
          </p:cNvPr>
          <p:cNvSpPr>
            <a:spLocks noGrp="1"/>
          </p:cNvSpPr>
          <p:nvPr>
            <p:ph idx="1"/>
          </p:nvPr>
        </p:nvSpPr>
        <p:spPr>
          <a:xfrm>
            <a:off x="838200" y="1825625"/>
            <a:ext cx="9778340" cy="4351338"/>
          </a:xfrm>
        </p:spPr>
        <p:txBody>
          <a:bodyPr>
            <a:normAutofit/>
          </a:bodyPr>
          <a:lstStyle/>
          <a:p>
            <a:pPr marL="0" indent="0">
              <a:buNone/>
            </a:pPr>
            <a:r>
              <a:rPr lang="nb-NO" sz="3200" dirty="0">
                <a:latin typeface="+mn-lt"/>
                <a:cs typeface="Arial" panose="020B0604020202020204" pitchFamily="34" charset="0"/>
              </a:rPr>
              <a:t>Lions Røde Fjær går til bygging av et familie- og kompetansehus på Beitostølen Helsesportsenter. </a:t>
            </a:r>
          </a:p>
          <a:p>
            <a:pPr marL="0" indent="0">
              <a:buNone/>
            </a:pPr>
            <a:r>
              <a:rPr lang="nb-NO" sz="3200" dirty="0">
                <a:latin typeface="+mn-lt"/>
                <a:cs typeface="Arial" panose="020B0604020202020204" pitchFamily="34" charset="0"/>
              </a:rPr>
              <a:t>Senteret arbeider for at alle funksjonshemmede barn skal ha likeverdige muligheter, uavhengig av funksjon, etnisk bakgrunn og bosted. </a:t>
            </a:r>
          </a:p>
        </p:txBody>
      </p:sp>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p:txBody>
          <a:bodyPr/>
          <a:lstStyle/>
          <a:p>
            <a:r>
              <a:rPr lang="nb-NO" dirty="0">
                <a:latin typeface="Helvetica Neue" panose="02000503000000020004"/>
                <a:cs typeface="Arial" panose="020B0604020202020204" pitchFamily="34" charset="0"/>
              </a:rPr>
              <a:t>Hovedbudskap Lions Røde Fjær</a:t>
            </a:r>
            <a:endParaRPr lang="nb-NO" sz="1800" dirty="0">
              <a:latin typeface="Helvetica Neue" panose="02000503000000020004"/>
              <a:cs typeface="Arial" panose="020B0604020202020204" pitchFamily="34" charset="0"/>
            </a:endParaRPr>
          </a:p>
        </p:txBody>
      </p:sp>
    </p:spTree>
    <p:extLst>
      <p:ext uri="{BB962C8B-B14F-4D97-AF65-F5344CB8AC3E}">
        <p14:creationId xmlns:p14="http://schemas.microsoft.com/office/powerpoint/2010/main" val="2390956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p:txBody>
          <a:bodyPr/>
          <a:lstStyle/>
          <a:p>
            <a:r>
              <a:rPr lang="nb-NO" sz="4400" dirty="0">
                <a:latin typeface="Helvetica Neue" panose="02000503000000020004"/>
              </a:rPr>
              <a:t>Lions familie- og </a:t>
            </a:r>
            <a:r>
              <a:rPr lang="nb-NO" sz="4400" dirty="0" err="1">
                <a:latin typeface="Helvetica Neue" panose="02000503000000020004"/>
              </a:rPr>
              <a:t>kompetansehus</a:t>
            </a:r>
            <a:endParaRPr lang="nb-NO" sz="1800" dirty="0">
              <a:latin typeface="Helvetica Neue" panose="02000503000000020004"/>
              <a:cs typeface="Arial" panose="020B0604020202020204" pitchFamily="34" charset="0"/>
            </a:endParaRPr>
          </a:p>
        </p:txBody>
      </p:sp>
      <p:pic>
        <p:nvPicPr>
          <p:cNvPr id="4" name="Bilde 3">
            <a:extLst>
              <a:ext uri="{FF2B5EF4-FFF2-40B4-BE49-F238E27FC236}">
                <a16:creationId xmlns:a16="http://schemas.microsoft.com/office/drawing/2014/main" id="{FA6E57BC-F5E4-4117-9493-F29F1CEEC118}"/>
              </a:ext>
            </a:extLst>
          </p:cNvPr>
          <p:cNvPicPr>
            <a:picLocks noChangeAspect="1"/>
          </p:cNvPicPr>
          <p:nvPr/>
        </p:nvPicPr>
        <p:blipFill>
          <a:blip r:embed="rId2"/>
          <a:stretch>
            <a:fillRect/>
          </a:stretch>
        </p:blipFill>
        <p:spPr>
          <a:xfrm>
            <a:off x="4528863" y="1690688"/>
            <a:ext cx="7562850" cy="3657600"/>
          </a:xfrm>
          <a:prstGeom prst="rect">
            <a:avLst/>
          </a:prstGeom>
        </p:spPr>
      </p:pic>
      <p:pic>
        <p:nvPicPr>
          <p:cNvPr id="7" name="Bilde 6">
            <a:extLst>
              <a:ext uri="{FF2B5EF4-FFF2-40B4-BE49-F238E27FC236}">
                <a16:creationId xmlns:a16="http://schemas.microsoft.com/office/drawing/2014/main" id="{837D8517-E094-47E8-8346-E2E08D79FFD9}"/>
              </a:ext>
            </a:extLst>
          </p:cNvPr>
          <p:cNvPicPr>
            <a:picLocks noChangeAspect="1"/>
          </p:cNvPicPr>
          <p:nvPr/>
        </p:nvPicPr>
        <p:blipFill>
          <a:blip r:embed="rId3"/>
          <a:stretch>
            <a:fillRect/>
          </a:stretch>
        </p:blipFill>
        <p:spPr>
          <a:xfrm>
            <a:off x="3828" y="2098675"/>
            <a:ext cx="5175250" cy="3249613"/>
          </a:xfrm>
          <a:prstGeom prst="rect">
            <a:avLst/>
          </a:prstGeom>
        </p:spPr>
      </p:pic>
    </p:spTree>
    <p:extLst>
      <p:ext uri="{BB962C8B-B14F-4D97-AF65-F5344CB8AC3E}">
        <p14:creationId xmlns:p14="http://schemas.microsoft.com/office/powerpoint/2010/main" val="120575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E027F88-FB20-4DA7-A219-64F7DCC79EC9}"/>
              </a:ext>
            </a:extLst>
          </p:cNvPr>
          <p:cNvSpPr>
            <a:spLocks noGrp="1"/>
          </p:cNvSpPr>
          <p:nvPr>
            <p:ph idx="1"/>
          </p:nvPr>
        </p:nvSpPr>
        <p:spPr>
          <a:xfrm>
            <a:off x="908735" y="1647077"/>
            <a:ext cx="10515600" cy="5496673"/>
          </a:xfrm>
        </p:spPr>
        <p:txBody>
          <a:bodyPr>
            <a:noAutofit/>
          </a:bodyPr>
          <a:lstStyle/>
          <a:p>
            <a:pPr>
              <a:lnSpc>
                <a:spcPct val="120000"/>
              </a:lnSpc>
            </a:pPr>
            <a:r>
              <a:rPr lang="nb-NO" sz="1800" dirty="0">
                <a:effectLst/>
                <a:latin typeface="+mn-lt"/>
                <a:ea typeface="Calibri" panose="020F0502020204030204" pitchFamily="34" charset="0"/>
                <a:cs typeface="Calibri" panose="020F0502020204030204" pitchFamily="34" charset="0"/>
              </a:rPr>
              <a:t>20. november 2021 – Innspurten til aksjonen</a:t>
            </a:r>
          </a:p>
          <a:p>
            <a:pPr lvl="1">
              <a:lnSpc>
                <a:spcPct val="120000"/>
              </a:lnSpc>
            </a:pPr>
            <a:r>
              <a:rPr lang="nb-NO" sz="1800" dirty="0">
                <a:effectLst/>
                <a:ea typeface="Calibri" panose="020F0502020204030204" pitchFamily="34" charset="0"/>
                <a:cs typeface="Calibri" panose="020F0502020204030204" pitchFamily="34" charset="0"/>
              </a:rPr>
              <a:t>Beitostølen Helsesportsenters 50 + 1 årsdag</a:t>
            </a:r>
            <a:r>
              <a:rPr lang="nb-NO" sz="1800" dirty="0">
                <a:ea typeface="Calibri" panose="020F0502020204030204" pitchFamily="34" charset="0"/>
                <a:cs typeface="Calibri" panose="020F0502020204030204" pitchFamily="34" charset="0"/>
              </a:rPr>
              <a:t>, som m</a:t>
            </a:r>
            <a:r>
              <a:rPr lang="nb-NO" sz="1800" dirty="0">
                <a:effectLst/>
                <a:ea typeface="Calibri" panose="020F0502020204030204" pitchFamily="34" charset="0"/>
                <a:cs typeface="Calibri" panose="020F0502020204030204" pitchFamily="34" charset="0"/>
              </a:rPr>
              <a:t>arkerer starten på innspurten av LRF-aksjonen</a:t>
            </a:r>
            <a:endParaRPr lang="nb-NO" sz="1800" dirty="0">
              <a:effectLs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Beitosprinten. Vi planlegger </a:t>
            </a:r>
            <a:r>
              <a:rPr lang="nb-NO" sz="1800" dirty="0">
                <a:ea typeface="Calibri" panose="020F0502020204030204" pitchFamily="34" charset="0"/>
                <a:cs typeface="Calibri" panose="020F0502020204030204" pitchFamily="34" charset="0"/>
              </a:rPr>
              <a:t>aktiviteter med </a:t>
            </a:r>
            <a:r>
              <a:rPr lang="nb-NO" sz="1800" dirty="0">
                <a:effectLst/>
                <a:ea typeface="Calibri" panose="020F0502020204030204" pitchFamily="34" charset="0"/>
                <a:cs typeface="Calibri" panose="020F0502020204030204" pitchFamily="34" charset="0"/>
              </a:rPr>
              <a:t>LRF.</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12. – 23. januar 2022 – Lillehammer/Hafjell  </a:t>
            </a:r>
          </a:p>
          <a:p>
            <a:pPr lvl="1">
              <a:lnSpc>
                <a:spcPct val="120000"/>
              </a:lnSpc>
            </a:pPr>
            <a:r>
              <a:rPr lang="nb-NO" sz="1800" dirty="0">
                <a:effectLst/>
                <a:ea typeface="Calibri" panose="020F0502020204030204" pitchFamily="34" charset="0"/>
                <a:cs typeface="Calibri" panose="020F0502020204030204" pitchFamily="34" charset="0"/>
              </a:rPr>
              <a:t>Para-VM </a:t>
            </a:r>
            <a:r>
              <a:rPr lang="nb-NO" sz="1800" dirty="0">
                <a:effectLst/>
                <a:ea typeface="Calibri" panose="020F0502020204030204" pitchFamily="34" charset="0"/>
                <a:cs typeface="Times New Roman" panose="02020603050405020304" pitchFamily="18" charset="0"/>
              </a:rPr>
              <a:t>og </a:t>
            </a:r>
            <a:r>
              <a:rPr lang="nb-NO" sz="1800" dirty="0">
                <a:effectLst/>
                <a:ea typeface="Calibri" panose="020F0502020204030204" pitchFamily="34" charset="0"/>
                <a:cs typeface="Calibri" panose="020F0502020204030204" pitchFamily="34" charset="0"/>
              </a:rPr>
              <a:t>BHSS har inngått en samarbeidsavtale med arrangøren. </a:t>
            </a:r>
            <a:r>
              <a:rPr lang="nb-NO" sz="1800" dirty="0">
                <a:ea typeface="Calibri" panose="020F0502020204030204" pitchFamily="34" charset="0"/>
                <a:cs typeface="Calibri" panose="020F0502020204030204" pitchFamily="34" charset="0"/>
              </a:rPr>
              <a:t>Dette vil </a:t>
            </a:r>
            <a:r>
              <a:rPr lang="nb-NO" sz="1800" dirty="0">
                <a:effectLst/>
                <a:ea typeface="Calibri" panose="020F0502020204030204" pitchFamily="34" charset="0"/>
                <a:cs typeface="Calibri" panose="020F0502020204030204" pitchFamily="34" charset="0"/>
              </a:rPr>
              <a:t>involvere Lions og LRF. </a:t>
            </a:r>
          </a:p>
          <a:p>
            <a:pPr>
              <a:lnSpc>
                <a:spcPct val="120000"/>
              </a:lnSpc>
            </a:pPr>
            <a:r>
              <a:rPr lang="nb-NO" sz="1800" dirty="0">
                <a:effectLst/>
                <a:latin typeface="+mn-lt"/>
                <a:ea typeface="Calibri" panose="020F0502020204030204" pitchFamily="34" charset="0"/>
                <a:cs typeface="Calibri" panose="020F0502020204030204" pitchFamily="34" charset="0"/>
              </a:rPr>
              <a:t>11. – 13. februar 2022 – Bøsseinnsamling</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Her satser vi både på tradisjonell bøsseinnsamling og også digitale bøsser.</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19. mars 2022 – Ridderrennet </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Aksjonen avsluttes med gaveoverrekkelse til BHSS fra Lions.</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Riksmøte 2022</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Aksjonen fremlegger en foreløpig rapport til Riksmøte i 2022 og med en endelig rapport til Riksmøte i 2023. </a:t>
            </a:r>
            <a:endParaRPr lang="nb-NO" sz="1800" dirty="0">
              <a:effectLst/>
              <a:ea typeface="Calibri" panose="020F0502020204030204" pitchFamily="34" charset="0"/>
              <a:cs typeface="Times New Roman" panose="02020603050405020304" pitchFamily="18" charset="0"/>
            </a:endParaRPr>
          </a:p>
          <a:p>
            <a:endParaRPr lang="nb-NO" sz="1800" dirty="0"/>
          </a:p>
        </p:txBody>
      </p:sp>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t>Den nye tidslinjen for Lions Røde Fjær </a:t>
            </a:r>
          </a:p>
        </p:txBody>
      </p:sp>
    </p:spTree>
    <p:extLst>
      <p:ext uri="{BB962C8B-B14F-4D97-AF65-F5344CB8AC3E}">
        <p14:creationId xmlns:p14="http://schemas.microsoft.com/office/powerpoint/2010/main" val="30718768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RF-aksjonen_ppt-mal" id="{02839A14-9D9C-3448-B089-12C1A0D1D2DF}" vid="{62DF64A0-5522-034D-BACC-CA6DE3E1384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LRF-aksjonen_ppt-mal</Template>
  <TotalTime>2133</TotalTime>
  <Words>1001</Words>
  <Application>Microsoft Office PowerPoint</Application>
  <PresentationFormat>Widescreen</PresentationFormat>
  <Paragraphs>93</Paragraphs>
  <Slides>24</Slides>
  <Notes>4</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24</vt:i4>
      </vt:variant>
    </vt:vector>
  </HeadingPairs>
  <TitlesOfParts>
    <vt:vector size="28" baseType="lpstr">
      <vt:lpstr>Arial</vt:lpstr>
      <vt:lpstr>Calibri</vt:lpstr>
      <vt:lpstr>Helvetica Neue</vt:lpstr>
      <vt:lpstr>Office-tema</vt:lpstr>
      <vt:lpstr>PowerPoint-presentasjon</vt:lpstr>
      <vt:lpstr> En liten rød fjær</vt:lpstr>
      <vt:lpstr>Den første Lions Røde Fjær = suksess!</vt:lpstr>
      <vt:lpstr>Om Beitostølen Helsesportsenter (BHSS)</vt:lpstr>
      <vt:lpstr>Grunnleggeren Erling Stordahl </vt:lpstr>
      <vt:lpstr>Om helsesportsenteret  </vt:lpstr>
      <vt:lpstr>Hovedbudskap Lions Røde Fjær</vt:lpstr>
      <vt:lpstr>Lions familie- og kompetansehus</vt:lpstr>
      <vt:lpstr>Den nye tidslinjen for Lions Røde Fjær </vt:lpstr>
      <vt:lpstr>Logo og motto </vt:lpstr>
      <vt:lpstr>Ny nettside – lrf.no </vt:lpstr>
      <vt:lpstr>Donasjoner fra klubbene i Lions</vt:lpstr>
      <vt:lpstr>Virtuell potevegg finner du på lrf.no</vt:lpstr>
      <vt:lpstr>Status poter i august</vt:lpstr>
      <vt:lpstr>LRF – verktøykasse Logg deg inn på Gnist og der finner du LRF-materiell og filmer </vt:lpstr>
      <vt:lpstr>Materiell – annonser, plakater, med mer </vt:lpstr>
      <vt:lpstr>Næringsliv</vt:lpstr>
      <vt:lpstr>Pakker til næringslivet</vt:lpstr>
      <vt:lpstr>Solveggen</vt:lpstr>
      <vt:lpstr>12 leiligheter skal bygges i familiehuset</vt:lpstr>
      <vt:lpstr>Innsamlingsmål</vt:lpstr>
      <vt:lpstr>Lag egne innsamlingsaksjoner</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Henning Cook</dc:creator>
  <cp:lastModifiedBy>Varsling til Lions Norge</cp:lastModifiedBy>
  <cp:revision>95</cp:revision>
  <dcterms:created xsi:type="dcterms:W3CDTF">2021-03-03T14:52:20Z</dcterms:created>
  <dcterms:modified xsi:type="dcterms:W3CDTF">2021-09-05T19:01:05Z</dcterms:modified>
</cp:coreProperties>
</file>