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1" r:id="rId2"/>
    <p:sldId id="492" r:id="rId3"/>
    <p:sldId id="518" r:id="rId4"/>
    <p:sldId id="504" r:id="rId5"/>
    <p:sldId id="354" r:id="rId6"/>
    <p:sldId id="519" r:id="rId7"/>
    <p:sldId id="482" r:id="rId8"/>
    <p:sldId id="502" r:id="rId9"/>
    <p:sldId id="553" r:id="rId10"/>
    <p:sldId id="503" r:id="rId11"/>
    <p:sldId id="508" r:id="rId12"/>
    <p:sldId id="520" r:id="rId13"/>
    <p:sldId id="260" r:id="rId14"/>
    <p:sldId id="517" r:id="rId15"/>
    <p:sldId id="263" r:id="rId16"/>
    <p:sldId id="491" r:id="rId17"/>
    <p:sldId id="500" r:id="rId18"/>
    <p:sldId id="521" r:id="rId19"/>
    <p:sldId id="419" r:id="rId20"/>
    <p:sldId id="515" r:id="rId21"/>
    <p:sldId id="442" r:id="rId22"/>
    <p:sldId id="549" r:id="rId23"/>
    <p:sldId id="547" r:id="rId24"/>
    <p:sldId id="525" r:id="rId25"/>
    <p:sldId id="529" r:id="rId26"/>
    <p:sldId id="530" r:id="rId27"/>
    <p:sldId id="531" r:id="rId28"/>
    <p:sldId id="523" r:id="rId29"/>
    <p:sldId id="533" r:id="rId30"/>
    <p:sldId id="537" r:id="rId31"/>
    <p:sldId id="475" r:id="rId32"/>
    <p:sldId id="304" r:id="rId33"/>
    <p:sldId id="524" r:id="rId34"/>
    <p:sldId id="456" r:id="rId35"/>
    <p:sldId id="457" r:id="rId36"/>
    <p:sldId id="472" r:id="rId37"/>
    <p:sldId id="526" r:id="rId38"/>
    <p:sldId id="516" r:id="rId39"/>
    <p:sldId id="545" r:id="rId40"/>
    <p:sldId id="477" r:id="rId41"/>
    <p:sldId id="399" r:id="rId42"/>
    <p:sldId id="546" r:id="rId43"/>
    <p:sldId id="542" r:id="rId44"/>
    <p:sldId id="528" r:id="rId45"/>
    <p:sldId id="480" r:id="rId46"/>
    <p:sldId id="483"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E3192595-00AD-A54A-B04C-EDFB7A39E3FC}">
          <p14:sldIdLst>
            <p14:sldId id="261"/>
            <p14:sldId id="492"/>
            <p14:sldId id="518"/>
            <p14:sldId id="504"/>
            <p14:sldId id="354"/>
            <p14:sldId id="519"/>
            <p14:sldId id="482"/>
            <p14:sldId id="502"/>
            <p14:sldId id="553"/>
            <p14:sldId id="503"/>
            <p14:sldId id="508"/>
            <p14:sldId id="520"/>
            <p14:sldId id="260"/>
            <p14:sldId id="517"/>
            <p14:sldId id="263"/>
            <p14:sldId id="491"/>
            <p14:sldId id="500"/>
            <p14:sldId id="521"/>
            <p14:sldId id="419"/>
            <p14:sldId id="515"/>
            <p14:sldId id="442"/>
            <p14:sldId id="549"/>
            <p14:sldId id="547"/>
            <p14:sldId id="525"/>
            <p14:sldId id="529"/>
            <p14:sldId id="530"/>
            <p14:sldId id="531"/>
            <p14:sldId id="523"/>
            <p14:sldId id="533"/>
            <p14:sldId id="537"/>
            <p14:sldId id="475"/>
            <p14:sldId id="304"/>
            <p14:sldId id="524"/>
            <p14:sldId id="456"/>
            <p14:sldId id="457"/>
            <p14:sldId id="472"/>
            <p14:sldId id="526"/>
            <p14:sldId id="516"/>
            <p14:sldId id="545"/>
            <p14:sldId id="477"/>
            <p14:sldId id="399"/>
            <p14:sldId id="546"/>
            <p14:sldId id="542"/>
            <p14:sldId id="528"/>
            <p14:sldId id="480"/>
            <p14:sldId id="4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2"/>
    <p:restoredTop sz="94643"/>
  </p:normalViewPr>
  <p:slideViewPr>
    <p:cSldViewPr snapToGrid="0" snapToObjects="1">
      <p:cViewPr varScale="1">
        <p:scale>
          <a:sx n="114" d="100"/>
          <a:sy n="114" d="100"/>
        </p:scale>
        <p:origin x="392" y="68"/>
      </p:cViewPr>
      <p:guideLst/>
    </p:cSldViewPr>
  </p:slideViewPr>
  <p:notesTextViewPr>
    <p:cViewPr>
      <p:scale>
        <a:sx n="1" d="1"/>
        <a:sy n="1" d="1"/>
      </p:scale>
      <p:origin x="0" y="0"/>
    </p:cViewPr>
  </p:notesTextViewPr>
  <p:sorterViewPr>
    <p:cViewPr>
      <p:scale>
        <a:sx n="100" d="100"/>
        <a:sy n="100" d="100"/>
      </p:scale>
      <p:origin x="0" y="-19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40EF5-415D-4199-907E-E1FCB551247C}" type="datetimeFigureOut">
              <a:rPr lang="nb-NO" smtClean="0"/>
              <a:t>16.09.2021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5FBDE-75A8-466B-9BA7-2E604FC7ACC4}" type="slidenum">
              <a:rPr lang="nb-NO" smtClean="0"/>
              <a:t>‹#›</a:t>
            </a:fld>
            <a:endParaRPr lang="nb-NO"/>
          </a:p>
        </p:txBody>
      </p:sp>
    </p:spTree>
    <p:extLst>
      <p:ext uri="{BB962C8B-B14F-4D97-AF65-F5344CB8AC3E}">
        <p14:creationId xmlns:p14="http://schemas.microsoft.com/office/powerpoint/2010/main" val="184292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CA5B8E8-ABAE-4DDA-8F26-5A726FD50FCD}" type="slidenum">
              <a:rPr lang="nb-NO" smtClean="0"/>
              <a:t>2</a:t>
            </a:fld>
            <a:endParaRPr lang="nb-NO"/>
          </a:p>
        </p:txBody>
      </p:sp>
    </p:spTree>
    <p:extLst>
      <p:ext uri="{BB962C8B-B14F-4D97-AF65-F5344CB8AC3E}">
        <p14:creationId xmlns:p14="http://schemas.microsoft.com/office/powerpoint/2010/main" val="325773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42</a:t>
            </a:fld>
            <a:endParaRPr lang="nb-NO"/>
          </a:p>
        </p:txBody>
      </p:sp>
    </p:spTree>
    <p:extLst>
      <p:ext uri="{BB962C8B-B14F-4D97-AF65-F5344CB8AC3E}">
        <p14:creationId xmlns:p14="http://schemas.microsoft.com/office/powerpoint/2010/main" val="408403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4</a:t>
            </a:fld>
            <a:endParaRPr lang="nb-NO"/>
          </a:p>
        </p:txBody>
      </p:sp>
    </p:spTree>
    <p:extLst>
      <p:ext uri="{BB962C8B-B14F-4D97-AF65-F5344CB8AC3E}">
        <p14:creationId xmlns:p14="http://schemas.microsoft.com/office/powerpoint/2010/main" val="48124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5</a:t>
            </a:fld>
            <a:endParaRPr lang="nb-NO"/>
          </a:p>
        </p:txBody>
      </p:sp>
    </p:spTree>
    <p:extLst>
      <p:ext uri="{BB962C8B-B14F-4D97-AF65-F5344CB8AC3E}">
        <p14:creationId xmlns:p14="http://schemas.microsoft.com/office/powerpoint/2010/main" val="2631591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8</a:t>
            </a:fld>
            <a:endParaRPr lang="nb-NO"/>
          </a:p>
        </p:txBody>
      </p:sp>
    </p:spTree>
    <p:extLst>
      <p:ext uri="{BB962C8B-B14F-4D97-AF65-F5344CB8AC3E}">
        <p14:creationId xmlns:p14="http://schemas.microsoft.com/office/powerpoint/2010/main" val="258691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9</a:t>
            </a:fld>
            <a:endParaRPr lang="nb-NO"/>
          </a:p>
        </p:txBody>
      </p:sp>
    </p:spTree>
    <p:extLst>
      <p:ext uri="{BB962C8B-B14F-4D97-AF65-F5344CB8AC3E}">
        <p14:creationId xmlns:p14="http://schemas.microsoft.com/office/powerpoint/2010/main" val="68193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11</a:t>
            </a:fld>
            <a:endParaRPr lang="nb-NO"/>
          </a:p>
        </p:txBody>
      </p:sp>
    </p:spTree>
    <p:extLst>
      <p:ext uri="{BB962C8B-B14F-4D97-AF65-F5344CB8AC3E}">
        <p14:creationId xmlns:p14="http://schemas.microsoft.com/office/powerpoint/2010/main" val="197082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CA5B8E8-ABAE-4DDA-8F26-5A726FD50FCD}" type="slidenum">
              <a:rPr lang="nb-NO" smtClean="0"/>
              <a:t>31</a:t>
            </a:fld>
            <a:endParaRPr lang="nb-NO"/>
          </a:p>
        </p:txBody>
      </p:sp>
    </p:spTree>
    <p:extLst>
      <p:ext uri="{BB962C8B-B14F-4D97-AF65-F5344CB8AC3E}">
        <p14:creationId xmlns:p14="http://schemas.microsoft.com/office/powerpoint/2010/main" val="281497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32</a:t>
            </a:fld>
            <a:endParaRPr lang="nb-NO"/>
          </a:p>
        </p:txBody>
      </p:sp>
    </p:spTree>
    <p:extLst>
      <p:ext uri="{BB962C8B-B14F-4D97-AF65-F5344CB8AC3E}">
        <p14:creationId xmlns:p14="http://schemas.microsoft.com/office/powerpoint/2010/main" val="289901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7FBB929-7903-CB43-9E5F-3F458ADD70AF}" type="slidenum">
              <a:rPr lang="nb-NO" smtClean="0"/>
              <a:t>41</a:t>
            </a:fld>
            <a:endParaRPr lang="nb-NO"/>
          </a:p>
        </p:txBody>
      </p:sp>
    </p:spTree>
    <p:extLst>
      <p:ext uri="{BB962C8B-B14F-4D97-AF65-F5344CB8AC3E}">
        <p14:creationId xmlns:p14="http://schemas.microsoft.com/office/powerpoint/2010/main" val="716298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D088A8-5FF2-D345-B561-FFC3D0E8C80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AD5F0E1-EAD8-404D-B6F7-517831DD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lysbildenummer 9">
            <a:extLst>
              <a:ext uri="{FF2B5EF4-FFF2-40B4-BE49-F238E27FC236}">
                <a16:creationId xmlns:a16="http://schemas.microsoft.com/office/drawing/2014/main" id="{1CC3C85C-0608-7345-BF02-2C7A201C3C7A}"/>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314693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D1168E-6132-264D-8DF4-7DD9E9183F6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03CCB38-29BA-BA46-B24F-EBCD8559F864}"/>
              </a:ext>
            </a:extLst>
          </p:cNvPr>
          <p:cNvSpPr>
            <a:spLocks noGrp="1"/>
          </p:cNvSpPr>
          <p:nvPr>
            <p:ph type="body" idx="1"/>
          </p:nvPr>
        </p:nvSpPr>
        <p:spPr>
          <a:xfrm>
            <a:off x="831850" y="4589463"/>
            <a:ext cx="957093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lysbildenummer 9">
            <a:extLst>
              <a:ext uri="{FF2B5EF4-FFF2-40B4-BE49-F238E27FC236}">
                <a16:creationId xmlns:a16="http://schemas.microsoft.com/office/drawing/2014/main" id="{7AF030CC-5EC5-9D47-A109-0284359F1B05}"/>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148137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4EA4EA9-15FD-F94D-B925-681C27A11CE6}"/>
              </a:ext>
            </a:extLst>
          </p:cNvPr>
          <p:cNvSpPr>
            <a:spLocks noGrp="1"/>
          </p:cNvSpPr>
          <p:nvPr>
            <p:ph idx="1"/>
          </p:nvPr>
        </p:nvSpPr>
        <p:spPr>
          <a:xfrm>
            <a:off x="838200" y="1825625"/>
            <a:ext cx="9398330" cy="4351338"/>
          </a:xfrm>
        </p:spPr>
        <p:txBody>
          <a:bodyPr/>
          <a:lstStyle/>
          <a:p>
            <a:pPr lvl="0"/>
            <a:r>
              <a:rPr lang="nb-NO"/>
              <a:t>Klikk for å redigere tekststiler i malen</a:t>
            </a:r>
          </a:p>
        </p:txBody>
      </p:sp>
      <p:sp>
        <p:nvSpPr>
          <p:cNvPr id="7" name="Tittel 6">
            <a:extLst>
              <a:ext uri="{FF2B5EF4-FFF2-40B4-BE49-F238E27FC236}">
                <a16:creationId xmlns:a16="http://schemas.microsoft.com/office/drawing/2014/main" id="{9FE60C9F-042F-6F43-8083-9FB9FEB00135}"/>
              </a:ext>
            </a:extLst>
          </p:cNvPr>
          <p:cNvSpPr>
            <a:spLocks noGrp="1"/>
          </p:cNvSpPr>
          <p:nvPr>
            <p:ph type="title"/>
          </p:nvPr>
        </p:nvSpPr>
        <p:spPr/>
        <p:txBody>
          <a:bodyPr/>
          <a:lstStyle/>
          <a:p>
            <a:r>
              <a:rPr lang="nb-NO"/>
              <a:t>Klikk for å redigere tittelstil</a:t>
            </a:r>
          </a:p>
        </p:txBody>
      </p:sp>
      <p:sp>
        <p:nvSpPr>
          <p:cNvPr id="11" name="Plassholder for lysbildenummer 9">
            <a:extLst>
              <a:ext uri="{FF2B5EF4-FFF2-40B4-BE49-F238E27FC236}">
                <a16:creationId xmlns:a16="http://schemas.microsoft.com/office/drawing/2014/main" id="{3CC5D6DD-BA7E-8849-B0CD-80E336DC9B20}"/>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93395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66C02-8D96-384B-A371-43AD91AA81E0}"/>
              </a:ext>
            </a:extLst>
          </p:cNvPr>
          <p:cNvSpPr>
            <a:spLocks noGrp="1"/>
          </p:cNvSpPr>
          <p:nvPr>
            <p:ph type="title"/>
          </p:nvPr>
        </p:nvSpPr>
        <p:spPr>
          <a:xfrm>
            <a:off x="839788" y="365125"/>
            <a:ext cx="10515600" cy="1325563"/>
          </a:xfrm>
        </p:spPr>
        <p:txBody>
          <a:bodyPr/>
          <a:lstStyle>
            <a:lvl1pPr>
              <a:defRPr b="1"/>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C94EF100-ECE7-3241-B396-387C078D9C3A}"/>
              </a:ext>
            </a:extLst>
          </p:cNvPr>
          <p:cNvSpPr>
            <a:spLocks noGrp="1"/>
          </p:cNvSpPr>
          <p:nvPr>
            <p:ph type="body" idx="1"/>
          </p:nvPr>
        </p:nvSpPr>
        <p:spPr>
          <a:xfrm>
            <a:off x="839788" y="1681163"/>
            <a:ext cx="515778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6FA0AA4-9F21-A04C-80C7-B2A4367DE012}"/>
              </a:ext>
            </a:extLst>
          </p:cNvPr>
          <p:cNvSpPr>
            <a:spLocks noGrp="1"/>
          </p:cNvSpPr>
          <p:nvPr>
            <p:ph sz="half" idx="2"/>
          </p:nvPr>
        </p:nvSpPr>
        <p:spPr>
          <a:xfrm>
            <a:off x="839788" y="2600075"/>
            <a:ext cx="4587235" cy="3684588"/>
          </a:xfrm>
        </p:spPr>
        <p:txBody>
          <a:bodyPr/>
          <a:lstStyle/>
          <a:p>
            <a:pPr lvl="0"/>
            <a:r>
              <a:rPr lang="nb-NO"/>
              <a:t>Klikk for å redigere tekststiler i malen</a:t>
            </a:r>
          </a:p>
        </p:txBody>
      </p:sp>
      <p:sp>
        <p:nvSpPr>
          <p:cNvPr id="5" name="Plassholder for tekst 4">
            <a:extLst>
              <a:ext uri="{FF2B5EF4-FFF2-40B4-BE49-F238E27FC236}">
                <a16:creationId xmlns:a16="http://schemas.microsoft.com/office/drawing/2014/main" id="{D4C08B21-7320-794B-A8AE-0F50F3CCCBDB}"/>
              </a:ext>
            </a:extLst>
          </p:cNvPr>
          <p:cNvSpPr>
            <a:spLocks noGrp="1"/>
          </p:cNvSpPr>
          <p:nvPr>
            <p:ph type="body" sz="quarter" idx="3"/>
          </p:nvPr>
        </p:nvSpPr>
        <p:spPr>
          <a:xfrm>
            <a:off x="6172200" y="1681163"/>
            <a:ext cx="5183188"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6299F96-690E-934C-94C8-F114A9C6FC66}"/>
              </a:ext>
            </a:extLst>
          </p:cNvPr>
          <p:cNvSpPr>
            <a:spLocks noGrp="1"/>
          </p:cNvSpPr>
          <p:nvPr>
            <p:ph sz="quarter" idx="4"/>
          </p:nvPr>
        </p:nvSpPr>
        <p:spPr>
          <a:xfrm>
            <a:off x="6172200" y="2600075"/>
            <a:ext cx="4527468" cy="3684588"/>
          </a:xfrm>
        </p:spPr>
        <p:txBody>
          <a:bodyPr/>
          <a:lstStyle/>
          <a:p>
            <a:pPr lvl="0"/>
            <a:r>
              <a:rPr lang="nb-NO"/>
              <a:t>Klikk for å redigere tekststiler i malen</a:t>
            </a:r>
          </a:p>
        </p:txBody>
      </p:sp>
    </p:spTree>
    <p:extLst>
      <p:ext uri="{BB962C8B-B14F-4D97-AF65-F5344CB8AC3E}">
        <p14:creationId xmlns:p14="http://schemas.microsoft.com/office/powerpoint/2010/main" val="188965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CA1186-6A27-EE4D-B23D-777199A7A444}"/>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32446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2E1F32-DEE9-2C41-94E2-E5CA8F7EE42D}"/>
              </a:ext>
            </a:extLst>
          </p:cNvPr>
          <p:cNvSpPr>
            <a:spLocks noGrp="1"/>
          </p:cNvSpPr>
          <p:nvPr>
            <p:ph type="title"/>
          </p:nvPr>
        </p:nvSpPr>
        <p:spPr>
          <a:xfrm>
            <a:off x="875414" y="991589"/>
            <a:ext cx="3932237" cy="1600200"/>
          </a:xfrm>
        </p:spPr>
        <p:txBody>
          <a:bodyPr anchor="t" anchorCtr="0"/>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14374106-52C4-D24F-B466-660925BDE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65145689-7D1E-284E-A7C8-7F81CE8E3F5D}"/>
              </a:ext>
            </a:extLst>
          </p:cNvPr>
          <p:cNvSpPr>
            <a:spLocks noGrp="1"/>
          </p:cNvSpPr>
          <p:nvPr>
            <p:ph type="body" sz="half" idx="2"/>
          </p:nvPr>
        </p:nvSpPr>
        <p:spPr>
          <a:xfrm>
            <a:off x="839788" y="2790700"/>
            <a:ext cx="3932237" cy="307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41146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581E5B9-F7FC-F24F-A22D-D33D510A319D}"/>
              </a:ext>
            </a:extLst>
          </p:cNvPr>
          <p:cNvSpPr>
            <a:spLocks noGrp="1"/>
          </p:cNvSpPr>
          <p:nvPr>
            <p:ph type="dt" sz="half" idx="10"/>
          </p:nvPr>
        </p:nvSpPr>
        <p:spPr/>
        <p:txBody>
          <a:bodyPr/>
          <a:lstStyle/>
          <a:p>
            <a:fld id="{E2E698AC-098E-3E4E-BA09-DD972A7394B4}" type="datetimeFigureOut">
              <a:rPr lang="nb-NO" smtClean="0"/>
              <a:t>16.09.2021</a:t>
            </a:fld>
            <a:endParaRPr lang="nb-NO"/>
          </a:p>
        </p:txBody>
      </p:sp>
      <p:sp>
        <p:nvSpPr>
          <p:cNvPr id="3" name="Plassholder for bunntekst 2">
            <a:extLst>
              <a:ext uri="{FF2B5EF4-FFF2-40B4-BE49-F238E27FC236}">
                <a16:creationId xmlns:a16="http://schemas.microsoft.com/office/drawing/2014/main" id="{733DF8F4-258A-584A-BC70-82A07C4A6A6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0368769-9FC0-7543-8F83-AC0702F40CEC}"/>
              </a:ext>
            </a:extLst>
          </p:cNvPr>
          <p:cNvSpPr>
            <a:spLocks noGrp="1"/>
          </p:cNvSpPr>
          <p:nvPr>
            <p:ph type="sldNum" sz="quarter" idx="12"/>
          </p:nvPr>
        </p:nvSpPr>
        <p:spPr/>
        <p:txBody>
          <a:bodyPr/>
          <a:lstStyle/>
          <a:p>
            <a:fld id="{DF89A21D-5DCE-D842-8573-1F711012FF73}" type="slidenum">
              <a:rPr lang="nb-NO" smtClean="0"/>
              <a:t>‹#›</a:t>
            </a:fld>
            <a:endParaRPr lang="nb-NO"/>
          </a:p>
        </p:txBody>
      </p:sp>
    </p:spTree>
    <p:extLst>
      <p:ext uri="{BB962C8B-B14F-4D97-AF65-F5344CB8AC3E}">
        <p14:creationId xmlns:p14="http://schemas.microsoft.com/office/powerpoint/2010/main" val="73989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56DDFE-892B-594A-A5E4-C37001D0DB0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8A704C7-1574-AF4F-B3A9-95BA3CF9D771}"/>
              </a:ext>
            </a:extLst>
          </p:cNvPr>
          <p:cNvSpPr>
            <a:spLocks noGrp="1"/>
          </p:cNvSpPr>
          <p:nvPr>
            <p:ph sz="half" idx="1"/>
          </p:nvPr>
        </p:nvSpPr>
        <p:spPr>
          <a:xfrm>
            <a:off x="838200" y="1825625"/>
            <a:ext cx="5181600" cy="4351338"/>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42F41C8D-FA6C-7841-8DF6-439BF612A38B}"/>
              </a:ext>
            </a:extLst>
          </p:cNvPr>
          <p:cNvSpPr>
            <a:spLocks noGrp="1"/>
          </p:cNvSpPr>
          <p:nvPr>
            <p:ph sz="half" idx="2"/>
          </p:nvPr>
        </p:nvSpPr>
        <p:spPr>
          <a:xfrm>
            <a:off x="6172200" y="1825625"/>
            <a:ext cx="5181600" cy="4351338"/>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2DFEF956-F01F-D641-AC44-C130336C1F7C}"/>
              </a:ext>
            </a:extLst>
          </p:cNvPr>
          <p:cNvSpPr>
            <a:spLocks noGrp="1"/>
          </p:cNvSpPr>
          <p:nvPr>
            <p:ph type="dt" sz="half" idx="10"/>
          </p:nvPr>
        </p:nvSpPr>
        <p:spPr/>
        <p:txBody>
          <a:bodyPr/>
          <a:lstStyle/>
          <a:p>
            <a:fld id="{E2E698AC-098E-3E4E-BA09-DD972A7394B4}" type="datetimeFigureOut">
              <a:rPr lang="nb-NO" smtClean="0"/>
              <a:t>16.09.2021</a:t>
            </a:fld>
            <a:endParaRPr lang="nb-NO"/>
          </a:p>
        </p:txBody>
      </p:sp>
      <p:sp>
        <p:nvSpPr>
          <p:cNvPr id="6" name="Plassholder for bunntekst 5">
            <a:extLst>
              <a:ext uri="{FF2B5EF4-FFF2-40B4-BE49-F238E27FC236}">
                <a16:creationId xmlns:a16="http://schemas.microsoft.com/office/drawing/2014/main" id="{7E898BDA-FB92-8B49-A039-4FB9798FA4A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86ABD8A-EF08-EC4D-9295-A49574042BAE}"/>
              </a:ext>
            </a:extLst>
          </p:cNvPr>
          <p:cNvSpPr>
            <a:spLocks noGrp="1"/>
          </p:cNvSpPr>
          <p:nvPr>
            <p:ph type="sldNum" sz="quarter" idx="12"/>
          </p:nvPr>
        </p:nvSpPr>
        <p:spPr/>
        <p:txBody>
          <a:bodyPr/>
          <a:lstStyle/>
          <a:p>
            <a:fld id="{DF89A21D-5DCE-D842-8573-1F711012FF73}" type="slidenum">
              <a:rPr lang="nb-NO" smtClean="0"/>
              <a:t>‹#›</a:t>
            </a:fld>
            <a:endParaRPr lang="nb-NO"/>
          </a:p>
        </p:txBody>
      </p:sp>
    </p:spTree>
    <p:extLst>
      <p:ext uri="{BB962C8B-B14F-4D97-AF65-F5344CB8AC3E}">
        <p14:creationId xmlns:p14="http://schemas.microsoft.com/office/powerpoint/2010/main" val="2190183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E5FA049-948A-4A46-AF2B-94AF74765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34F7F6F-A07D-884F-A563-B7C7DCF25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dirty="0"/>
              <a:t>Rediger tekststiler i malen
Andre nivå</a:t>
            </a:r>
          </a:p>
          <a:p>
            <a:r>
              <a:rPr lang="nb-NO" dirty="0"/>
              <a:t>Tredje nivå
Fjerde nivå
Femte nivå</a:t>
            </a:r>
          </a:p>
        </p:txBody>
      </p:sp>
      <p:sp>
        <p:nvSpPr>
          <p:cNvPr id="10" name="Plassholder for lysbildenummer 9">
            <a:extLst>
              <a:ext uri="{FF2B5EF4-FFF2-40B4-BE49-F238E27FC236}">
                <a16:creationId xmlns:a16="http://schemas.microsoft.com/office/drawing/2014/main" id="{D84E1BEF-6A78-2440-95DA-298C1DE32B1F}"/>
              </a:ext>
            </a:extLst>
          </p:cNvPr>
          <p:cNvSpPr txBox="1">
            <a:spLocks/>
          </p:cNvSpPr>
          <p:nvPr userDrawn="1"/>
        </p:nvSpPr>
        <p:spPr>
          <a:xfrm>
            <a:off x="11423373" y="5998541"/>
            <a:ext cx="487017"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A21D-5DCE-D842-8573-1F711012FF73}" type="slidenum">
              <a:rPr lang="nb-NO" b="0" i="0" smtClean="0">
                <a:latin typeface="Helvetica Neue" panose="02000503000000020004" pitchFamily="2" charset="0"/>
              </a:rPr>
              <a:pPr/>
              <a:t>‹#›</a:t>
            </a:fld>
            <a:endParaRPr lang="nb-NO" b="0" i="0" dirty="0">
              <a:latin typeface="Helvetica Neue" panose="02000503000000020004" pitchFamily="2" charset="0"/>
            </a:endParaRPr>
          </a:p>
        </p:txBody>
      </p:sp>
    </p:spTree>
    <p:extLst>
      <p:ext uri="{BB962C8B-B14F-4D97-AF65-F5344CB8AC3E}">
        <p14:creationId xmlns:p14="http://schemas.microsoft.com/office/powerpoint/2010/main" val="9594503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 id="2147483654" r:id="rId5"/>
    <p:sldLayoutId id="2147483657" r:id="rId6"/>
    <p:sldLayoutId id="2147483658" r:id="rId7"/>
    <p:sldLayoutId id="2147483659" r:id="rId8"/>
  </p:sldLayoutIdLst>
  <p:txStyles>
    <p:titleStyle>
      <a:lvl1pPr algn="l" defTabSz="914400" rtl="0" eaLnBrk="1" latinLnBrk="0" hangingPunct="1">
        <a:lnSpc>
          <a:spcPct val="90000"/>
        </a:lnSpc>
        <a:spcBef>
          <a:spcPct val="0"/>
        </a:spcBef>
        <a:buNone/>
        <a:defRPr sz="4400" b="1" i="0" kern="1200">
          <a:solidFill>
            <a:srgbClr val="D90F15"/>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mailto:torerik.nyquist@bhss.no"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lions.adprofil.no/"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lrf.no/"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E309FD21-9722-354F-8B98-59E177F650DB}"/>
              </a:ext>
            </a:extLst>
          </p:cNvPr>
          <p:cNvSpPr txBox="1">
            <a:spLocks/>
          </p:cNvSpPr>
          <p:nvPr/>
        </p:nvSpPr>
        <p:spPr>
          <a:xfrm>
            <a:off x="796681" y="1014000"/>
            <a:ext cx="105156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D90F15"/>
                </a:solidFill>
                <a:latin typeface="Helvetica Neue" panose="02000503000000020004" pitchFamily="2" charset="0"/>
                <a:ea typeface="+mj-ea"/>
                <a:cs typeface="+mj-cs"/>
              </a:defRPr>
            </a:lvl1pPr>
          </a:lstStyle>
          <a:p>
            <a:pPr algn="l"/>
            <a:br>
              <a:rPr lang="nb-NO" dirty="0">
                <a:ea typeface="Helvetica Neue" panose="02000503000000020004" pitchFamily="2" charset="0"/>
                <a:cs typeface="Helvetica Neue" panose="02000503000000020004" pitchFamily="2" charset="0"/>
              </a:rPr>
            </a:br>
            <a:r>
              <a:rPr lang="nb-NO" dirty="0">
                <a:ea typeface="Helvetica Neue" panose="02000503000000020004" pitchFamily="2" charset="0"/>
                <a:cs typeface="Helvetica Neue" panose="02000503000000020004" pitchFamily="2" charset="0"/>
              </a:rPr>
              <a:t>Lions Røde Fjær</a:t>
            </a:r>
          </a:p>
        </p:txBody>
      </p:sp>
      <p:sp>
        <p:nvSpPr>
          <p:cNvPr id="5" name="Undertittel 4">
            <a:extLst>
              <a:ext uri="{FF2B5EF4-FFF2-40B4-BE49-F238E27FC236}">
                <a16:creationId xmlns:a16="http://schemas.microsoft.com/office/drawing/2014/main" id="{56C28BFA-F06B-1241-AF5A-1347896F8028}"/>
              </a:ext>
            </a:extLst>
          </p:cNvPr>
          <p:cNvSpPr txBox="1">
            <a:spLocks/>
          </p:cNvSpPr>
          <p:nvPr/>
        </p:nvSpPr>
        <p:spPr>
          <a:xfrm>
            <a:off x="831850" y="3893725"/>
            <a:ext cx="10893425"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Neue" panose="02000503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sz="2000" dirty="0">
                <a:effectLst/>
                <a:latin typeface="Helvetica Neue" panose="02000503000000020004"/>
                <a:ea typeface="Calibri" panose="020F0502020204030204" pitchFamily="34" charset="0"/>
                <a:cs typeface="Times New Roman" panose="02020603050405020304" pitchFamily="18" charset="0"/>
              </a:rPr>
              <a:t>Aksjonen bidro til byggingen av Beitostølen Helsesportsenter i 1970. </a:t>
            </a:r>
          </a:p>
          <a:p>
            <a:pPr algn="l"/>
            <a:r>
              <a:rPr lang="nb-NO" sz="2000" dirty="0">
                <a:latin typeface="Helvetica Neue" panose="02000503000000020004"/>
                <a:ea typeface="Calibri" panose="020F0502020204030204" pitchFamily="34" charset="0"/>
                <a:cs typeface="Times New Roman" panose="02020603050405020304" pitchFamily="18" charset="0"/>
              </a:rPr>
              <a:t>M</a:t>
            </a:r>
            <a:r>
              <a:rPr lang="nb-NO" sz="2000" dirty="0">
                <a:effectLst/>
                <a:latin typeface="Helvetica Neue" panose="02000503000000020004"/>
                <a:ea typeface="Calibri" panose="020F0502020204030204" pitchFamily="34" charset="0"/>
                <a:cs typeface="Times New Roman" panose="02020603050405020304" pitchFamily="18" charset="0"/>
              </a:rPr>
              <a:t>ed hjelp fra oss i Lions </a:t>
            </a:r>
            <a:r>
              <a:rPr lang="nb-NO" sz="2000" dirty="0">
                <a:latin typeface="Helvetica Neue" panose="02000503000000020004"/>
                <a:ea typeface="Calibri" panose="020F0502020204030204" pitchFamily="34" charset="0"/>
                <a:cs typeface="Times New Roman" panose="02020603050405020304" pitchFamily="18" charset="0"/>
              </a:rPr>
              <a:t>skal h</a:t>
            </a:r>
            <a:r>
              <a:rPr lang="nb-NO" sz="2000" dirty="0">
                <a:effectLst/>
                <a:latin typeface="Helvetica Neue" panose="02000503000000020004"/>
                <a:ea typeface="Calibri" panose="020F0502020204030204" pitchFamily="34" charset="0"/>
                <a:cs typeface="Times New Roman" panose="02020603050405020304" pitchFamily="18" charset="0"/>
              </a:rPr>
              <a:t>elsesportsenteret utvikles med flere tilbud.   </a:t>
            </a:r>
          </a:p>
          <a:p>
            <a:pPr algn="l"/>
            <a:endParaRPr lang="nb-NO" sz="1400" dirty="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1587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E9169D-1F87-4F08-94E3-7A18BAA5BEA3}"/>
              </a:ext>
            </a:extLst>
          </p:cNvPr>
          <p:cNvSpPr>
            <a:spLocks noGrp="1"/>
          </p:cNvSpPr>
          <p:nvPr>
            <p:ph type="title"/>
          </p:nvPr>
        </p:nvSpPr>
        <p:spPr/>
        <p:txBody>
          <a:bodyPr/>
          <a:lstStyle/>
          <a:p>
            <a:r>
              <a:rPr lang="nb-NO" dirty="0">
                <a:latin typeface="Helvetica Neue"/>
              </a:rPr>
              <a:t>Internasjonal anerkjennelse</a:t>
            </a:r>
          </a:p>
        </p:txBody>
      </p:sp>
      <p:pic>
        <p:nvPicPr>
          <p:cNvPr id="7" name="Bilde 6" descr="Et bilde som inneholder mann, person, briller, slips&#10;&#10;Automatisk generert beskrivelse">
            <a:extLst>
              <a:ext uri="{FF2B5EF4-FFF2-40B4-BE49-F238E27FC236}">
                <a16:creationId xmlns:a16="http://schemas.microsoft.com/office/drawing/2014/main" id="{2D34EB91-4901-4CB8-A266-4FAAEE86499F}"/>
              </a:ext>
            </a:extLst>
          </p:cNvPr>
          <p:cNvPicPr>
            <a:picLocks noChangeAspect="1"/>
          </p:cNvPicPr>
          <p:nvPr/>
        </p:nvPicPr>
        <p:blipFill>
          <a:blip r:embed="rId2"/>
          <a:stretch>
            <a:fillRect/>
          </a:stretch>
        </p:blipFill>
        <p:spPr>
          <a:xfrm>
            <a:off x="932192" y="1775803"/>
            <a:ext cx="1885436" cy="3304581"/>
          </a:xfrm>
          <a:prstGeom prst="rect">
            <a:avLst/>
          </a:prstGeom>
        </p:spPr>
      </p:pic>
      <p:sp>
        <p:nvSpPr>
          <p:cNvPr id="8" name="Rektangel 7">
            <a:extLst>
              <a:ext uri="{FF2B5EF4-FFF2-40B4-BE49-F238E27FC236}">
                <a16:creationId xmlns:a16="http://schemas.microsoft.com/office/drawing/2014/main" id="{2B028453-45EA-4DA9-8ADA-05D3EBDEF594}"/>
              </a:ext>
            </a:extLst>
          </p:cNvPr>
          <p:cNvSpPr/>
          <p:nvPr/>
        </p:nvSpPr>
        <p:spPr>
          <a:xfrm>
            <a:off x="3047999" y="1676056"/>
            <a:ext cx="7956700" cy="2721964"/>
          </a:xfrm>
          <a:prstGeom prst="rect">
            <a:avLst/>
          </a:prstGeom>
        </p:spPr>
        <p:txBody>
          <a:bodyPr wrap="square">
            <a:spAutoFit/>
          </a:bodyPr>
          <a:lstStyle/>
          <a:p>
            <a:pPr>
              <a:lnSpc>
                <a:spcPct val="120000"/>
              </a:lnSpc>
            </a:pPr>
            <a:r>
              <a:rPr lang="nb-NO" sz="2400" i="1" dirty="0"/>
              <a:t>«Beitostølen Helsesportsenter har vært en modell for resten av verden – og det var først i 2001 at Verdens Helseorganisasjon anerkjente viktigheten av deltakelse for alle».</a:t>
            </a:r>
          </a:p>
          <a:p>
            <a:pPr>
              <a:lnSpc>
                <a:spcPct val="120000"/>
              </a:lnSpc>
            </a:pPr>
            <a:endParaRPr lang="nb-NO" sz="2400" i="1" dirty="0"/>
          </a:p>
          <a:p>
            <a:pPr>
              <a:lnSpc>
                <a:spcPct val="120000"/>
              </a:lnSpc>
            </a:pPr>
            <a:r>
              <a:rPr lang="nb-NO" sz="2400" dirty="0"/>
              <a:t>Peter Rosenbaum, professor i pediatri, </a:t>
            </a:r>
            <a:r>
              <a:rPr lang="nb-NO" sz="2400" dirty="0" err="1"/>
              <a:t>McMaster</a:t>
            </a:r>
            <a:r>
              <a:rPr lang="nb-NO" sz="2400" dirty="0"/>
              <a:t> </a:t>
            </a:r>
            <a:r>
              <a:rPr lang="nb-NO" sz="2400" dirty="0" err="1"/>
              <a:t>University</a:t>
            </a:r>
            <a:r>
              <a:rPr lang="nb-NO" sz="2400" dirty="0"/>
              <a:t>, Canada</a:t>
            </a:r>
          </a:p>
        </p:txBody>
      </p:sp>
    </p:spTree>
    <p:extLst>
      <p:ext uri="{BB962C8B-B14F-4D97-AF65-F5344CB8AC3E}">
        <p14:creationId xmlns:p14="http://schemas.microsoft.com/office/powerpoint/2010/main" val="692152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Boken «Det muliges kunst»</a:t>
            </a:r>
          </a:p>
        </p:txBody>
      </p:sp>
      <p:pic>
        <p:nvPicPr>
          <p:cNvPr id="5" name="Bilde 4">
            <a:extLst>
              <a:ext uri="{FF2B5EF4-FFF2-40B4-BE49-F238E27FC236}">
                <a16:creationId xmlns:a16="http://schemas.microsoft.com/office/drawing/2014/main" id="{98675BE7-ADBA-456A-8D00-4E98B99F7E97}"/>
              </a:ext>
            </a:extLst>
          </p:cNvPr>
          <p:cNvPicPr>
            <a:picLocks noChangeAspect="1"/>
          </p:cNvPicPr>
          <p:nvPr/>
        </p:nvPicPr>
        <p:blipFill>
          <a:blip r:embed="rId3"/>
          <a:stretch>
            <a:fillRect/>
          </a:stretch>
        </p:blipFill>
        <p:spPr>
          <a:xfrm>
            <a:off x="898267" y="1718617"/>
            <a:ext cx="2600122" cy="3816425"/>
          </a:xfrm>
          <a:prstGeom prst="rect">
            <a:avLst/>
          </a:prstGeom>
        </p:spPr>
      </p:pic>
      <p:sp>
        <p:nvSpPr>
          <p:cNvPr id="8" name="Plassholder for innhold 7">
            <a:extLst>
              <a:ext uri="{FF2B5EF4-FFF2-40B4-BE49-F238E27FC236}">
                <a16:creationId xmlns:a16="http://schemas.microsoft.com/office/drawing/2014/main" id="{730E2E7A-FB93-4275-8DD2-5640FF0391B4}"/>
              </a:ext>
            </a:extLst>
          </p:cNvPr>
          <p:cNvSpPr>
            <a:spLocks noGrp="1"/>
          </p:cNvSpPr>
          <p:nvPr>
            <p:ph idx="1"/>
          </p:nvPr>
        </p:nvSpPr>
        <p:spPr>
          <a:xfrm>
            <a:off x="3625232" y="1718617"/>
            <a:ext cx="7728568" cy="2931201"/>
          </a:xfrm>
        </p:spPr>
        <p:txBody>
          <a:bodyPr>
            <a:normAutofit/>
          </a:bodyPr>
          <a:lstStyle/>
          <a:p>
            <a:pPr marL="0" indent="0">
              <a:buNone/>
            </a:pPr>
            <a:r>
              <a:rPr lang="nb-NO" dirty="0"/>
              <a:t>Kong Harald har skrevet forordet til boken. Her et lite utdrag: </a:t>
            </a:r>
          </a:p>
          <a:p>
            <a:pPr marL="0" indent="0">
              <a:buNone/>
            </a:pPr>
            <a:endParaRPr lang="nb-NO" dirty="0"/>
          </a:p>
          <a:p>
            <a:pPr marL="0" indent="0">
              <a:buNone/>
            </a:pPr>
            <a:r>
              <a:rPr lang="nb-NO" i="1" dirty="0"/>
              <a:t>«Gjennom 50 år har Beitostølen Helsesportsenter bidratt til å skape eventyrlige mestringsopplevelser for mange mennesker. Dette har de gjort i hva den enkelte faktisk kan få til, og ikke i hva de feiler». </a:t>
            </a:r>
          </a:p>
        </p:txBody>
      </p:sp>
      <p:pic>
        <p:nvPicPr>
          <p:cNvPr id="11" name="Bilde 10">
            <a:extLst>
              <a:ext uri="{FF2B5EF4-FFF2-40B4-BE49-F238E27FC236}">
                <a16:creationId xmlns:a16="http://schemas.microsoft.com/office/drawing/2014/main" id="{4D514535-03D7-4A69-95C8-45C4D881D60F}"/>
              </a:ext>
            </a:extLst>
          </p:cNvPr>
          <p:cNvPicPr>
            <a:picLocks noChangeAspect="1"/>
          </p:cNvPicPr>
          <p:nvPr/>
        </p:nvPicPr>
        <p:blipFill>
          <a:blip r:embed="rId4"/>
          <a:stretch>
            <a:fillRect/>
          </a:stretch>
        </p:blipFill>
        <p:spPr>
          <a:xfrm>
            <a:off x="5696862" y="4890702"/>
            <a:ext cx="2257425" cy="1104900"/>
          </a:xfrm>
          <a:prstGeom prst="rect">
            <a:avLst/>
          </a:prstGeom>
        </p:spPr>
      </p:pic>
    </p:spTree>
    <p:extLst>
      <p:ext uri="{BB962C8B-B14F-4D97-AF65-F5344CB8AC3E}">
        <p14:creationId xmlns:p14="http://schemas.microsoft.com/office/powerpoint/2010/main" val="253709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Lions Røde Fjær </a:t>
            </a:r>
            <a:endParaRPr lang="nb-NO" dirty="0"/>
          </a:p>
        </p:txBody>
      </p:sp>
    </p:spTree>
    <p:extLst>
      <p:ext uri="{BB962C8B-B14F-4D97-AF65-F5344CB8AC3E}">
        <p14:creationId xmlns:p14="http://schemas.microsoft.com/office/powerpoint/2010/main" val="147983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DB5C318-572D-7648-AE24-CA784EFEE912}"/>
              </a:ext>
            </a:extLst>
          </p:cNvPr>
          <p:cNvSpPr>
            <a:spLocks noGrp="1"/>
          </p:cNvSpPr>
          <p:nvPr>
            <p:ph idx="1"/>
          </p:nvPr>
        </p:nvSpPr>
        <p:spPr>
          <a:xfrm>
            <a:off x="838200" y="1825625"/>
            <a:ext cx="9778340" cy="4351338"/>
          </a:xfrm>
        </p:spPr>
        <p:txBody>
          <a:bodyPr>
            <a:normAutofit/>
          </a:bodyPr>
          <a:lstStyle/>
          <a:p>
            <a:pPr marL="0" indent="0">
              <a:buNone/>
            </a:pPr>
            <a:r>
              <a:rPr lang="nb-NO" sz="3200" dirty="0">
                <a:latin typeface="+mn-lt"/>
                <a:cs typeface="Arial" panose="020B0604020202020204" pitchFamily="34" charset="0"/>
              </a:rPr>
              <a:t>Lions Røde Fjær går til bygging av et familie- og kompetansehus på Beitostølen Helsesportsenter. </a:t>
            </a:r>
          </a:p>
          <a:p>
            <a:pPr marL="0" indent="0">
              <a:buNone/>
            </a:pPr>
            <a:r>
              <a:rPr lang="nb-NO" sz="3200" dirty="0">
                <a:latin typeface="+mn-lt"/>
                <a:cs typeface="Arial" panose="020B0604020202020204" pitchFamily="34" charset="0"/>
              </a:rPr>
              <a:t>Senteret arbeider for at alle funksjonshemmede barn skal ha likeverdige muligheter, uavhengig av funksjon, etnisk bakgrunn og bosted. </a:t>
            </a:r>
          </a:p>
        </p:txBody>
      </p:sp>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p:txBody>
          <a:bodyPr/>
          <a:lstStyle/>
          <a:p>
            <a:r>
              <a:rPr lang="nb-NO" dirty="0">
                <a:latin typeface="Helvetica Neue" panose="02000503000000020004"/>
                <a:cs typeface="Arial" panose="020B0604020202020204" pitchFamily="34" charset="0"/>
              </a:rPr>
              <a:t>Hovedbudskap Lions Røde Fjær</a:t>
            </a:r>
            <a:endParaRPr lang="nb-NO" sz="1800" dirty="0">
              <a:latin typeface="Helvetica Neue" panose="02000503000000020004"/>
              <a:cs typeface="Arial" panose="020B0604020202020204" pitchFamily="34" charset="0"/>
            </a:endParaRPr>
          </a:p>
        </p:txBody>
      </p:sp>
    </p:spTree>
    <p:extLst>
      <p:ext uri="{BB962C8B-B14F-4D97-AF65-F5344CB8AC3E}">
        <p14:creationId xmlns:p14="http://schemas.microsoft.com/office/powerpoint/2010/main" val="239095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p:txBody>
          <a:bodyPr/>
          <a:lstStyle/>
          <a:p>
            <a:r>
              <a:rPr lang="nb-NO" sz="4400" dirty="0">
                <a:latin typeface="Helvetica Neue" panose="02000503000000020004"/>
              </a:rPr>
              <a:t>Lions familie- og </a:t>
            </a:r>
            <a:r>
              <a:rPr lang="nb-NO" sz="4400" dirty="0" err="1">
                <a:latin typeface="Helvetica Neue" panose="02000503000000020004"/>
              </a:rPr>
              <a:t>kompetansehus</a:t>
            </a:r>
            <a:endParaRPr lang="nb-NO" sz="1800" dirty="0">
              <a:latin typeface="Helvetica Neue" panose="02000503000000020004"/>
              <a:cs typeface="Arial" panose="020B0604020202020204" pitchFamily="34" charset="0"/>
            </a:endParaRPr>
          </a:p>
        </p:txBody>
      </p:sp>
      <p:pic>
        <p:nvPicPr>
          <p:cNvPr id="4" name="Bilde 3">
            <a:extLst>
              <a:ext uri="{FF2B5EF4-FFF2-40B4-BE49-F238E27FC236}">
                <a16:creationId xmlns:a16="http://schemas.microsoft.com/office/drawing/2014/main" id="{FA6E57BC-F5E4-4117-9493-F29F1CEEC118}"/>
              </a:ext>
            </a:extLst>
          </p:cNvPr>
          <p:cNvPicPr>
            <a:picLocks noChangeAspect="1"/>
          </p:cNvPicPr>
          <p:nvPr/>
        </p:nvPicPr>
        <p:blipFill>
          <a:blip r:embed="rId2"/>
          <a:stretch>
            <a:fillRect/>
          </a:stretch>
        </p:blipFill>
        <p:spPr>
          <a:xfrm>
            <a:off x="4528863" y="1690688"/>
            <a:ext cx="7562850" cy="3657600"/>
          </a:xfrm>
          <a:prstGeom prst="rect">
            <a:avLst/>
          </a:prstGeom>
        </p:spPr>
      </p:pic>
      <p:pic>
        <p:nvPicPr>
          <p:cNvPr id="7" name="Bilde 6">
            <a:extLst>
              <a:ext uri="{FF2B5EF4-FFF2-40B4-BE49-F238E27FC236}">
                <a16:creationId xmlns:a16="http://schemas.microsoft.com/office/drawing/2014/main" id="{837D8517-E094-47E8-8346-E2E08D79FFD9}"/>
              </a:ext>
            </a:extLst>
          </p:cNvPr>
          <p:cNvPicPr>
            <a:picLocks noChangeAspect="1"/>
          </p:cNvPicPr>
          <p:nvPr/>
        </p:nvPicPr>
        <p:blipFill>
          <a:blip r:embed="rId3"/>
          <a:stretch>
            <a:fillRect/>
          </a:stretch>
        </p:blipFill>
        <p:spPr>
          <a:xfrm>
            <a:off x="3828" y="2098675"/>
            <a:ext cx="5175250" cy="3249613"/>
          </a:xfrm>
          <a:prstGeom prst="rect">
            <a:avLst/>
          </a:prstGeom>
        </p:spPr>
      </p:pic>
    </p:spTree>
    <p:extLst>
      <p:ext uri="{BB962C8B-B14F-4D97-AF65-F5344CB8AC3E}">
        <p14:creationId xmlns:p14="http://schemas.microsoft.com/office/powerpoint/2010/main" val="120575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E027F88-FB20-4DA7-A219-64F7DCC79EC9}"/>
              </a:ext>
            </a:extLst>
          </p:cNvPr>
          <p:cNvSpPr>
            <a:spLocks noGrp="1"/>
          </p:cNvSpPr>
          <p:nvPr>
            <p:ph idx="1"/>
          </p:nvPr>
        </p:nvSpPr>
        <p:spPr>
          <a:xfrm>
            <a:off x="908735" y="1647077"/>
            <a:ext cx="10515600" cy="5496673"/>
          </a:xfrm>
        </p:spPr>
        <p:txBody>
          <a:bodyPr>
            <a:noAutofit/>
          </a:bodyPr>
          <a:lstStyle/>
          <a:p>
            <a:pPr>
              <a:lnSpc>
                <a:spcPct val="120000"/>
              </a:lnSpc>
            </a:pPr>
            <a:r>
              <a:rPr lang="nb-NO" sz="1800" dirty="0">
                <a:effectLst/>
                <a:latin typeface="+mn-lt"/>
                <a:ea typeface="Calibri" panose="020F0502020204030204" pitchFamily="34" charset="0"/>
                <a:cs typeface="Calibri" panose="020F0502020204030204" pitchFamily="34" charset="0"/>
              </a:rPr>
              <a:t>20. november 2021 – Innspurten til aksjonen</a:t>
            </a:r>
          </a:p>
          <a:p>
            <a:pPr lvl="1">
              <a:lnSpc>
                <a:spcPct val="120000"/>
              </a:lnSpc>
            </a:pPr>
            <a:r>
              <a:rPr lang="nb-NO" sz="1800" dirty="0">
                <a:effectLst/>
                <a:ea typeface="Calibri" panose="020F0502020204030204" pitchFamily="34" charset="0"/>
                <a:cs typeface="Calibri" panose="020F0502020204030204" pitchFamily="34" charset="0"/>
              </a:rPr>
              <a:t>Beitostølen Helsesportsenters 50 + 1 årsdag</a:t>
            </a:r>
            <a:r>
              <a:rPr lang="nb-NO" sz="1800" dirty="0">
                <a:ea typeface="Calibri" panose="020F0502020204030204" pitchFamily="34" charset="0"/>
                <a:cs typeface="Calibri" panose="020F0502020204030204" pitchFamily="34" charset="0"/>
              </a:rPr>
              <a:t>, som m</a:t>
            </a:r>
            <a:r>
              <a:rPr lang="nb-NO" sz="1800" dirty="0">
                <a:effectLst/>
                <a:ea typeface="Calibri" panose="020F0502020204030204" pitchFamily="34" charset="0"/>
                <a:cs typeface="Calibri" panose="020F0502020204030204" pitchFamily="34" charset="0"/>
              </a:rPr>
              <a:t>arkerer starten på innspurten av LRF-aksjonen</a:t>
            </a:r>
            <a:endParaRPr lang="nb-NO" sz="1800" dirty="0">
              <a:effectLs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Beitosprinten. Vi planlegger </a:t>
            </a:r>
            <a:r>
              <a:rPr lang="nb-NO" sz="1800" dirty="0">
                <a:ea typeface="Calibri" panose="020F0502020204030204" pitchFamily="34" charset="0"/>
                <a:cs typeface="Calibri" panose="020F0502020204030204" pitchFamily="34" charset="0"/>
              </a:rPr>
              <a:t>aktiviteter med </a:t>
            </a:r>
            <a:r>
              <a:rPr lang="nb-NO" sz="1800" dirty="0">
                <a:effectLst/>
                <a:ea typeface="Calibri" panose="020F0502020204030204" pitchFamily="34" charset="0"/>
                <a:cs typeface="Calibri" panose="020F0502020204030204" pitchFamily="34" charset="0"/>
              </a:rPr>
              <a:t>LRF.</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12. – 23. januar 2022 – Lillehammer/Hafjell  </a:t>
            </a:r>
          </a:p>
          <a:p>
            <a:pPr lvl="1">
              <a:lnSpc>
                <a:spcPct val="120000"/>
              </a:lnSpc>
            </a:pPr>
            <a:r>
              <a:rPr lang="nb-NO" sz="1800" dirty="0">
                <a:effectLst/>
                <a:ea typeface="Calibri" panose="020F0502020204030204" pitchFamily="34" charset="0"/>
                <a:cs typeface="Calibri" panose="020F0502020204030204" pitchFamily="34" charset="0"/>
              </a:rPr>
              <a:t>Para-VM </a:t>
            </a:r>
            <a:r>
              <a:rPr lang="nb-NO" sz="1800" dirty="0">
                <a:effectLst/>
                <a:ea typeface="Calibri" panose="020F0502020204030204" pitchFamily="34" charset="0"/>
                <a:cs typeface="Times New Roman" panose="02020603050405020304" pitchFamily="18" charset="0"/>
              </a:rPr>
              <a:t>og </a:t>
            </a:r>
            <a:r>
              <a:rPr lang="nb-NO" sz="1800" dirty="0">
                <a:effectLst/>
                <a:ea typeface="Calibri" panose="020F0502020204030204" pitchFamily="34" charset="0"/>
                <a:cs typeface="Calibri" panose="020F0502020204030204" pitchFamily="34" charset="0"/>
              </a:rPr>
              <a:t>BHSS har inngått en samarbeidsavtale med arrangøren. </a:t>
            </a:r>
            <a:r>
              <a:rPr lang="nb-NO" sz="1800" dirty="0">
                <a:ea typeface="Calibri" panose="020F0502020204030204" pitchFamily="34" charset="0"/>
                <a:cs typeface="Calibri" panose="020F0502020204030204" pitchFamily="34" charset="0"/>
              </a:rPr>
              <a:t>Dette vil </a:t>
            </a:r>
            <a:r>
              <a:rPr lang="nb-NO" sz="1800" dirty="0">
                <a:effectLst/>
                <a:ea typeface="Calibri" panose="020F0502020204030204" pitchFamily="34" charset="0"/>
                <a:cs typeface="Calibri" panose="020F0502020204030204" pitchFamily="34" charset="0"/>
              </a:rPr>
              <a:t>involvere Lions og LRF. </a:t>
            </a:r>
          </a:p>
          <a:p>
            <a:pPr>
              <a:lnSpc>
                <a:spcPct val="120000"/>
              </a:lnSpc>
            </a:pPr>
            <a:r>
              <a:rPr lang="nb-NO" sz="1800" dirty="0">
                <a:effectLst/>
                <a:latin typeface="+mn-lt"/>
                <a:ea typeface="Calibri" panose="020F0502020204030204" pitchFamily="34" charset="0"/>
                <a:cs typeface="Calibri" panose="020F0502020204030204" pitchFamily="34" charset="0"/>
              </a:rPr>
              <a:t>11. – 13. februar 2022 – Bøsseinnsamling</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Her satser vi både på tradisjonell bøsseinnsamling og også digitale bøsser.</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19. mars 2022 – Ridderrennet </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Aksjonen avsluttes med gaveoverrekkelse til BHSS fra Lions.</a:t>
            </a:r>
            <a:endParaRPr lang="nb-NO" sz="1800" dirty="0">
              <a:effectLst/>
              <a:ea typeface="Calibri" panose="020F0502020204030204" pitchFamily="34" charset="0"/>
              <a:cs typeface="Times New Roman" panose="02020603050405020304" pitchFamily="18" charset="0"/>
            </a:endParaRPr>
          </a:p>
          <a:p>
            <a:pPr>
              <a:lnSpc>
                <a:spcPct val="120000"/>
              </a:lnSpc>
            </a:pPr>
            <a:r>
              <a:rPr lang="nb-NO" sz="1800" dirty="0">
                <a:effectLst/>
                <a:latin typeface="+mn-lt"/>
                <a:ea typeface="Calibri" panose="020F0502020204030204" pitchFamily="34" charset="0"/>
                <a:cs typeface="Calibri" panose="020F0502020204030204" pitchFamily="34" charset="0"/>
              </a:rPr>
              <a:t>Riksmøte 2022</a:t>
            </a:r>
            <a:endParaRPr lang="nb-NO" sz="1800" dirty="0">
              <a:effectLst/>
              <a:latin typeface="+mn-lt"/>
              <a:ea typeface="Calibri" panose="020F0502020204030204" pitchFamily="34" charset="0"/>
              <a:cs typeface="Times New Roman" panose="02020603050405020304" pitchFamily="18" charset="0"/>
            </a:endParaRPr>
          </a:p>
          <a:p>
            <a:pPr lvl="1">
              <a:lnSpc>
                <a:spcPct val="120000"/>
              </a:lnSpc>
            </a:pPr>
            <a:r>
              <a:rPr lang="nb-NO" sz="1800" dirty="0">
                <a:effectLst/>
                <a:ea typeface="Calibri" panose="020F0502020204030204" pitchFamily="34" charset="0"/>
                <a:cs typeface="Calibri" panose="020F0502020204030204" pitchFamily="34" charset="0"/>
              </a:rPr>
              <a:t>Aksjonen fremlegger en foreløpig rapport til Riksmøte i 2022 og med en endelig rapport til Riksmøte i 2023. </a:t>
            </a:r>
            <a:endParaRPr lang="nb-NO" sz="1800" dirty="0">
              <a:effectLst/>
              <a:ea typeface="Calibri" panose="020F0502020204030204" pitchFamily="34" charset="0"/>
              <a:cs typeface="Times New Roman" panose="02020603050405020304" pitchFamily="18" charset="0"/>
            </a:endParaRPr>
          </a:p>
          <a:p>
            <a:endParaRPr lang="nb-NO" sz="1800" dirty="0"/>
          </a:p>
        </p:txBody>
      </p:sp>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t>Den nye tidslinjen for Lions Røde Fjær </a:t>
            </a:r>
          </a:p>
        </p:txBody>
      </p:sp>
    </p:spTree>
    <p:extLst>
      <p:ext uri="{BB962C8B-B14F-4D97-AF65-F5344CB8AC3E}">
        <p14:creationId xmlns:p14="http://schemas.microsoft.com/office/powerpoint/2010/main" val="3071876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46547EB-1512-46E1-979B-376C3C7865D9}"/>
              </a:ext>
            </a:extLst>
          </p:cNvPr>
          <p:cNvPicPr>
            <a:picLocks noGrp="1" noChangeAspect="1"/>
          </p:cNvPicPr>
          <p:nvPr>
            <p:ph idx="1"/>
          </p:nvPr>
        </p:nvPicPr>
        <p:blipFill>
          <a:blip r:embed="rId2"/>
          <a:stretch>
            <a:fillRect/>
          </a:stretch>
        </p:blipFill>
        <p:spPr>
          <a:xfrm>
            <a:off x="961562" y="1825625"/>
            <a:ext cx="3177425" cy="4351338"/>
          </a:xfrm>
        </p:spPr>
      </p:pic>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a:xfrm>
            <a:off x="838200" y="365125"/>
            <a:ext cx="11353800" cy="1325563"/>
          </a:xfrm>
        </p:spPr>
        <p:txBody>
          <a:bodyPr/>
          <a:lstStyle/>
          <a:p>
            <a:r>
              <a:rPr lang="nb-NO" dirty="0"/>
              <a:t>Logo og motto </a:t>
            </a:r>
          </a:p>
        </p:txBody>
      </p:sp>
      <p:pic>
        <p:nvPicPr>
          <p:cNvPr id="4" name="Bilde 3">
            <a:extLst>
              <a:ext uri="{FF2B5EF4-FFF2-40B4-BE49-F238E27FC236}">
                <a16:creationId xmlns:a16="http://schemas.microsoft.com/office/drawing/2014/main" id="{D14C2A45-31C0-455E-B671-062308FD63A1}"/>
              </a:ext>
            </a:extLst>
          </p:cNvPr>
          <p:cNvPicPr>
            <a:picLocks noChangeAspect="1"/>
          </p:cNvPicPr>
          <p:nvPr/>
        </p:nvPicPr>
        <p:blipFill>
          <a:blip r:embed="rId3"/>
          <a:stretch>
            <a:fillRect/>
          </a:stretch>
        </p:blipFill>
        <p:spPr>
          <a:xfrm>
            <a:off x="5654456" y="2424239"/>
            <a:ext cx="5115207" cy="2169199"/>
          </a:xfrm>
          <a:prstGeom prst="rect">
            <a:avLst/>
          </a:prstGeom>
        </p:spPr>
      </p:pic>
    </p:spTree>
    <p:extLst>
      <p:ext uri="{BB962C8B-B14F-4D97-AF65-F5344CB8AC3E}">
        <p14:creationId xmlns:p14="http://schemas.microsoft.com/office/powerpoint/2010/main" val="1024759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4929767-D053-EA42-9D23-2E08B167BC0E}"/>
              </a:ext>
            </a:extLst>
          </p:cNvPr>
          <p:cNvSpPr>
            <a:spLocks noGrp="1"/>
          </p:cNvSpPr>
          <p:nvPr>
            <p:ph type="title"/>
          </p:nvPr>
        </p:nvSpPr>
        <p:spPr>
          <a:xfrm>
            <a:off x="838200" y="365125"/>
            <a:ext cx="11353800" cy="1325563"/>
          </a:xfrm>
        </p:spPr>
        <p:txBody>
          <a:bodyPr/>
          <a:lstStyle/>
          <a:p>
            <a:r>
              <a:rPr lang="nb-NO" dirty="0"/>
              <a:t>Nettside – lrf.no </a:t>
            </a:r>
          </a:p>
        </p:txBody>
      </p:sp>
      <p:pic>
        <p:nvPicPr>
          <p:cNvPr id="9" name="Bilde 8">
            <a:extLst>
              <a:ext uri="{FF2B5EF4-FFF2-40B4-BE49-F238E27FC236}">
                <a16:creationId xmlns:a16="http://schemas.microsoft.com/office/drawing/2014/main" id="{760645B4-21F4-45AB-AFE0-EC79B47F059F}"/>
              </a:ext>
            </a:extLst>
          </p:cNvPr>
          <p:cNvPicPr>
            <a:picLocks noChangeAspect="1"/>
          </p:cNvPicPr>
          <p:nvPr/>
        </p:nvPicPr>
        <p:blipFill>
          <a:blip r:embed="rId2"/>
          <a:stretch>
            <a:fillRect/>
          </a:stretch>
        </p:blipFill>
        <p:spPr>
          <a:xfrm>
            <a:off x="0" y="1561227"/>
            <a:ext cx="12192000" cy="3735546"/>
          </a:xfrm>
          <a:prstGeom prst="rect">
            <a:avLst/>
          </a:prstGeom>
        </p:spPr>
      </p:pic>
    </p:spTree>
    <p:extLst>
      <p:ext uri="{BB962C8B-B14F-4D97-AF65-F5344CB8AC3E}">
        <p14:creationId xmlns:p14="http://schemas.microsoft.com/office/powerpoint/2010/main" val="358763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Aksjonsfilm</a:t>
            </a:r>
            <a:endParaRPr lang="nb-NO" dirty="0"/>
          </a:p>
        </p:txBody>
      </p:sp>
    </p:spTree>
    <p:extLst>
      <p:ext uri="{BB962C8B-B14F-4D97-AF65-F5344CB8AC3E}">
        <p14:creationId xmlns:p14="http://schemas.microsoft.com/office/powerpoint/2010/main" val="78910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37C484-39B0-4519-A4DF-95AD9FB09A6F}"/>
              </a:ext>
            </a:extLst>
          </p:cNvPr>
          <p:cNvSpPr>
            <a:spLocks noGrp="1"/>
          </p:cNvSpPr>
          <p:nvPr>
            <p:ph type="title"/>
          </p:nvPr>
        </p:nvSpPr>
        <p:spPr/>
        <p:txBody>
          <a:bodyPr/>
          <a:lstStyle/>
          <a:p>
            <a:endParaRPr lang="nb-NO"/>
          </a:p>
        </p:txBody>
      </p:sp>
      <p:pic>
        <p:nvPicPr>
          <p:cNvPr id="4" name="Aksjonsfilm_Lions Røde Fjær 2020">
            <a:hlinkClick r:id="" action="ppaction://media"/>
            <a:extLst>
              <a:ext uri="{FF2B5EF4-FFF2-40B4-BE49-F238E27FC236}">
                <a16:creationId xmlns:a16="http://schemas.microsoft.com/office/drawing/2014/main" id="{77412F5E-01BE-40AA-9A71-9898A76636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72" y="-1"/>
            <a:ext cx="12217871" cy="6872397"/>
          </a:xfrm>
        </p:spPr>
      </p:pic>
    </p:spTree>
    <p:extLst>
      <p:ext uri="{BB962C8B-B14F-4D97-AF65-F5344CB8AC3E}">
        <p14:creationId xmlns:p14="http://schemas.microsoft.com/office/powerpoint/2010/main" val="5371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63F1E8-01CA-476C-ADB7-B684437F72C8}"/>
              </a:ext>
            </a:extLst>
          </p:cNvPr>
          <p:cNvSpPr>
            <a:spLocks noGrp="1"/>
          </p:cNvSpPr>
          <p:nvPr>
            <p:ph type="title"/>
          </p:nvPr>
        </p:nvSpPr>
        <p:spPr/>
        <p:txBody>
          <a:bodyPr/>
          <a:lstStyle/>
          <a:p>
            <a:r>
              <a:rPr lang="nb-NO" b="1" dirty="0">
                <a:latin typeface="Helvetica Neue"/>
              </a:rPr>
              <a:t> </a:t>
            </a:r>
            <a:r>
              <a:rPr lang="nb-NO" dirty="0">
                <a:latin typeface="Helvetica Neue"/>
              </a:rPr>
              <a:t>En liten rød fjær</a:t>
            </a:r>
          </a:p>
        </p:txBody>
      </p:sp>
      <p:sp>
        <p:nvSpPr>
          <p:cNvPr id="7" name="TekstSylinder 7">
            <a:extLst>
              <a:ext uri="{FF2B5EF4-FFF2-40B4-BE49-F238E27FC236}">
                <a16:creationId xmlns:a16="http://schemas.microsoft.com/office/drawing/2014/main" id="{AD87092D-0656-4BBB-8419-DC96135C501C}"/>
              </a:ext>
            </a:extLst>
          </p:cNvPr>
          <p:cNvSpPr txBox="1">
            <a:spLocks noChangeArrowheads="1"/>
          </p:cNvSpPr>
          <p:nvPr/>
        </p:nvSpPr>
        <p:spPr bwMode="auto">
          <a:xfrm>
            <a:off x="3604432" y="1531689"/>
            <a:ext cx="7483401" cy="489364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dirty="0"/>
              <a:t>Første gangen den røde fjæren ble brukt som symbol for humanitær aktivitet var i USA så tidlig som 1919 –  som da ble årlige fellesaksjoner for flere humanitære formål –  under navnet «</a:t>
            </a:r>
            <a:r>
              <a:rPr lang="nb-NO" sz="2400" dirty="0" err="1"/>
              <a:t>Community</a:t>
            </a:r>
            <a:r>
              <a:rPr lang="nb-NO" sz="2400" dirty="0"/>
              <a:t> </a:t>
            </a:r>
            <a:r>
              <a:rPr lang="nb-NO" sz="2400" dirty="0" err="1"/>
              <a:t>Chest</a:t>
            </a:r>
            <a:r>
              <a:rPr lang="nb-NO" sz="2400" dirty="0"/>
              <a:t>». </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Den samme innsamlingsformen finner man igjen i Japan etter krigen. </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I 1965 fikk Lennart Hyland med Sveriges Radio med på en felles Lions Røde Fjær-aksjon til inntekt for boliger og arbeidsplasser for funksjonshemmede. Hyland hadde oppdaget den lille røde fjæren i Tokyo. </a:t>
            </a:r>
          </a:p>
          <a:p>
            <a:r>
              <a:rPr lang="nb-NO" sz="2400" dirty="0"/>
              <a:t>					</a:t>
            </a:r>
            <a:r>
              <a:rPr lang="nb-NO" sz="1200" dirty="0"/>
              <a:t>Kilde: Lions Norges 50-års jubileumsbok</a:t>
            </a:r>
            <a:r>
              <a:rPr lang="nb-NO" sz="2400" dirty="0"/>
              <a:t> </a:t>
            </a:r>
          </a:p>
        </p:txBody>
      </p:sp>
      <p:pic>
        <p:nvPicPr>
          <p:cNvPr id="5" name="Bilde 4">
            <a:extLst>
              <a:ext uri="{FF2B5EF4-FFF2-40B4-BE49-F238E27FC236}">
                <a16:creationId xmlns:a16="http://schemas.microsoft.com/office/drawing/2014/main" id="{25571EEB-6B36-4C81-BAFF-5689F0205A9B}"/>
              </a:ext>
            </a:extLst>
          </p:cNvPr>
          <p:cNvPicPr>
            <a:picLocks noChangeAspect="1"/>
          </p:cNvPicPr>
          <p:nvPr/>
        </p:nvPicPr>
        <p:blipFill>
          <a:blip r:embed="rId3"/>
          <a:stretch>
            <a:fillRect/>
          </a:stretch>
        </p:blipFill>
        <p:spPr>
          <a:xfrm>
            <a:off x="1124263" y="1531689"/>
            <a:ext cx="2195044" cy="4680124"/>
          </a:xfrm>
          <a:prstGeom prst="rect">
            <a:avLst/>
          </a:prstGeom>
        </p:spPr>
      </p:pic>
    </p:spTree>
    <p:extLst>
      <p:ext uri="{BB962C8B-B14F-4D97-AF65-F5344CB8AC3E}">
        <p14:creationId xmlns:p14="http://schemas.microsoft.com/office/powerpoint/2010/main" val="23462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sz="4400" dirty="0">
                <a:latin typeface="Helvetica Neue"/>
              </a:rPr>
              <a:t>Donasjoner fra klubbene i Lions</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9968693" cy="341632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b="0" dirty="0">
                <a:solidFill>
                  <a:schemeClr val="tx1"/>
                </a:solidFill>
                <a:latin typeface="+mn-lt"/>
              </a:rPr>
              <a:t>Vi skiller mellom donasjoner og innsamlede midler (bøsseinnsamling og inntekter fra andre aktiviteter).</a:t>
            </a:r>
            <a:endParaRPr lang="nb-NO" sz="2400" dirty="0"/>
          </a:p>
          <a:p>
            <a:pPr marL="342900" indent="-342900">
              <a:buFont typeface="Arial" panose="020B0604020202020204" pitchFamily="34" charset="0"/>
              <a:buChar char="•"/>
            </a:pPr>
            <a:endParaRPr lang="nb-NO" sz="2400" b="0" dirty="0">
              <a:solidFill>
                <a:schemeClr val="tx1"/>
              </a:solidFill>
              <a:effectLst/>
              <a:latin typeface="+mn-lt"/>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400" b="0" dirty="0">
                <a:solidFill>
                  <a:schemeClr val="tx1"/>
                </a:solidFill>
                <a:effectLst/>
                <a:latin typeface="+mn-lt"/>
                <a:ea typeface="Calibri" panose="020F0502020204030204" pitchFamily="34" charset="0"/>
                <a:cs typeface="Calibri" panose="020F0502020204030204" pitchFamily="34" charset="0"/>
              </a:rPr>
              <a:t>Mange klubber har vedtatt å donere poter til aksjonen med ulike beløp. Vi har stor tro på og et ønske om at dette fortsetter. </a:t>
            </a:r>
          </a:p>
          <a:p>
            <a:pPr marL="342900" indent="-342900">
              <a:buFont typeface="Arial" panose="020B0604020202020204" pitchFamily="34" charset="0"/>
              <a:buChar char="•"/>
            </a:pPr>
            <a:endParaRPr lang="nb-NO" sz="2400" dirty="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Gå inn på lrf.no og klikk på poteveggen. Der finner du alle klubbene som har bidratt. Veggen oppdateres fortløpende.  </a:t>
            </a:r>
            <a:br>
              <a:rPr lang="nb-NO"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lang="nb-NO" sz="2400" dirty="0"/>
          </a:p>
        </p:txBody>
      </p:sp>
    </p:spTree>
    <p:extLst>
      <p:ext uri="{BB962C8B-B14F-4D97-AF65-F5344CB8AC3E}">
        <p14:creationId xmlns:p14="http://schemas.microsoft.com/office/powerpoint/2010/main" val="1986903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FC81BBA-CDE1-439A-8DA3-7ADE1C023A19}"/>
              </a:ext>
            </a:extLst>
          </p:cNvPr>
          <p:cNvPicPr>
            <a:picLocks noChangeAspect="1"/>
          </p:cNvPicPr>
          <p:nvPr/>
        </p:nvPicPr>
        <p:blipFill>
          <a:blip r:embed="rId2"/>
          <a:stretch>
            <a:fillRect/>
          </a:stretch>
        </p:blipFill>
        <p:spPr>
          <a:xfrm>
            <a:off x="0" y="124116"/>
            <a:ext cx="12192000" cy="6733884"/>
          </a:xfrm>
          <a:prstGeom prst="rect">
            <a:avLst/>
          </a:prstGeom>
        </p:spPr>
      </p:pic>
    </p:spTree>
    <p:extLst>
      <p:ext uri="{BB962C8B-B14F-4D97-AF65-F5344CB8AC3E}">
        <p14:creationId xmlns:p14="http://schemas.microsoft.com/office/powerpoint/2010/main" val="256882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F8DD598-0636-40F5-BA07-D5C166DD07BF}"/>
              </a:ext>
            </a:extLst>
          </p:cNvPr>
          <p:cNvSpPr>
            <a:spLocks noGrp="1"/>
          </p:cNvSpPr>
          <p:nvPr>
            <p:ph type="title"/>
          </p:nvPr>
        </p:nvSpPr>
        <p:spPr/>
        <p:txBody>
          <a:bodyPr/>
          <a:lstStyle/>
          <a:p>
            <a:r>
              <a:rPr lang="nb-NO" dirty="0"/>
              <a:t>Virtuell potevegg finner du på lrf.no</a:t>
            </a:r>
          </a:p>
        </p:txBody>
      </p:sp>
      <p:pic>
        <p:nvPicPr>
          <p:cNvPr id="7" name="Bilde 6">
            <a:extLst>
              <a:ext uri="{FF2B5EF4-FFF2-40B4-BE49-F238E27FC236}">
                <a16:creationId xmlns:a16="http://schemas.microsoft.com/office/drawing/2014/main" id="{6700472F-00E3-4511-B931-E80DD4BBD86E}"/>
              </a:ext>
            </a:extLst>
          </p:cNvPr>
          <p:cNvPicPr>
            <a:picLocks noChangeAspect="1"/>
          </p:cNvPicPr>
          <p:nvPr/>
        </p:nvPicPr>
        <p:blipFill>
          <a:blip r:embed="rId2"/>
          <a:stretch>
            <a:fillRect/>
          </a:stretch>
        </p:blipFill>
        <p:spPr>
          <a:xfrm>
            <a:off x="23210" y="1584356"/>
            <a:ext cx="8548109" cy="4531463"/>
          </a:xfrm>
          <a:prstGeom prst="rect">
            <a:avLst/>
          </a:prstGeom>
        </p:spPr>
      </p:pic>
      <p:pic>
        <p:nvPicPr>
          <p:cNvPr id="9" name="Bilde 8">
            <a:extLst>
              <a:ext uri="{FF2B5EF4-FFF2-40B4-BE49-F238E27FC236}">
                <a16:creationId xmlns:a16="http://schemas.microsoft.com/office/drawing/2014/main" id="{E9A62A91-0CC2-485D-ADDC-A8D2176DA4FB}"/>
              </a:ext>
            </a:extLst>
          </p:cNvPr>
          <p:cNvPicPr>
            <a:picLocks noChangeAspect="1"/>
          </p:cNvPicPr>
          <p:nvPr/>
        </p:nvPicPr>
        <p:blipFill>
          <a:blip r:embed="rId3"/>
          <a:stretch>
            <a:fillRect/>
          </a:stretch>
        </p:blipFill>
        <p:spPr>
          <a:xfrm>
            <a:off x="8584375" y="1582052"/>
            <a:ext cx="1691308" cy="4762216"/>
          </a:xfrm>
          <a:prstGeom prst="rect">
            <a:avLst/>
          </a:prstGeom>
        </p:spPr>
      </p:pic>
      <p:pic>
        <p:nvPicPr>
          <p:cNvPr id="11" name="Bilde 10" descr="Et bilde som inneholder bord&#10;&#10;Automatisk generert beskrivelse">
            <a:extLst>
              <a:ext uri="{FF2B5EF4-FFF2-40B4-BE49-F238E27FC236}">
                <a16:creationId xmlns:a16="http://schemas.microsoft.com/office/drawing/2014/main" id="{0403E609-B4CC-47DB-9CD7-DEA03AB56E64}"/>
              </a:ext>
            </a:extLst>
          </p:cNvPr>
          <p:cNvPicPr>
            <a:picLocks noChangeAspect="1"/>
          </p:cNvPicPr>
          <p:nvPr/>
        </p:nvPicPr>
        <p:blipFill>
          <a:blip r:embed="rId4"/>
          <a:stretch>
            <a:fillRect/>
          </a:stretch>
        </p:blipFill>
        <p:spPr>
          <a:xfrm>
            <a:off x="10210103" y="4552460"/>
            <a:ext cx="1981897" cy="933058"/>
          </a:xfrm>
          <a:prstGeom prst="rect">
            <a:avLst/>
          </a:prstGeom>
        </p:spPr>
      </p:pic>
    </p:spTree>
    <p:extLst>
      <p:ext uri="{BB962C8B-B14F-4D97-AF65-F5344CB8AC3E}">
        <p14:creationId xmlns:p14="http://schemas.microsoft.com/office/powerpoint/2010/main" val="1483396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latin typeface="Helvetica Neue"/>
              </a:rPr>
              <a:t>Status p</a:t>
            </a:r>
            <a:r>
              <a:rPr lang="nb-NO" sz="4400" dirty="0">
                <a:latin typeface="Helvetica Neue"/>
              </a:rPr>
              <a:t>oter i august</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9968693" cy="4539512"/>
          </a:xfrm>
          <a:prstGeom prst="rect">
            <a:avLst/>
          </a:prstGeom>
          <a:noFill/>
          <a:ln w="9525">
            <a:noFill/>
            <a:miter lim="800000"/>
            <a:headEnd/>
            <a:tailEnd/>
          </a:ln>
        </p:spPr>
        <p:txBody>
          <a:bodyPr wrap="square">
            <a:spAutoFit/>
          </a:bodyPr>
          <a:lstStyle/>
          <a:p>
            <a:pPr marL="285750" indent="-285750">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21 klubber har donert en pote til aksjonen.</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Samlet utgjør donasjonene i underkant av 1,4 millioner kroner.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I tillegg har 60 klubber bidratt med mindre beløp. Flere donasjoner kan komme fra de samme klubbene, som da kan kvalifisere til en pote.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Tar vi en snittsum på de som så langt har bidratt med en pote, er det i overkant av 60 000 kroner per klubb.  Samlet har Lions i underkant av 400 klubber. </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Hvis alle har en ambisjon om å gi en pote, vil summen av alle potene bli helt fantastisk!</a:t>
            </a:r>
          </a:p>
          <a:p>
            <a:pPr marL="285750" indent="-28575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Potene skal bli fysiske </a:t>
            </a:r>
            <a:r>
              <a:rPr lang="nb-NO" sz="2400" dirty="0" err="1">
                <a:effectLst/>
                <a:latin typeface="Calibri" panose="020F0502020204030204" pitchFamily="34" charset="0"/>
                <a:ea typeface="Calibri" panose="020F0502020204030204" pitchFamily="34" charset="0"/>
                <a:cs typeface="Times New Roman" panose="02020603050405020304" pitchFamily="18" charset="0"/>
              </a:rPr>
              <a:t>klatretak</a:t>
            </a:r>
            <a:r>
              <a:rPr lang="nb-NO" sz="2400" dirty="0">
                <a:effectLst/>
                <a:latin typeface="Calibri" panose="020F0502020204030204" pitchFamily="34" charset="0"/>
                <a:ea typeface="Calibri" panose="020F0502020204030204" pitchFamily="34" charset="0"/>
                <a:cs typeface="Times New Roman" panose="02020603050405020304" pitchFamily="18" charset="0"/>
              </a:rPr>
              <a:t> i en buldrevegg på BHSS. </a:t>
            </a:r>
          </a:p>
        </p:txBody>
      </p:sp>
    </p:spTree>
    <p:extLst>
      <p:ext uri="{BB962C8B-B14F-4D97-AF65-F5344CB8AC3E}">
        <p14:creationId xmlns:p14="http://schemas.microsoft.com/office/powerpoint/2010/main" val="398991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normAutofit/>
          </a:bodyPr>
          <a:lstStyle/>
          <a:p>
            <a:pPr algn="ctr"/>
            <a:r>
              <a:rPr lang="nb-NO" sz="4400" dirty="0">
                <a:latin typeface="Helvetica Neue"/>
              </a:rPr>
              <a:t>LRF – verktøykasse</a:t>
            </a:r>
            <a:br>
              <a:rPr lang="nb-NO" sz="4400" dirty="0">
                <a:latin typeface="Helvetica Neue"/>
              </a:rPr>
            </a:br>
            <a:r>
              <a:rPr lang="nb-NO" sz="2400" dirty="0"/>
              <a:t>Logg deg inn på Gnist og der finner du LRF-materiell og filmer </a:t>
            </a:r>
            <a:endParaRPr lang="nb-NO" dirty="0"/>
          </a:p>
        </p:txBody>
      </p:sp>
    </p:spTree>
    <p:extLst>
      <p:ext uri="{BB962C8B-B14F-4D97-AF65-F5344CB8AC3E}">
        <p14:creationId xmlns:p14="http://schemas.microsoft.com/office/powerpoint/2010/main" val="399665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E6B485-9511-461F-AA5F-64A3073BC223}"/>
              </a:ext>
            </a:extLst>
          </p:cNvPr>
          <p:cNvSpPr>
            <a:spLocks noGrp="1"/>
          </p:cNvSpPr>
          <p:nvPr>
            <p:ph type="title"/>
          </p:nvPr>
        </p:nvSpPr>
        <p:spPr>
          <a:xfrm>
            <a:off x="838200" y="365125"/>
            <a:ext cx="10849708" cy="1325563"/>
          </a:xfrm>
        </p:spPr>
        <p:txBody>
          <a:bodyPr/>
          <a:lstStyle/>
          <a:p>
            <a:r>
              <a:rPr lang="nb-NO" dirty="0"/>
              <a:t>Materiell – annonser, plakater, med mer </a:t>
            </a:r>
          </a:p>
        </p:txBody>
      </p:sp>
      <p:pic>
        <p:nvPicPr>
          <p:cNvPr id="8" name="Bilde 7">
            <a:extLst>
              <a:ext uri="{FF2B5EF4-FFF2-40B4-BE49-F238E27FC236}">
                <a16:creationId xmlns:a16="http://schemas.microsoft.com/office/drawing/2014/main" id="{0FD0ADC3-643A-47AF-BE05-3E485B7EE48E}"/>
              </a:ext>
            </a:extLst>
          </p:cNvPr>
          <p:cNvPicPr>
            <a:picLocks noChangeAspect="1"/>
          </p:cNvPicPr>
          <p:nvPr/>
        </p:nvPicPr>
        <p:blipFill>
          <a:blip r:embed="rId2"/>
          <a:stretch>
            <a:fillRect/>
          </a:stretch>
        </p:blipFill>
        <p:spPr>
          <a:xfrm>
            <a:off x="8773297" y="1852454"/>
            <a:ext cx="3421002" cy="4849727"/>
          </a:xfrm>
          <a:prstGeom prst="rect">
            <a:avLst/>
          </a:prstGeom>
        </p:spPr>
      </p:pic>
      <p:pic>
        <p:nvPicPr>
          <p:cNvPr id="12" name="Bilde 11">
            <a:extLst>
              <a:ext uri="{FF2B5EF4-FFF2-40B4-BE49-F238E27FC236}">
                <a16:creationId xmlns:a16="http://schemas.microsoft.com/office/drawing/2014/main" id="{61C90211-2BED-4AE4-82E3-452B00C12484}"/>
              </a:ext>
            </a:extLst>
          </p:cNvPr>
          <p:cNvPicPr>
            <a:picLocks noChangeAspect="1"/>
          </p:cNvPicPr>
          <p:nvPr/>
        </p:nvPicPr>
        <p:blipFill>
          <a:blip r:embed="rId3"/>
          <a:stretch>
            <a:fillRect/>
          </a:stretch>
        </p:blipFill>
        <p:spPr>
          <a:xfrm>
            <a:off x="2819388" y="2931348"/>
            <a:ext cx="2517091" cy="3561527"/>
          </a:xfrm>
          <a:prstGeom prst="rect">
            <a:avLst/>
          </a:prstGeom>
        </p:spPr>
      </p:pic>
      <p:pic>
        <p:nvPicPr>
          <p:cNvPr id="10" name="Bilde 9">
            <a:extLst>
              <a:ext uri="{FF2B5EF4-FFF2-40B4-BE49-F238E27FC236}">
                <a16:creationId xmlns:a16="http://schemas.microsoft.com/office/drawing/2014/main" id="{959C54E6-D2F6-4CD7-BB2C-37FA1EF6BAE6}"/>
              </a:ext>
            </a:extLst>
          </p:cNvPr>
          <p:cNvPicPr>
            <a:picLocks noChangeAspect="1"/>
          </p:cNvPicPr>
          <p:nvPr/>
        </p:nvPicPr>
        <p:blipFill>
          <a:blip r:embed="rId4"/>
          <a:stretch>
            <a:fillRect/>
          </a:stretch>
        </p:blipFill>
        <p:spPr>
          <a:xfrm>
            <a:off x="295323" y="3027405"/>
            <a:ext cx="2423299" cy="3465470"/>
          </a:xfrm>
          <a:prstGeom prst="rect">
            <a:avLst/>
          </a:prstGeom>
        </p:spPr>
      </p:pic>
      <p:pic>
        <p:nvPicPr>
          <p:cNvPr id="14" name="Bilde 13">
            <a:extLst>
              <a:ext uri="{FF2B5EF4-FFF2-40B4-BE49-F238E27FC236}">
                <a16:creationId xmlns:a16="http://schemas.microsoft.com/office/drawing/2014/main" id="{FBA26AEA-AF65-4AFB-9D88-4630F56E0D00}"/>
              </a:ext>
            </a:extLst>
          </p:cNvPr>
          <p:cNvPicPr>
            <a:picLocks noChangeAspect="1"/>
          </p:cNvPicPr>
          <p:nvPr/>
        </p:nvPicPr>
        <p:blipFill>
          <a:blip r:embed="rId5"/>
          <a:stretch>
            <a:fillRect/>
          </a:stretch>
        </p:blipFill>
        <p:spPr>
          <a:xfrm>
            <a:off x="6646753" y="2902023"/>
            <a:ext cx="1519641" cy="3561527"/>
          </a:xfrm>
          <a:prstGeom prst="rect">
            <a:avLst/>
          </a:prstGeom>
        </p:spPr>
      </p:pic>
      <p:pic>
        <p:nvPicPr>
          <p:cNvPr id="6" name="Bilde 5">
            <a:extLst>
              <a:ext uri="{FF2B5EF4-FFF2-40B4-BE49-F238E27FC236}">
                <a16:creationId xmlns:a16="http://schemas.microsoft.com/office/drawing/2014/main" id="{E585BDD6-4F44-4F08-9E6F-669D18E407E5}"/>
              </a:ext>
            </a:extLst>
          </p:cNvPr>
          <p:cNvPicPr>
            <a:picLocks noChangeAspect="1"/>
          </p:cNvPicPr>
          <p:nvPr/>
        </p:nvPicPr>
        <p:blipFill>
          <a:blip r:embed="rId6"/>
          <a:stretch>
            <a:fillRect/>
          </a:stretch>
        </p:blipFill>
        <p:spPr>
          <a:xfrm>
            <a:off x="0" y="1391895"/>
            <a:ext cx="8968153" cy="1423866"/>
          </a:xfrm>
          <a:prstGeom prst="rect">
            <a:avLst/>
          </a:prstGeom>
        </p:spPr>
      </p:pic>
    </p:spTree>
    <p:extLst>
      <p:ext uri="{BB962C8B-B14F-4D97-AF65-F5344CB8AC3E}">
        <p14:creationId xmlns:p14="http://schemas.microsoft.com/office/powerpoint/2010/main" val="1159671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normAutofit/>
          </a:bodyPr>
          <a:lstStyle/>
          <a:p>
            <a:pPr algn="ctr"/>
            <a:r>
              <a:rPr lang="nb-NO" sz="4400" dirty="0">
                <a:latin typeface="Helvetica Neue"/>
              </a:rPr>
              <a:t>Appeller</a:t>
            </a:r>
            <a:br>
              <a:rPr lang="nb-NO" sz="4400" dirty="0">
                <a:latin typeface="Helvetica Neue"/>
              </a:rPr>
            </a:br>
            <a:endParaRPr lang="nb-NO" dirty="0"/>
          </a:p>
        </p:txBody>
      </p:sp>
    </p:spTree>
    <p:extLst>
      <p:ext uri="{BB962C8B-B14F-4D97-AF65-F5344CB8AC3E}">
        <p14:creationId xmlns:p14="http://schemas.microsoft.com/office/powerpoint/2010/main" val="1745923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2F3774A-6818-47B4-B67C-6004BD03D3A5}"/>
              </a:ext>
            </a:extLst>
          </p:cNvPr>
          <p:cNvPicPr>
            <a:picLocks noChangeAspect="1"/>
          </p:cNvPicPr>
          <p:nvPr/>
        </p:nvPicPr>
        <p:blipFill>
          <a:blip r:embed="rId2"/>
          <a:stretch>
            <a:fillRect/>
          </a:stretch>
        </p:blipFill>
        <p:spPr>
          <a:xfrm>
            <a:off x="0" y="0"/>
            <a:ext cx="4829175" cy="4305300"/>
          </a:xfrm>
          <a:prstGeom prst="rect">
            <a:avLst/>
          </a:prstGeom>
        </p:spPr>
      </p:pic>
      <p:pic>
        <p:nvPicPr>
          <p:cNvPr id="5" name="Bilde 4">
            <a:extLst>
              <a:ext uri="{FF2B5EF4-FFF2-40B4-BE49-F238E27FC236}">
                <a16:creationId xmlns:a16="http://schemas.microsoft.com/office/drawing/2014/main" id="{B17FCD46-6EEE-4693-BD76-FC04F227A2E6}"/>
              </a:ext>
            </a:extLst>
          </p:cNvPr>
          <p:cNvPicPr>
            <a:picLocks noChangeAspect="1"/>
          </p:cNvPicPr>
          <p:nvPr/>
        </p:nvPicPr>
        <p:blipFill>
          <a:blip r:embed="rId3"/>
          <a:stretch>
            <a:fillRect/>
          </a:stretch>
        </p:blipFill>
        <p:spPr>
          <a:xfrm>
            <a:off x="3677092" y="2121195"/>
            <a:ext cx="4837816" cy="4368210"/>
          </a:xfrm>
          <a:prstGeom prst="rect">
            <a:avLst/>
          </a:prstGeom>
        </p:spPr>
      </p:pic>
      <p:pic>
        <p:nvPicPr>
          <p:cNvPr id="7" name="Bilde 6">
            <a:extLst>
              <a:ext uri="{FF2B5EF4-FFF2-40B4-BE49-F238E27FC236}">
                <a16:creationId xmlns:a16="http://schemas.microsoft.com/office/drawing/2014/main" id="{1B3616CC-2AE1-45BA-82B6-E9CB49533D97}"/>
              </a:ext>
            </a:extLst>
          </p:cNvPr>
          <p:cNvPicPr>
            <a:picLocks noChangeAspect="1"/>
          </p:cNvPicPr>
          <p:nvPr/>
        </p:nvPicPr>
        <p:blipFill>
          <a:blip r:embed="rId4"/>
          <a:stretch>
            <a:fillRect/>
          </a:stretch>
        </p:blipFill>
        <p:spPr>
          <a:xfrm>
            <a:off x="8165208" y="0"/>
            <a:ext cx="4026792" cy="3429000"/>
          </a:xfrm>
          <a:prstGeom prst="rect">
            <a:avLst/>
          </a:prstGeom>
        </p:spPr>
      </p:pic>
      <p:sp>
        <p:nvSpPr>
          <p:cNvPr id="8" name="TekstSylinder 7">
            <a:extLst>
              <a:ext uri="{FF2B5EF4-FFF2-40B4-BE49-F238E27FC236}">
                <a16:creationId xmlns:a16="http://schemas.microsoft.com/office/drawing/2014/main" id="{BD285070-7433-4BF2-B88E-AA17B7E6F6F2}"/>
              </a:ext>
            </a:extLst>
          </p:cNvPr>
          <p:cNvSpPr txBox="1"/>
          <p:nvPr/>
        </p:nvSpPr>
        <p:spPr>
          <a:xfrm>
            <a:off x="8568264" y="3589866"/>
            <a:ext cx="3341511" cy="1815882"/>
          </a:xfrm>
          <a:prstGeom prst="rect">
            <a:avLst/>
          </a:prstGeom>
          <a:noFill/>
          <a:ln w="3175">
            <a:solidFill>
              <a:schemeClr val="tx1"/>
            </a:solidFill>
          </a:ln>
        </p:spPr>
        <p:txBody>
          <a:bodyPr wrap="square" rtlCol="0">
            <a:spAutoFit/>
          </a:bodyPr>
          <a:lstStyle/>
          <a:p>
            <a:r>
              <a:rPr lang="nb-NO" sz="2800" dirty="0"/>
              <a:t>Oversikt over filmer finner du på Gnis. Her er ambassadører, ansatte og brukere.</a:t>
            </a:r>
          </a:p>
        </p:txBody>
      </p:sp>
    </p:spTree>
    <p:extLst>
      <p:ext uri="{BB962C8B-B14F-4D97-AF65-F5344CB8AC3E}">
        <p14:creationId xmlns:p14="http://schemas.microsoft.com/office/powerpoint/2010/main" val="416750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Næringsliv</a:t>
            </a:r>
            <a:endParaRPr lang="nb-NO" dirty="0"/>
          </a:p>
        </p:txBody>
      </p:sp>
    </p:spTree>
    <p:extLst>
      <p:ext uri="{BB962C8B-B14F-4D97-AF65-F5344CB8AC3E}">
        <p14:creationId xmlns:p14="http://schemas.microsoft.com/office/powerpoint/2010/main" val="235488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sz="4400" dirty="0">
                <a:latin typeface="Helvetica Neue"/>
              </a:rPr>
              <a:t>Hvordan kontakter vi næringslivet?   </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10483044" cy="5262979"/>
          </a:xfrm>
          <a:prstGeom prst="rect">
            <a:avLst/>
          </a:prstGeom>
          <a:noFill/>
          <a:ln w="9525">
            <a:noFill/>
            <a:miter lim="800000"/>
            <a:headEnd/>
            <a:tailEnd/>
          </a:ln>
        </p:spPr>
        <p:txBody>
          <a:bodyPr wrap="square">
            <a:spAutoFit/>
          </a:bodyPr>
          <a:lstStyle/>
          <a:p>
            <a:r>
              <a:rPr lang="nb-NO" sz="2400" dirty="0">
                <a:effectLst/>
                <a:ea typeface="Calibri" panose="020F0502020204030204" pitchFamily="34" charset="0"/>
                <a:cs typeface="Calibri" panose="020F0502020204030204" pitchFamily="34" charset="0"/>
              </a:rPr>
              <a:t>Ikke alle er komfortable med å selge. </a:t>
            </a:r>
            <a:r>
              <a:rPr lang="nb-NO" sz="2400" dirty="0">
                <a:ea typeface="Calibri" panose="020F0502020204030204" pitchFamily="34" charset="0"/>
                <a:cs typeface="Calibri" panose="020F0502020204030204" pitchFamily="34" charset="0"/>
              </a:rPr>
              <a:t>Alle kjenner «noen» i næringslivet. La oss bruke denne muligheten. </a:t>
            </a:r>
            <a:r>
              <a:rPr lang="nb-NO" sz="2400" dirty="0">
                <a:effectLst/>
                <a:ea typeface="Calibri" panose="020F0502020204030204" pitchFamily="34" charset="0"/>
                <a:cs typeface="Times New Roman" panose="02020603050405020304" pitchFamily="18" charset="0"/>
              </a:rPr>
              <a:t> </a:t>
            </a:r>
            <a:r>
              <a:rPr lang="nb-NO" sz="2400" dirty="0">
                <a:effectLst/>
                <a:ea typeface="Calibri" panose="020F0502020204030204" pitchFamily="34" charset="0"/>
                <a:cs typeface="Calibri" panose="020F0502020204030204" pitchFamily="34" charset="0"/>
              </a:rPr>
              <a:t> </a:t>
            </a:r>
            <a:endParaRPr lang="nb-NO" sz="2400" dirty="0">
              <a:effectLst/>
              <a:ea typeface="Calibri" panose="020F0502020204030204" pitchFamily="34" charset="0"/>
              <a:cs typeface="Times New Roman" panose="02020603050405020304" pitchFamily="18" charset="0"/>
            </a:endParaRPr>
          </a:p>
          <a:p>
            <a:endParaRPr lang="nb-NO" sz="2400" b="1" dirty="0">
              <a:effectLst/>
              <a:ea typeface="Calibri" panose="020F0502020204030204" pitchFamily="34" charset="0"/>
              <a:cs typeface="Calibri" panose="020F0502020204030204" pitchFamily="34" charset="0"/>
            </a:endParaRPr>
          </a:p>
          <a:p>
            <a:r>
              <a:rPr lang="nb-NO" sz="2400" b="1" dirty="0">
                <a:effectLst/>
                <a:ea typeface="Calibri" panose="020F0502020204030204" pitchFamily="34" charset="0"/>
                <a:cs typeface="Calibri" panose="020F0502020204030204" pitchFamily="34" charset="0"/>
              </a:rPr>
              <a:t>Hvem selger? </a:t>
            </a:r>
            <a:endParaRPr lang="nb-NO" sz="24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Vi skal lage et salgsteam som selger til næringslivet. </a:t>
            </a:r>
            <a:endParaRPr lang="nb-NO" sz="24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Næringslivsansvarlig (Lill Alver) har ansvar for å lage teamet med 5-10 personer. Disse etableres som en komite i </a:t>
            </a:r>
            <a:r>
              <a:rPr lang="nb-NO" sz="2400" dirty="0" err="1">
                <a:effectLst/>
                <a:ea typeface="Calibri" panose="020F0502020204030204" pitchFamily="34" charset="0"/>
                <a:cs typeface="Calibri" panose="020F0502020204030204" pitchFamily="34" charset="0"/>
              </a:rPr>
              <a:t>styreweb</a:t>
            </a:r>
            <a:r>
              <a:rPr lang="nb-NO" sz="2400" dirty="0">
                <a:effectLst/>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nb-NO" sz="2400" dirty="0">
                <a:ea typeface="Calibri" panose="020F0502020204030204" pitchFamily="34" charset="0"/>
                <a:cs typeface="Calibri" panose="020F0502020204030204" pitchFamily="34" charset="0"/>
              </a:rPr>
              <a:t>Snakk med</a:t>
            </a:r>
            <a:r>
              <a:rPr lang="nb-NO" sz="2400" dirty="0">
                <a:effectLst/>
                <a:ea typeface="Calibri" panose="020F0502020204030204" pitchFamily="34" charset="0"/>
                <a:cs typeface="Calibri" panose="020F0502020204030204" pitchFamily="34" charset="0"/>
              </a:rPr>
              <a:t> DG eller andre for å få tips om dyktige selgere i Lions. </a:t>
            </a:r>
            <a:endParaRPr lang="nb-NO" sz="2400" dirty="0">
              <a:ea typeface="Calibri" panose="020F0502020204030204" pitchFamily="34" charset="0"/>
              <a:cs typeface="Times New Roman" panose="02020603050405020304" pitchFamily="18" charset="0"/>
            </a:endParaRPr>
          </a:p>
          <a:p>
            <a:r>
              <a:rPr lang="nb-NO" sz="2400" dirty="0">
                <a:effectLst/>
                <a:ea typeface="Calibri" panose="020F0502020204030204" pitchFamily="34" charset="0"/>
                <a:cs typeface="Calibri" panose="020F0502020204030204" pitchFamily="34" charset="0"/>
              </a:rPr>
              <a:t> </a:t>
            </a:r>
            <a:endParaRPr lang="nb-NO" sz="24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400" dirty="0">
                <a:ea typeface="Calibri" panose="020F0502020204030204" pitchFamily="34" charset="0"/>
                <a:cs typeface="Calibri" panose="020F0502020204030204" pitchFamily="34" charset="0"/>
              </a:rPr>
              <a:t>Lill sender</a:t>
            </a:r>
            <a:r>
              <a:rPr lang="nb-NO" sz="2400" dirty="0">
                <a:effectLst/>
                <a:ea typeface="Calibri" panose="020F0502020204030204" pitchFamily="34" charset="0"/>
                <a:cs typeface="Calibri" panose="020F0502020204030204" pitchFamily="34" charset="0"/>
              </a:rPr>
              <a:t> ut en epost til alle medlemmer med informasjon og spørsmål om hvem de eventuelt ønsker å selge til.  </a:t>
            </a:r>
            <a:endParaRPr lang="nb-NO" sz="24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400" dirty="0">
                <a:effectLst/>
                <a:ea typeface="Calibri" panose="020F0502020204030204" pitchFamily="34" charset="0"/>
                <a:cs typeface="Calibri" panose="020F0502020204030204" pitchFamily="34" charset="0"/>
              </a:rPr>
              <a:t>Medlemmet/klubben sender disse firmanavnene til Lill, som registrerer dem inn på en firmaliste.  Alle leads blir kreditert klubben. </a:t>
            </a:r>
            <a:endParaRPr lang="nb-NO" sz="2400" dirty="0">
              <a:effectLst/>
              <a:ea typeface="Calibri" panose="020F0502020204030204" pitchFamily="34" charset="0"/>
              <a:cs typeface="Times New Roman" panose="02020603050405020304" pitchFamily="18" charset="0"/>
            </a:endParaRPr>
          </a:p>
          <a:p>
            <a:r>
              <a:rPr lang="nb-NO" sz="2400" dirty="0">
                <a:effectLst/>
                <a:ea typeface="Calibri" panose="020F0502020204030204" pitchFamily="34" charset="0"/>
                <a:cs typeface="Calibri" panose="020F0502020204030204" pitchFamily="34" charset="0"/>
              </a:rPr>
              <a:t> </a:t>
            </a:r>
            <a:endParaRPr lang="nb-NO"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445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Lions Røde Fjær 1966</a:t>
            </a:r>
            <a:endParaRPr lang="nb-NO" dirty="0"/>
          </a:p>
        </p:txBody>
      </p:sp>
    </p:spTree>
    <p:extLst>
      <p:ext uri="{BB962C8B-B14F-4D97-AF65-F5344CB8AC3E}">
        <p14:creationId xmlns:p14="http://schemas.microsoft.com/office/powerpoint/2010/main" val="3634197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sz="4400" dirty="0">
                <a:latin typeface="Helvetica Neue"/>
              </a:rPr>
              <a:t>Pakker til næringslivet</a:t>
            </a:r>
            <a:endParaRPr lang="nb-NO" dirty="0"/>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361948"/>
            <a:ext cx="10837335" cy="5016758"/>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 </a:t>
            </a:r>
            <a:r>
              <a:rPr lang="nb-NO" sz="2000" b="1" dirty="0">
                <a:solidFill>
                  <a:srgbClr val="000000"/>
                </a:solidFill>
                <a:effectLst/>
                <a:ea typeface="Times New Roman" panose="02020603050405020304" pitchFamily="18" charset="0"/>
                <a:cs typeface="Times New Roman" panose="02020603050405020304" pitchFamily="18" charset="0"/>
              </a:rPr>
              <a:t>Pakke 1 – Staver</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25 000 kroner.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Ett sett staver (gammel type), der den ene merkes med en liten messingplate om at denne er gitt av firma/person. Disse stavene brukes til å bygge en «skigard» i forbindelse med ett «friområde» på </a:t>
            </a:r>
            <a:r>
              <a:rPr lang="nb-NO" sz="2000" dirty="0">
                <a:solidFill>
                  <a:srgbClr val="000000"/>
                </a:solidFill>
                <a:ea typeface="Times New Roman" panose="02020603050405020304" pitchFamily="18" charset="0"/>
                <a:cs typeface="Times New Roman" panose="02020603050405020304" pitchFamily="18" charset="0"/>
              </a:rPr>
              <a:t>BHSS</a:t>
            </a:r>
            <a:r>
              <a:rPr lang="nb-NO" sz="2000" dirty="0">
                <a:solidFill>
                  <a:srgbClr val="000000"/>
                </a:solidFill>
                <a:effectLst/>
                <a:ea typeface="Times New Roman" panose="02020603050405020304" pitchFamily="18" charset="0"/>
                <a:cs typeface="Times New Roman" panose="02020603050405020304" pitchFamily="18" charset="0"/>
              </a:rPr>
              <a:t>. </a:t>
            </a:r>
            <a:endParaRPr lang="nb-NO" sz="20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000" b="1" dirty="0">
                <a:solidFill>
                  <a:srgbClr val="000000"/>
                </a:solidFill>
                <a:ea typeface="Times New Roman" panose="02020603050405020304" pitchFamily="18" charset="0"/>
                <a:cs typeface="Times New Roman" panose="02020603050405020304" pitchFamily="18" charset="0"/>
              </a:rPr>
              <a:t>Pakke 2 – Ski til solveggen (se egen side)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50 000 kroner. </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Ett par ski. </a:t>
            </a:r>
            <a:r>
              <a:rPr lang="nb-NO" sz="2000" dirty="0">
                <a:solidFill>
                  <a:srgbClr val="000000"/>
                </a:solidFill>
                <a:ea typeface="Times New Roman" panose="02020603050405020304" pitchFamily="18" charset="0"/>
                <a:cs typeface="Times New Roman" panose="02020603050405020304" pitchFamily="18" charset="0"/>
              </a:rPr>
              <a:t>Begge </a:t>
            </a:r>
            <a:r>
              <a:rPr lang="nb-NO" sz="2000" dirty="0">
                <a:solidFill>
                  <a:srgbClr val="000000"/>
                </a:solidFill>
                <a:effectLst/>
                <a:ea typeface="Times New Roman" panose="02020603050405020304" pitchFamily="18" charset="0"/>
                <a:cs typeface="Times New Roman" panose="02020603050405020304" pitchFamily="18" charset="0"/>
              </a:rPr>
              <a:t>merkes med en </a:t>
            </a:r>
            <a:r>
              <a:rPr lang="nb-NO" sz="2000" dirty="0">
                <a:solidFill>
                  <a:srgbClr val="000000"/>
                </a:solidFill>
                <a:ea typeface="Times New Roman" panose="02020603050405020304" pitchFamily="18" charset="0"/>
                <a:cs typeface="Times New Roman" panose="02020603050405020304" pitchFamily="18" charset="0"/>
              </a:rPr>
              <a:t>tekst</a:t>
            </a:r>
            <a:r>
              <a:rPr lang="nb-NO" sz="2000" dirty="0">
                <a:solidFill>
                  <a:srgbClr val="000000"/>
                </a:solidFill>
                <a:effectLst/>
                <a:ea typeface="Times New Roman" panose="02020603050405020304" pitchFamily="18" charset="0"/>
                <a:cs typeface="Times New Roman" panose="02020603050405020304" pitchFamily="18" charset="0"/>
              </a:rPr>
              <a:t> med navn på firma/person, som henges opp på Solveggen på BHSS og den andre kan henge opp </a:t>
            </a:r>
            <a:r>
              <a:rPr lang="nb-NO" sz="2000" dirty="0">
                <a:solidFill>
                  <a:srgbClr val="000000"/>
                </a:solidFill>
                <a:ea typeface="Times New Roman" panose="02020603050405020304" pitchFamily="18" charset="0"/>
                <a:cs typeface="Times New Roman" panose="02020603050405020304" pitchFamily="18" charset="0"/>
              </a:rPr>
              <a:t>i</a:t>
            </a:r>
            <a:r>
              <a:rPr lang="nb-NO" sz="2000" dirty="0">
                <a:solidFill>
                  <a:srgbClr val="000000"/>
                </a:solidFill>
                <a:effectLst/>
                <a:ea typeface="Times New Roman" panose="02020603050405020304" pitchFamily="18" charset="0"/>
                <a:cs typeface="Times New Roman" panose="02020603050405020304" pitchFamily="18" charset="0"/>
              </a:rPr>
              <a:t> bedriftens resepsjon.</a:t>
            </a:r>
            <a:endParaRPr lang="nb-NO" sz="20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000" b="1" dirty="0">
                <a:solidFill>
                  <a:srgbClr val="000000"/>
                </a:solidFill>
                <a:effectLst/>
                <a:ea typeface="Times New Roman" panose="02020603050405020304" pitchFamily="18" charset="0"/>
                <a:cs typeface="Times New Roman" panose="02020603050405020304" pitchFamily="18" charset="0"/>
              </a:rPr>
              <a:t>Pakke 3 – Markering på benker og andre gjenstander på BHSS</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Pris 75 000 kroner.</a:t>
            </a:r>
          </a:p>
          <a:p>
            <a:pPr marL="742950" lvl="1" indent="-285750">
              <a:buFont typeface="Arial" panose="020B0604020202020204" pitchFamily="34" charset="0"/>
              <a:buChar char="•"/>
            </a:pPr>
            <a:r>
              <a:rPr lang="nb-NO" sz="2000" dirty="0">
                <a:solidFill>
                  <a:srgbClr val="000000"/>
                </a:solidFill>
                <a:effectLst/>
                <a:ea typeface="Times New Roman" panose="02020603050405020304" pitchFamily="18" charset="0"/>
                <a:cs typeface="Times New Roman" panose="02020603050405020304" pitchFamily="18" charset="0"/>
              </a:rPr>
              <a:t>Bedriften får: </a:t>
            </a:r>
          </a:p>
          <a:p>
            <a:pPr marL="1200150" lvl="2" indent="-285750">
              <a:buFont typeface="Arial" panose="020B0604020202020204" pitchFamily="34" charset="0"/>
              <a:buChar char="•"/>
            </a:pPr>
            <a:r>
              <a:rPr lang="nb-NO" sz="2000" dirty="0">
                <a:solidFill>
                  <a:srgbClr val="000000"/>
                </a:solidFill>
                <a:ea typeface="Times New Roman" panose="02020603050405020304" pitchFamily="18" charset="0"/>
                <a:cs typeface="Times New Roman" panose="02020603050405020304" pitchFamily="18" charset="0"/>
              </a:rPr>
              <a:t>Tydelig navn på bedriften på e</a:t>
            </a:r>
            <a:r>
              <a:rPr lang="nb-NO" sz="2000" dirty="0">
                <a:solidFill>
                  <a:srgbClr val="000000"/>
                </a:solidFill>
                <a:effectLst/>
                <a:ea typeface="Times New Roman" panose="02020603050405020304" pitchFamily="18" charset="0"/>
                <a:cs typeface="Times New Roman" panose="02020603050405020304" pitchFamily="18" charset="0"/>
              </a:rPr>
              <a:t>n benk, som brukerne benytter til rekreasjon og      avslapping. </a:t>
            </a:r>
            <a:endParaRPr lang="nb-NO"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714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182FFC-8DD6-43BA-9FA5-620920B7AAA1}"/>
              </a:ext>
            </a:extLst>
          </p:cNvPr>
          <p:cNvSpPr>
            <a:spLocks noGrp="1"/>
          </p:cNvSpPr>
          <p:nvPr>
            <p:ph type="title"/>
          </p:nvPr>
        </p:nvSpPr>
        <p:spPr>
          <a:xfrm>
            <a:off x="8153416" y="365125"/>
            <a:ext cx="3425966" cy="1325563"/>
          </a:xfrm>
        </p:spPr>
        <p:txBody>
          <a:bodyPr/>
          <a:lstStyle/>
          <a:p>
            <a:r>
              <a:rPr lang="en-US" dirty="0" err="1">
                <a:latin typeface="Helvetica Neue"/>
              </a:rPr>
              <a:t>Solveggen</a:t>
            </a:r>
            <a:endParaRPr lang="en-US" dirty="0">
              <a:latin typeface="Helvetica Neue"/>
            </a:endParaRPr>
          </a:p>
        </p:txBody>
      </p:sp>
      <p:pic>
        <p:nvPicPr>
          <p:cNvPr id="5" name="Plassholder for innhold 4" descr="Et bilde som inneholder bygning, stein, hvit, ansikt&#10;&#10;Automatisk generert beskrivelse">
            <a:extLst>
              <a:ext uri="{FF2B5EF4-FFF2-40B4-BE49-F238E27FC236}">
                <a16:creationId xmlns:a16="http://schemas.microsoft.com/office/drawing/2014/main" id="{43104BD4-36A8-4D83-AEB5-13C4F78EBB4B}"/>
              </a:ext>
            </a:extLst>
          </p:cNvPr>
          <p:cNvPicPr>
            <a:picLocks noGrp="1" noChangeAspect="1"/>
          </p:cNvPicPr>
          <p:nvPr>
            <p:ph sz="half" idx="1"/>
          </p:nvPr>
        </p:nvPicPr>
        <p:blipFill rotWithShape="1">
          <a:blip r:embed="rId3"/>
          <a:srcRect t="16816" r="3" b="23772"/>
          <a:stretch/>
        </p:blipFill>
        <p:spPr>
          <a:xfrm>
            <a:off x="301357" y="150727"/>
            <a:ext cx="7539653" cy="6331554"/>
          </a:xfrm>
          <a:prstGeom prst="rect">
            <a:avLst/>
          </a:prstGeom>
          <a:noFill/>
        </p:spPr>
      </p:pic>
      <p:sp>
        <p:nvSpPr>
          <p:cNvPr id="2" name="TekstSylinder 1">
            <a:extLst>
              <a:ext uri="{FF2B5EF4-FFF2-40B4-BE49-F238E27FC236}">
                <a16:creationId xmlns:a16="http://schemas.microsoft.com/office/drawing/2014/main" id="{A5BCFC41-67F9-4592-BB16-02083F8145D8}"/>
              </a:ext>
            </a:extLst>
          </p:cNvPr>
          <p:cNvSpPr txBox="1"/>
          <p:nvPr/>
        </p:nvSpPr>
        <p:spPr>
          <a:xfrm>
            <a:off x="8214889" y="1186004"/>
            <a:ext cx="3777086" cy="5133713"/>
          </a:xfrm>
          <a:prstGeom prst="rect">
            <a:avLst/>
          </a:prstGeom>
          <a:noFill/>
        </p:spPr>
        <p:txBody>
          <a:bodyPr wrap="square" rtlCol="0">
            <a:spAutoFit/>
          </a:bodyPr>
          <a:lstStyle/>
          <a:p>
            <a:pPr lvl="1">
              <a:lnSpc>
                <a:spcPct val="120000"/>
              </a:lnSpc>
            </a:pPr>
            <a:endParaRPr lang="nb-NO" dirty="0"/>
          </a:p>
          <a:p>
            <a:pPr>
              <a:lnSpc>
                <a:spcPct val="120000"/>
              </a:lnSpc>
            </a:pPr>
            <a:r>
              <a:rPr lang="nb-NO" sz="2000" dirty="0"/>
              <a:t>Bedrifter/virksomheter som donerer 50 000 kroner eller mer til LRF får et skipar, produsert lokalt i Valdres. </a:t>
            </a:r>
          </a:p>
          <a:p>
            <a:pPr>
              <a:lnSpc>
                <a:spcPct val="120000"/>
              </a:lnSpc>
            </a:pPr>
            <a:endParaRPr lang="nb-NO" sz="2000" dirty="0"/>
          </a:p>
          <a:p>
            <a:pPr>
              <a:lnSpc>
                <a:spcPct val="120000"/>
              </a:lnSpc>
            </a:pPr>
            <a:r>
              <a:rPr lang="nb-NO" sz="2000" dirty="0"/>
              <a:t>Bidraget synliggjøres i form av en skitupp med bedriftens navn, som danderes som solstråler på «solveggen» på BHSS. Den andre skien får bedriften med seg tilbake på kontoret som et symbol på vår takknemlighet. </a:t>
            </a:r>
          </a:p>
          <a:p>
            <a:endParaRPr lang="nb-NO" dirty="0"/>
          </a:p>
        </p:txBody>
      </p:sp>
    </p:spTree>
    <p:extLst>
      <p:ext uri="{BB962C8B-B14F-4D97-AF65-F5344CB8AC3E}">
        <p14:creationId xmlns:p14="http://schemas.microsoft.com/office/powerpoint/2010/main" val="398413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Peugeot Norge</a:t>
            </a:r>
            <a:br>
              <a:rPr lang="nb-NO" dirty="0">
                <a:latin typeface="Helvetica Neue" panose="02000503000000020004" pitchFamily="2" charset="0"/>
                <a:ea typeface="Helvetica Neue" panose="02000503000000020004" pitchFamily="2" charset="0"/>
                <a:cs typeface="Helvetica Neue" panose="02000503000000020004" pitchFamily="2" charset="0"/>
              </a:rPr>
            </a:br>
            <a:r>
              <a:rPr lang="nb-NO" sz="2000" dirty="0">
                <a:latin typeface="Helvetica Neue" panose="02000503000000020004" pitchFamily="2" charset="0"/>
                <a:ea typeface="Helvetica Neue" panose="02000503000000020004" pitchFamily="2" charset="0"/>
                <a:cs typeface="Helvetica Neue" panose="02000503000000020004" pitchFamily="2" charset="0"/>
              </a:rPr>
              <a:t>- aksjonens første samarbeidspartner fra næringslivet</a:t>
            </a:r>
            <a:endParaRPr lang="nb-NO"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Plassholder for innhold 2"/>
          <p:cNvSpPr>
            <a:spLocks noGrp="1"/>
          </p:cNvSpPr>
          <p:nvPr>
            <p:ph idx="1"/>
          </p:nvPr>
        </p:nvSpPr>
        <p:spPr/>
        <p:txBody>
          <a:bodyPr>
            <a:normAutofit/>
          </a:bodyPr>
          <a:lstStyle/>
          <a:p>
            <a:r>
              <a:rPr lang="nb-NO" sz="2400" dirty="0">
                <a:latin typeface="+mn-lt"/>
              </a:rPr>
              <a:t>To rullende ambassadører for aksjonen.</a:t>
            </a:r>
          </a:p>
          <a:p>
            <a:r>
              <a:rPr lang="nb-NO" sz="2400" dirty="0">
                <a:latin typeface="+mn-lt"/>
              </a:rPr>
              <a:t>Alle Lions-medlemmer får spesialrabatter på kjøp av Peugeot (fossile/hybrid/el-bil). Rabattene gjelder alle modeller.</a:t>
            </a:r>
          </a:p>
          <a:p>
            <a:r>
              <a:rPr lang="nb-NO" sz="2400" dirty="0">
                <a:latin typeface="+mn-lt"/>
              </a:rPr>
              <a:t>1000 kroner av hver solgte bil til et LRF-medlem vil gå til LRF.</a:t>
            </a:r>
          </a:p>
        </p:txBody>
      </p:sp>
      <p:pic>
        <p:nvPicPr>
          <p:cNvPr id="4" name="Bilde 3" descr="Et bilde som inneholder bil, transport, bilvei&#10;&#10;Automatisk generert beskrivelse">
            <a:extLst>
              <a:ext uri="{FF2B5EF4-FFF2-40B4-BE49-F238E27FC236}">
                <a16:creationId xmlns:a16="http://schemas.microsoft.com/office/drawing/2014/main" id="{005F7A6F-672D-4955-B75F-CA5A2E91627D}"/>
              </a:ext>
            </a:extLst>
          </p:cNvPr>
          <p:cNvPicPr>
            <a:picLocks noChangeAspect="1"/>
          </p:cNvPicPr>
          <p:nvPr/>
        </p:nvPicPr>
        <p:blipFill>
          <a:blip r:embed="rId3"/>
          <a:stretch>
            <a:fillRect/>
          </a:stretch>
        </p:blipFill>
        <p:spPr>
          <a:xfrm>
            <a:off x="2192784" y="3693650"/>
            <a:ext cx="6693763" cy="2714953"/>
          </a:xfrm>
          <a:prstGeom prst="rect">
            <a:avLst/>
          </a:prstGeom>
        </p:spPr>
      </p:pic>
    </p:spTree>
    <p:extLst>
      <p:ext uri="{BB962C8B-B14F-4D97-AF65-F5344CB8AC3E}">
        <p14:creationId xmlns:p14="http://schemas.microsoft.com/office/powerpoint/2010/main" val="3090996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Mestringspakka</a:t>
            </a:r>
            <a:endParaRPr lang="nb-NO" dirty="0"/>
          </a:p>
        </p:txBody>
      </p:sp>
    </p:spTree>
    <p:extLst>
      <p:ext uri="{BB962C8B-B14F-4D97-AF65-F5344CB8AC3E}">
        <p14:creationId xmlns:p14="http://schemas.microsoft.com/office/powerpoint/2010/main" val="2517944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319270-67FE-4805-8E5F-28E5BF2F3209}"/>
              </a:ext>
            </a:extLst>
          </p:cNvPr>
          <p:cNvSpPr>
            <a:spLocks noGrp="1"/>
          </p:cNvSpPr>
          <p:nvPr>
            <p:ph type="title"/>
          </p:nvPr>
        </p:nvSpPr>
        <p:spPr/>
        <p:txBody>
          <a:bodyPr/>
          <a:lstStyle/>
          <a:p>
            <a:r>
              <a:rPr lang="nb-NO" dirty="0">
                <a:latin typeface="Helvetica Neue"/>
              </a:rPr>
              <a:t>Mestringspakka </a:t>
            </a:r>
            <a:br>
              <a:rPr lang="nb-NO" dirty="0">
                <a:latin typeface="Helvetica Neue"/>
              </a:rPr>
            </a:br>
            <a:r>
              <a:rPr lang="nb-NO" dirty="0">
                <a:latin typeface="Helvetica Neue"/>
              </a:rPr>
              <a:t>- en annerledes bedriftssamling</a:t>
            </a:r>
          </a:p>
        </p:txBody>
      </p:sp>
      <p:sp>
        <p:nvSpPr>
          <p:cNvPr id="3" name="Plassholder for innhold 2">
            <a:extLst>
              <a:ext uri="{FF2B5EF4-FFF2-40B4-BE49-F238E27FC236}">
                <a16:creationId xmlns:a16="http://schemas.microsoft.com/office/drawing/2014/main" id="{4D2709E9-F8A9-4443-8FAA-E1A2A58AE53A}"/>
              </a:ext>
            </a:extLst>
          </p:cNvPr>
          <p:cNvSpPr>
            <a:spLocks noGrp="1"/>
          </p:cNvSpPr>
          <p:nvPr>
            <p:ph idx="1"/>
          </p:nvPr>
        </p:nvSpPr>
        <p:spPr>
          <a:xfrm>
            <a:off x="838200" y="1825625"/>
            <a:ext cx="8340524" cy="4351338"/>
          </a:xfrm>
        </p:spPr>
        <p:txBody>
          <a:bodyPr>
            <a:normAutofit fontScale="92500" lnSpcReduction="20000"/>
          </a:bodyPr>
          <a:lstStyle/>
          <a:p>
            <a:pPr marL="0" indent="0">
              <a:lnSpc>
                <a:spcPct val="110000"/>
              </a:lnSpc>
              <a:buNone/>
            </a:pPr>
            <a:r>
              <a:rPr lang="nb-NO" sz="2600" dirty="0">
                <a:latin typeface="+mn-lt"/>
              </a:rPr>
              <a:t>Kombinere utfordrende aktiviteter med faglig innhold - og bidra til dem som trenger det mest. </a:t>
            </a:r>
          </a:p>
          <a:p>
            <a:pPr marL="0" indent="0">
              <a:lnSpc>
                <a:spcPct val="110000"/>
              </a:lnSpc>
              <a:buNone/>
            </a:pPr>
            <a:endParaRPr lang="nb-NO" sz="2600" dirty="0">
              <a:latin typeface="+mn-lt"/>
            </a:endParaRPr>
          </a:p>
          <a:p>
            <a:pPr lvl="1">
              <a:lnSpc>
                <a:spcPct val="110000"/>
              </a:lnSpc>
            </a:pPr>
            <a:r>
              <a:rPr lang="nb-NO" sz="2600" dirty="0"/>
              <a:t>Fokus på samhold og mestring.</a:t>
            </a:r>
          </a:p>
          <a:p>
            <a:pPr lvl="1">
              <a:lnSpc>
                <a:spcPct val="110000"/>
              </a:lnSpc>
            </a:pPr>
            <a:r>
              <a:rPr lang="nb-NO" sz="2600" dirty="0"/>
              <a:t>Aktiviteter kan være bruk av for eksempel </a:t>
            </a:r>
            <a:r>
              <a:rPr lang="nb-NO" sz="2600" dirty="0" err="1"/>
              <a:t>sitski</a:t>
            </a:r>
            <a:r>
              <a:rPr lang="nb-NO" sz="2600" dirty="0"/>
              <a:t>, liggesykkel, kano, klatrevegg osv. Tilpasses årstiden og gjennomføres under kyndig veiledning fra fagpersonell.</a:t>
            </a:r>
          </a:p>
          <a:p>
            <a:pPr lvl="1">
              <a:lnSpc>
                <a:spcPct val="110000"/>
              </a:lnSpc>
            </a:pPr>
            <a:r>
              <a:rPr lang="nb-NO" sz="2600" dirty="0"/>
              <a:t>Med Mestringspakka får bedriften mulighet til å prøve noe nytt i samarbeid med Beitostølen Helsesportsenter. Bedriften er selv ansvarlig for sitt eget faglige innhold og gjennomfører dette etter eget behov.</a:t>
            </a:r>
          </a:p>
          <a:p>
            <a:endParaRPr lang="nb-NO" dirty="0"/>
          </a:p>
        </p:txBody>
      </p:sp>
      <p:pic>
        <p:nvPicPr>
          <p:cNvPr id="4" name="Bilde 3">
            <a:extLst>
              <a:ext uri="{FF2B5EF4-FFF2-40B4-BE49-F238E27FC236}">
                <a16:creationId xmlns:a16="http://schemas.microsoft.com/office/drawing/2014/main" id="{15D3F665-7A94-43D0-A999-488235928594}"/>
              </a:ext>
            </a:extLst>
          </p:cNvPr>
          <p:cNvPicPr>
            <a:picLocks noChangeAspect="1"/>
          </p:cNvPicPr>
          <p:nvPr/>
        </p:nvPicPr>
        <p:blipFill>
          <a:blip r:embed="rId2"/>
          <a:stretch>
            <a:fillRect/>
          </a:stretch>
        </p:blipFill>
        <p:spPr>
          <a:xfrm>
            <a:off x="9433818" y="1176522"/>
            <a:ext cx="2514994" cy="3469369"/>
          </a:xfrm>
          <a:prstGeom prst="rect">
            <a:avLst/>
          </a:prstGeom>
        </p:spPr>
      </p:pic>
    </p:spTree>
    <p:extLst>
      <p:ext uri="{BB962C8B-B14F-4D97-AF65-F5344CB8AC3E}">
        <p14:creationId xmlns:p14="http://schemas.microsoft.com/office/powerpoint/2010/main" val="3157582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D9358F-4D67-4901-B96A-F020E59D1677}"/>
              </a:ext>
            </a:extLst>
          </p:cNvPr>
          <p:cNvSpPr>
            <a:spLocks noGrp="1"/>
          </p:cNvSpPr>
          <p:nvPr>
            <p:ph type="title"/>
          </p:nvPr>
        </p:nvSpPr>
        <p:spPr/>
        <p:txBody>
          <a:bodyPr/>
          <a:lstStyle/>
          <a:p>
            <a:r>
              <a:rPr lang="nb-NO" dirty="0">
                <a:latin typeface="Helvetica Neue"/>
              </a:rPr>
              <a:t>Mestringspakka</a:t>
            </a:r>
          </a:p>
        </p:txBody>
      </p:sp>
      <p:sp>
        <p:nvSpPr>
          <p:cNvPr id="3" name="Plassholder for innhold 2">
            <a:extLst>
              <a:ext uri="{FF2B5EF4-FFF2-40B4-BE49-F238E27FC236}">
                <a16:creationId xmlns:a16="http://schemas.microsoft.com/office/drawing/2014/main" id="{A728601A-AF9F-4417-8CAE-2B5124837D84}"/>
              </a:ext>
            </a:extLst>
          </p:cNvPr>
          <p:cNvSpPr>
            <a:spLocks noGrp="1"/>
          </p:cNvSpPr>
          <p:nvPr>
            <p:ph idx="1"/>
          </p:nvPr>
        </p:nvSpPr>
        <p:spPr>
          <a:xfrm>
            <a:off x="838200" y="1762125"/>
            <a:ext cx="10219660" cy="4805363"/>
          </a:xfrm>
        </p:spPr>
        <p:txBody>
          <a:bodyPr/>
          <a:lstStyle/>
          <a:p>
            <a:pPr lvl="0"/>
            <a:r>
              <a:rPr lang="nb-NO" sz="2400" dirty="0">
                <a:latin typeface="+mn-lt"/>
              </a:rPr>
              <a:t>Gjennomføring</a:t>
            </a:r>
          </a:p>
          <a:p>
            <a:pPr lvl="1"/>
            <a:r>
              <a:rPr lang="nb-NO" dirty="0"/>
              <a:t>Vi bistår med planlegging av overnatting og andre fasiliteter ved behov. </a:t>
            </a:r>
          </a:p>
          <a:p>
            <a:pPr lvl="1"/>
            <a:r>
              <a:rPr lang="nb-NO" dirty="0"/>
              <a:t>Mestringspakka skreddersys etter bedriftens ønsker. </a:t>
            </a:r>
          </a:p>
          <a:p>
            <a:pPr lvl="1"/>
            <a:endParaRPr lang="nb-NO" dirty="0"/>
          </a:p>
          <a:p>
            <a:pPr marL="0" indent="0">
              <a:buNone/>
            </a:pPr>
            <a:r>
              <a:rPr lang="nb-NO" sz="2400" dirty="0">
                <a:latin typeface="+mn-lt"/>
              </a:rPr>
              <a:t>Ta kontakt med Tor Erik Nyquist, </a:t>
            </a:r>
            <a:r>
              <a:rPr lang="nb-NO" sz="2400" dirty="0" err="1">
                <a:latin typeface="+mn-lt"/>
              </a:rPr>
              <a:t>Beistostølen</a:t>
            </a:r>
            <a:r>
              <a:rPr lang="nb-NO" sz="2400" dirty="0">
                <a:latin typeface="+mn-lt"/>
              </a:rPr>
              <a:t> Helsesportsenter, for mer informasjon. </a:t>
            </a:r>
          </a:p>
          <a:p>
            <a:pPr marL="0" indent="0">
              <a:buNone/>
            </a:pPr>
            <a:r>
              <a:rPr lang="nb-NO" sz="2400" dirty="0">
                <a:latin typeface="+mn-lt"/>
              </a:rPr>
              <a:t>E-post: </a:t>
            </a:r>
            <a:r>
              <a:rPr lang="nb-NO" sz="2400" dirty="0">
                <a:latin typeface="+mn-lt"/>
                <a:hlinkClick r:id="rId2"/>
              </a:rPr>
              <a:t>torerik.nyquist@bhss.no</a:t>
            </a:r>
            <a:endParaRPr lang="nb-NO" sz="2400" dirty="0">
              <a:latin typeface="+mn-lt"/>
            </a:endParaRPr>
          </a:p>
          <a:p>
            <a:pPr marL="0" indent="0">
              <a:buNone/>
            </a:pPr>
            <a:endParaRPr lang="nb-NO" sz="1600" dirty="0"/>
          </a:p>
          <a:p>
            <a:pPr marL="0" indent="0">
              <a:buNone/>
            </a:pPr>
            <a:endParaRPr lang="nb-NO" dirty="0"/>
          </a:p>
        </p:txBody>
      </p:sp>
    </p:spTree>
    <p:extLst>
      <p:ext uri="{BB962C8B-B14F-4D97-AF65-F5344CB8AC3E}">
        <p14:creationId xmlns:p14="http://schemas.microsoft.com/office/powerpoint/2010/main" val="691510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p:txBody>
          <a:bodyPr/>
          <a:lstStyle/>
          <a:p>
            <a:r>
              <a:rPr lang="nb-NO" dirty="0"/>
              <a:t>Klær og effekter</a:t>
            </a:r>
          </a:p>
        </p:txBody>
      </p:sp>
      <p:sp>
        <p:nvSpPr>
          <p:cNvPr id="3" name="Plassholder for innhold 2">
            <a:extLst>
              <a:ext uri="{FF2B5EF4-FFF2-40B4-BE49-F238E27FC236}">
                <a16:creationId xmlns:a16="http://schemas.microsoft.com/office/drawing/2014/main" id="{B8D00C8C-5D16-44AB-8976-29A261B7513C}"/>
              </a:ext>
            </a:extLst>
          </p:cNvPr>
          <p:cNvSpPr>
            <a:spLocks noGrp="1"/>
          </p:cNvSpPr>
          <p:nvPr>
            <p:ph idx="1"/>
          </p:nvPr>
        </p:nvSpPr>
        <p:spPr/>
        <p:txBody>
          <a:bodyPr/>
          <a:lstStyle/>
          <a:p>
            <a:endParaRPr lang="nb-NO" dirty="0"/>
          </a:p>
          <a:p>
            <a:pPr>
              <a:lnSpc>
                <a:spcPct val="100000"/>
              </a:lnSpc>
            </a:pPr>
            <a:r>
              <a:rPr lang="nb-NO" sz="2400" dirty="0">
                <a:latin typeface="+mn-lt"/>
              </a:rPr>
              <a:t>I nettbutikken til Lions - </a:t>
            </a:r>
            <a:r>
              <a:rPr lang="nb-NO" sz="2400" dirty="0">
                <a:latin typeface="+mn-lt"/>
                <a:hlinkClick r:id="rId2"/>
              </a:rPr>
              <a:t>https://lions.adprofil.no/</a:t>
            </a:r>
            <a:r>
              <a:rPr lang="nb-NO" sz="2400" dirty="0">
                <a:latin typeface="+mn-lt"/>
              </a:rPr>
              <a:t> -  finner du materiell som roll-</a:t>
            </a:r>
            <a:r>
              <a:rPr lang="nb-NO" sz="2400" dirty="0" err="1">
                <a:latin typeface="+mn-lt"/>
              </a:rPr>
              <a:t>ups</a:t>
            </a:r>
            <a:r>
              <a:rPr lang="nb-NO" sz="2400" dirty="0">
                <a:latin typeface="+mn-lt"/>
              </a:rPr>
              <a:t>, lys, kort, </a:t>
            </a:r>
            <a:r>
              <a:rPr lang="nb-NO" sz="2400" dirty="0" err="1">
                <a:latin typeface="+mn-lt"/>
              </a:rPr>
              <a:t>post-it</a:t>
            </a:r>
            <a:r>
              <a:rPr lang="nb-NO" sz="2400" dirty="0">
                <a:latin typeface="+mn-lt"/>
              </a:rPr>
              <a:t>- lapper og profilklær for Lions Røde Fjær, som du kan få glede av i markedsføringen av aksjonen. </a:t>
            </a:r>
          </a:p>
        </p:txBody>
      </p:sp>
    </p:spTree>
    <p:extLst>
      <p:ext uri="{BB962C8B-B14F-4D97-AF65-F5344CB8AC3E}">
        <p14:creationId xmlns:p14="http://schemas.microsoft.com/office/powerpoint/2010/main" val="180329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Økonomi</a:t>
            </a:r>
            <a:endParaRPr lang="nb-NO" dirty="0"/>
          </a:p>
        </p:txBody>
      </p:sp>
    </p:spTree>
    <p:extLst>
      <p:ext uri="{BB962C8B-B14F-4D97-AF65-F5344CB8AC3E}">
        <p14:creationId xmlns:p14="http://schemas.microsoft.com/office/powerpoint/2010/main" val="2737630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normAutofit/>
          </a:bodyPr>
          <a:lstStyle/>
          <a:p>
            <a:r>
              <a:rPr lang="nb-NO" dirty="0"/>
              <a:t>Innbetalinger til LRF-konto </a:t>
            </a:r>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10178243" cy="4893647"/>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nb-NO" sz="2400" dirty="0">
                <a:solidFill>
                  <a:srgbClr val="212121"/>
                </a:solidFill>
                <a:effectLst/>
                <a:latin typeface="Calibri" panose="020F0502020204030204" pitchFamily="34" charset="0"/>
                <a:ea typeface="Calibri" panose="020F0502020204030204" pitchFamily="34" charset="0"/>
              </a:rPr>
              <a:t>Penger som kommer inn på LRF kontoen sentralt skjer på to måter, </a:t>
            </a:r>
          </a:p>
          <a:p>
            <a:pPr marL="742950" lvl="1" indent="-285750">
              <a:buFont typeface="Arial" panose="020B0604020202020204" pitchFamily="34" charset="0"/>
              <a:buChar char="•"/>
            </a:pPr>
            <a:r>
              <a:rPr lang="nb-NO" sz="2400" dirty="0">
                <a:solidFill>
                  <a:srgbClr val="212121"/>
                </a:solidFill>
                <a:effectLst/>
                <a:latin typeface="Calibri" panose="020F0502020204030204" pitchFamily="34" charset="0"/>
                <a:ea typeface="Calibri" panose="020F0502020204030204" pitchFamily="34" charset="0"/>
              </a:rPr>
              <a:t>Innbetalinger til bankkonto 9001 23 04330 eller via VIPPS.</a:t>
            </a:r>
          </a:p>
          <a:p>
            <a:pPr marL="285750" indent="-285750">
              <a:buFont typeface="Arial" panose="020B0604020202020204" pitchFamily="34" charset="0"/>
              <a:buChar char="•"/>
            </a:pPr>
            <a:r>
              <a:rPr lang="nb-NO" sz="2400" dirty="0">
                <a:solidFill>
                  <a:srgbClr val="212121"/>
                </a:solidFill>
                <a:effectLst/>
                <a:latin typeface="Calibri" panose="020F0502020204030204" pitchFamily="34" charset="0"/>
                <a:ea typeface="Calibri" panose="020F0502020204030204" pitchFamily="34" charset="0"/>
              </a:rPr>
              <a:t>Bruker klubbene sine egne LRF VIPPS nummer, blir det regnskapsført på den enkelte klubb, som vil da se «sine» innsamlede midler. </a:t>
            </a:r>
          </a:p>
          <a:p>
            <a:pPr marL="285750" indent="-285750">
              <a:buFont typeface="Arial" panose="020B0604020202020204" pitchFamily="34" charset="0"/>
              <a:buChar char="•"/>
            </a:pPr>
            <a:r>
              <a:rPr lang="nb-NO" sz="2400" dirty="0">
                <a:solidFill>
                  <a:srgbClr val="212121"/>
                </a:solidFill>
                <a:latin typeface="Calibri" panose="020F0502020204030204" pitchFamily="34" charset="0"/>
                <a:ea typeface="Calibri" panose="020F0502020204030204" pitchFamily="34" charset="0"/>
              </a:rPr>
              <a:t>D</a:t>
            </a:r>
            <a:r>
              <a:rPr lang="nb-NO" sz="2400" dirty="0">
                <a:solidFill>
                  <a:srgbClr val="212121"/>
                </a:solidFill>
                <a:effectLst/>
                <a:latin typeface="Calibri" panose="020F0502020204030204" pitchFamily="34" charset="0"/>
                <a:ea typeface="Calibri" panose="020F0502020204030204" pitchFamily="34" charset="0"/>
              </a:rPr>
              <a:t>irekte innbetalinger fra klubber (donasjoner og eventuell bøsseinnsamling) må innbetalingen merkes med klubbens navn, slik at det blir regnskapsført på klubben.</a:t>
            </a:r>
            <a:endParaRPr lang="nb-NO" sz="2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nb-NO" sz="2400" dirty="0">
                <a:solidFill>
                  <a:srgbClr val="212121"/>
                </a:solidFill>
                <a:latin typeface="Calibri" panose="020F0502020204030204" pitchFamily="34" charset="0"/>
                <a:ea typeface="Calibri" panose="020F0502020204030204" pitchFamily="34" charset="0"/>
              </a:rPr>
              <a:t>S</a:t>
            </a:r>
            <a:r>
              <a:rPr lang="nb-NO" sz="2400" dirty="0">
                <a:solidFill>
                  <a:srgbClr val="212121"/>
                </a:solidFill>
                <a:effectLst/>
                <a:latin typeface="Calibri" panose="020F0502020204030204" pitchFamily="34" charset="0"/>
                <a:ea typeface="Calibri" panose="020F0502020204030204" pitchFamily="34" charset="0"/>
              </a:rPr>
              <a:t>alg av f.eks. ulike aktiviteter vil vi kunne fakturere bedriften fra LRF sentralt, men vi vil allikevel kunne vise dette mot klubben som skaffet inntekten, men dette blir ikke å regne som donasjon. Vi viser kun klubbens totale innsats.</a:t>
            </a:r>
            <a:endParaRPr lang="nb-NO" sz="2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nb-NO" sz="2400" dirty="0">
                <a:solidFill>
                  <a:srgbClr val="212121"/>
                </a:solidFill>
                <a:latin typeface="Calibri" panose="020F0502020204030204" pitchFamily="34" charset="0"/>
                <a:ea typeface="Calibri" panose="020F0502020204030204" pitchFamily="34" charset="0"/>
              </a:rPr>
              <a:t>Vi lager en </a:t>
            </a:r>
            <a:r>
              <a:rPr lang="nb-NO" sz="2400" dirty="0">
                <a:solidFill>
                  <a:srgbClr val="212121"/>
                </a:solidFill>
                <a:effectLst/>
                <a:latin typeface="Calibri" panose="020F0502020204030204" pitchFamily="34" charset="0"/>
                <a:ea typeface="Calibri" panose="020F0502020204030204" pitchFamily="34" charset="0"/>
              </a:rPr>
              <a:t>«levende» oppdateringer som viser hvor mye som er kommet inn. Dette arbeidet har tre hovedområder; Donasjoner, Bøsseinntekter og Annet, fordelt på distrikt, sone og klubb. </a:t>
            </a:r>
            <a:endParaRPr lang="nb-NO" sz="2400" dirty="0"/>
          </a:p>
        </p:txBody>
      </p:sp>
    </p:spTree>
    <p:extLst>
      <p:ext uri="{BB962C8B-B14F-4D97-AF65-F5344CB8AC3E}">
        <p14:creationId xmlns:p14="http://schemas.microsoft.com/office/powerpoint/2010/main" val="198322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p:txBody>
          <a:bodyPr/>
          <a:lstStyle/>
          <a:p>
            <a:r>
              <a:rPr lang="nb-NO" dirty="0"/>
              <a:t>Innsamlingsmål</a:t>
            </a:r>
          </a:p>
        </p:txBody>
      </p:sp>
      <p:sp>
        <p:nvSpPr>
          <p:cNvPr id="3" name="Plassholder for innhold 2">
            <a:extLst>
              <a:ext uri="{FF2B5EF4-FFF2-40B4-BE49-F238E27FC236}">
                <a16:creationId xmlns:a16="http://schemas.microsoft.com/office/drawing/2014/main" id="{B8D00C8C-5D16-44AB-8976-29A261B7513C}"/>
              </a:ext>
            </a:extLst>
          </p:cNvPr>
          <p:cNvSpPr>
            <a:spLocks noGrp="1"/>
          </p:cNvSpPr>
          <p:nvPr>
            <p:ph idx="1"/>
          </p:nvPr>
        </p:nvSpPr>
        <p:spPr>
          <a:xfrm>
            <a:off x="838200" y="2825090"/>
            <a:ext cx="10515600" cy="1325563"/>
          </a:xfrm>
        </p:spPr>
        <p:txBody>
          <a:bodyPr>
            <a:normAutofit/>
          </a:bodyPr>
          <a:lstStyle/>
          <a:p>
            <a:pPr marL="0" indent="0" algn="ctr">
              <a:buNone/>
            </a:pPr>
            <a:r>
              <a:rPr lang="nb-NO" sz="8000" dirty="0"/>
              <a:t>50 millioner kroner!</a:t>
            </a:r>
          </a:p>
        </p:txBody>
      </p:sp>
    </p:spTree>
    <p:extLst>
      <p:ext uri="{BB962C8B-B14F-4D97-AF65-F5344CB8AC3E}">
        <p14:creationId xmlns:p14="http://schemas.microsoft.com/office/powerpoint/2010/main" val="368089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199" y="365125"/>
            <a:ext cx="10906125" cy="1325563"/>
          </a:xfrm>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Den første Lions Røde Fjær = suksess!</a:t>
            </a:r>
          </a:p>
        </p:txBody>
      </p:sp>
      <p:sp>
        <p:nvSpPr>
          <p:cNvPr id="3" name="Plassholder for innhold 2"/>
          <p:cNvSpPr>
            <a:spLocks noGrp="1"/>
          </p:cNvSpPr>
          <p:nvPr>
            <p:ph idx="1"/>
          </p:nvPr>
        </p:nvSpPr>
        <p:spPr>
          <a:xfrm>
            <a:off x="4657056" y="2410422"/>
            <a:ext cx="7087268" cy="4351338"/>
          </a:xfrm>
        </p:spPr>
        <p:txBody>
          <a:bodyPr>
            <a:normAutofit/>
          </a:bodyPr>
          <a:lstStyle/>
          <a:p>
            <a:pPr marL="0" indent="0">
              <a:lnSpc>
                <a:spcPct val="120000"/>
              </a:lnSpc>
              <a:buNone/>
            </a:pPr>
            <a:r>
              <a:rPr lang="nb-NO" sz="2400" dirty="0"/>
              <a:t>Inntektene – MNOK 8,2 – bygget Beitostølen Helsesportsenter i 1970. </a:t>
            </a:r>
          </a:p>
          <a:p>
            <a:pPr marL="0" indent="0">
              <a:lnSpc>
                <a:spcPct val="120000"/>
              </a:lnSpc>
              <a:buNone/>
            </a:pPr>
            <a:r>
              <a:rPr lang="nb-NO" sz="2400" dirty="0"/>
              <a:t>(2020-verdi er ca. MNOK 88 542 000*)</a:t>
            </a:r>
          </a:p>
          <a:p>
            <a:pPr marL="0" indent="0">
              <a:lnSpc>
                <a:spcPct val="120000"/>
              </a:lnSpc>
              <a:buNone/>
            </a:pPr>
            <a:endParaRPr lang="nb-NO" sz="2400" dirty="0"/>
          </a:p>
          <a:p>
            <a:pPr marL="0" indent="0">
              <a:lnSpc>
                <a:spcPct val="120000"/>
              </a:lnSpc>
              <a:buNone/>
            </a:pPr>
            <a:endParaRPr lang="nb-NO" sz="2400" dirty="0"/>
          </a:p>
          <a:p>
            <a:pPr marL="0" indent="0">
              <a:lnSpc>
                <a:spcPct val="120000"/>
              </a:lnSpc>
              <a:buNone/>
            </a:pPr>
            <a:endParaRPr lang="nb-NO" sz="2400" dirty="0"/>
          </a:p>
          <a:p>
            <a:pPr marL="0" indent="0">
              <a:lnSpc>
                <a:spcPct val="120000"/>
              </a:lnSpc>
              <a:buNone/>
            </a:pPr>
            <a:r>
              <a:rPr lang="nb-NO" sz="1200" dirty="0"/>
              <a:t>*Norges Banks priskalkulator </a:t>
            </a:r>
          </a:p>
          <a:p>
            <a:pPr marL="0" indent="0">
              <a:lnSpc>
                <a:spcPct val="120000"/>
              </a:lnSpc>
              <a:buNone/>
            </a:pPr>
            <a:endParaRPr lang="nb-NO" dirty="0"/>
          </a:p>
        </p:txBody>
      </p:sp>
      <p:pic>
        <p:nvPicPr>
          <p:cNvPr id="5" name="Bilde 4" descr="Et bilde som inneholder skilt, objekt, vegg, bilderamme&#10;&#10;Automatisk generert beskrivelse">
            <a:extLst>
              <a:ext uri="{FF2B5EF4-FFF2-40B4-BE49-F238E27FC236}">
                <a16:creationId xmlns:a16="http://schemas.microsoft.com/office/drawing/2014/main" id="{EA352412-13E7-437B-9F98-11A25EDEE40E}"/>
              </a:ext>
            </a:extLst>
          </p:cNvPr>
          <p:cNvPicPr>
            <a:picLocks noChangeAspect="1"/>
          </p:cNvPicPr>
          <p:nvPr/>
        </p:nvPicPr>
        <p:blipFill>
          <a:blip r:embed="rId3"/>
          <a:stretch>
            <a:fillRect/>
          </a:stretch>
        </p:blipFill>
        <p:spPr>
          <a:xfrm>
            <a:off x="963715" y="1630291"/>
            <a:ext cx="3487968" cy="4529358"/>
          </a:xfrm>
          <a:prstGeom prst="rect">
            <a:avLst/>
          </a:prstGeom>
        </p:spPr>
      </p:pic>
    </p:spTree>
    <p:extLst>
      <p:ext uri="{BB962C8B-B14F-4D97-AF65-F5344CB8AC3E}">
        <p14:creationId xmlns:p14="http://schemas.microsoft.com/office/powerpoint/2010/main" val="3114250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65ADF-BD79-418A-9C05-1104E094EB23}"/>
              </a:ext>
            </a:extLst>
          </p:cNvPr>
          <p:cNvSpPr>
            <a:spLocks noGrp="1"/>
          </p:cNvSpPr>
          <p:nvPr>
            <p:ph type="title"/>
          </p:nvPr>
        </p:nvSpPr>
        <p:spPr/>
        <p:txBody>
          <a:bodyPr/>
          <a:lstStyle/>
          <a:p>
            <a:r>
              <a:rPr lang="nb-NO" dirty="0"/>
              <a:t>Lag egne innsamlingsaksjoner</a:t>
            </a:r>
          </a:p>
        </p:txBody>
      </p:sp>
      <p:pic>
        <p:nvPicPr>
          <p:cNvPr id="6" name="Bilde 5">
            <a:extLst>
              <a:ext uri="{FF2B5EF4-FFF2-40B4-BE49-F238E27FC236}">
                <a16:creationId xmlns:a16="http://schemas.microsoft.com/office/drawing/2014/main" id="{3F0F9162-5438-48FC-BF99-334918386A35}"/>
              </a:ext>
            </a:extLst>
          </p:cNvPr>
          <p:cNvPicPr>
            <a:picLocks noChangeAspect="1"/>
          </p:cNvPicPr>
          <p:nvPr/>
        </p:nvPicPr>
        <p:blipFill>
          <a:blip r:embed="rId2"/>
          <a:stretch>
            <a:fillRect/>
          </a:stretch>
        </p:blipFill>
        <p:spPr>
          <a:xfrm>
            <a:off x="490509" y="1497106"/>
            <a:ext cx="8181696" cy="4909017"/>
          </a:xfrm>
          <a:prstGeom prst="rect">
            <a:avLst/>
          </a:prstGeom>
        </p:spPr>
      </p:pic>
      <p:pic>
        <p:nvPicPr>
          <p:cNvPr id="7" name="Picture 2" descr="Bilderesultat for facebookikon">
            <a:extLst>
              <a:ext uri="{FF2B5EF4-FFF2-40B4-BE49-F238E27FC236}">
                <a16:creationId xmlns:a16="http://schemas.microsoft.com/office/drawing/2014/main" id="{87009CE7-4E8E-4246-8E1F-C3B19EA89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883" y="1803794"/>
            <a:ext cx="2042065" cy="204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Nettsiden og sosiale medier</a:t>
            </a:r>
          </a:p>
        </p:txBody>
      </p:sp>
      <p:sp>
        <p:nvSpPr>
          <p:cNvPr id="3" name="Plassholder for innhold 2"/>
          <p:cNvSpPr>
            <a:spLocks noGrp="1"/>
          </p:cNvSpPr>
          <p:nvPr>
            <p:ph idx="1"/>
          </p:nvPr>
        </p:nvSpPr>
        <p:spPr>
          <a:xfrm>
            <a:off x="838201" y="1576242"/>
            <a:ext cx="10315352" cy="4667250"/>
          </a:xfrm>
        </p:spPr>
        <p:txBody>
          <a:bodyPr>
            <a:normAutofit/>
          </a:bodyPr>
          <a:lstStyle/>
          <a:p>
            <a:pPr>
              <a:lnSpc>
                <a:spcPct val="100000"/>
              </a:lnSpc>
            </a:pPr>
            <a:r>
              <a:rPr lang="nb-NO" b="1" dirty="0"/>
              <a:t>LRF.NO og Facebook</a:t>
            </a:r>
          </a:p>
          <a:p>
            <a:pPr lvl="1">
              <a:lnSpc>
                <a:spcPct val="100000"/>
              </a:lnSpc>
            </a:pPr>
            <a:r>
              <a:rPr lang="nb-NO" dirty="0"/>
              <a:t>På </a:t>
            </a:r>
            <a:r>
              <a:rPr lang="nb-NO" u="sng" dirty="0">
                <a:hlinkClick r:id="rId3"/>
              </a:rPr>
              <a:t>www.lrf.no</a:t>
            </a:r>
            <a:r>
              <a:rPr lang="nb-NO" dirty="0"/>
              <a:t> og i sosiale medier vil vi gjerne publisere «glad-saker» om hva medlemmene og klubbene i Lions Norge får til. </a:t>
            </a:r>
          </a:p>
          <a:p>
            <a:pPr lvl="1">
              <a:lnSpc>
                <a:spcPct val="100000"/>
              </a:lnSpc>
            </a:pPr>
            <a:r>
              <a:rPr lang="nb-NO" dirty="0"/>
              <a:t>Arrangerer dere for eksempel utstilling, lotteri eller konsert? Send oss bilde og en kort tekst så vi kan skrive om det på nettsiden vår, på Facebook og i andre aktuelle kanaler. </a:t>
            </a:r>
          </a:p>
          <a:p>
            <a:pPr lvl="1">
              <a:lnSpc>
                <a:spcPct val="100000"/>
              </a:lnSpc>
            </a:pPr>
            <a:r>
              <a:rPr lang="nb-NO" dirty="0"/>
              <a:t>Kanskje noe din klubb gjør er til inspirasjon for andre rundt om i landet? Det vil vi vise frem!</a:t>
            </a:r>
          </a:p>
          <a:p>
            <a:pPr lvl="1"/>
            <a:r>
              <a:rPr lang="nb-NO" dirty="0"/>
              <a:t>Vibeke Aasland er kanalredaktør for Facebook.</a:t>
            </a:r>
          </a:p>
          <a:p>
            <a:pPr marL="0" indent="0">
              <a:buNone/>
            </a:pPr>
            <a:endParaRPr lang="nb-NO" dirty="0"/>
          </a:p>
          <a:p>
            <a:pPr marL="0" indent="0">
              <a:buNone/>
            </a:pPr>
            <a:r>
              <a:rPr lang="nb-NO" dirty="0"/>
              <a:t>Ta kontakt med Vibeke hvis du ønsker dine saker publisert.  </a:t>
            </a:r>
          </a:p>
          <a:p>
            <a:endParaRPr lang="nb-NO" dirty="0"/>
          </a:p>
          <a:p>
            <a:pPr marL="457200" lvl="1" indent="0">
              <a:buNone/>
            </a:pPr>
            <a:endParaRPr lang="nb-NO" dirty="0"/>
          </a:p>
          <a:p>
            <a:pPr marL="457200" lvl="1" indent="0">
              <a:buNone/>
            </a:pPr>
            <a:endParaRPr lang="nb-NO" dirty="0"/>
          </a:p>
          <a:p>
            <a:pPr marL="0" indent="0">
              <a:buNone/>
            </a:pPr>
            <a:endParaRPr lang="nb-NO" dirty="0"/>
          </a:p>
          <a:p>
            <a:pPr>
              <a:lnSpc>
                <a:spcPct val="120000"/>
              </a:lnSpc>
            </a:pPr>
            <a:endParaRPr lang="nb-NO" dirty="0"/>
          </a:p>
        </p:txBody>
      </p:sp>
      <p:pic>
        <p:nvPicPr>
          <p:cNvPr id="1026" name="Picture 2" descr="Bilderesultat for facebookikon">
            <a:extLst>
              <a:ext uri="{FF2B5EF4-FFF2-40B4-BE49-F238E27FC236}">
                <a16:creationId xmlns:a16="http://schemas.microsoft.com/office/drawing/2014/main" id="{42AA5734-CB46-4C44-B794-CE29B5CE5A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1688" y="665456"/>
            <a:ext cx="984739" cy="98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09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How to – sosiale medier</a:t>
            </a:r>
          </a:p>
        </p:txBody>
      </p:sp>
      <p:sp>
        <p:nvSpPr>
          <p:cNvPr id="3" name="Plassholder for innhold 2"/>
          <p:cNvSpPr>
            <a:spLocks noGrp="1"/>
          </p:cNvSpPr>
          <p:nvPr>
            <p:ph idx="1"/>
          </p:nvPr>
        </p:nvSpPr>
        <p:spPr>
          <a:xfrm>
            <a:off x="883026" y="1757082"/>
            <a:ext cx="10315352" cy="1783976"/>
          </a:xfrm>
        </p:spPr>
        <p:txBody>
          <a:bodyPr>
            <a:normAutofit/>
          </a:bodyPr>
          <a:lstStyle/>
          <a:p>
            <a:pPr marL="0" indent="0">
              <a:buNone/>
            </a:pPr>
            <a:r>
              <a:rPr lang="en-US" sz="2400" spc="5" dirty="0">
                <a:effectLst/>
                <a:latin typeface="+mn-lt"/>
                <a:ea typeface="Calibri" panose="020F0502020204030204" pitchFamily="34" charset="0"/>
              </a:rPr>
              <a:t>De</a:t>
            </a:r>
            <a:r>
              <a:rPr lang="en-US" sz="2400" dirty="0">
                <a:effectLst/>
                <a:latin typeface="+mn-lt"/>
                <a:ea typeface="Calibri" panose="020F0502020204030204" pitchFamily="34" charset="0"/>
              </a:rPr>
              <a:t>t</a:t>
            </a:r>
            <a:r>
              <a:rPr lang="en-US" sz="2400" spc="-15" dirty="0">
                <a:effectLst/>
                <a:latin typeface="+mn-lt"/>
                <a:ea typeface="Calibri" panose="020F0502020204030204" pitchFamily="34" charset="0"/>
              </a:rPr>
              <a:t> </a:t>
            </a:r>
            <a:r>
              <a:rPr lang="en-US" sz="2400" spc="5" dirty="0">
                <a:effectLst/>
                <a:latin typeface="+mn-lt"/>
                <a:ea typeface="Calibri" panose="020F0502020204030204" pitchFamily="34" charset="0"/>
              </a:rPr>
              <a:t>e</a:t>
            </a:r>
            <a:r>
              <a:rPr lang="en-US" sz="2400" dirty="0">
                <a:effectLst/>
                <a:latin typeface="+mn-lt"/>
                <a:ea typeface="Calibri" panose="020F0502020204030204" pitchFamily="34" charset="0"/>
              </a:rPr>
              <a:t>r</a:t>
            </a:r>
            <a:r>
              <a:rPr lang="en-US" sz="2400" spc="-5" dirty="0">
                <a:effectLst/>
                <a:latin typeface="+mn-lt"/>
                <a:ea typeface="Calibri" panose="020F0502020204030204" pitchFamily="34" charset="0"/>
              </a:rPr>
              <a:t> </a:t>
            </a:r>
            <a:r>
              <a:rPr lang="en-US" sz="2400" dirty="0" err="1">
                <a:effectLst/>
                <a:latin typeface="+mn-lt"/>
                <a:ea typeface="Calibri" panose="020F0502020204030204" pitchFamily="34" charset="0"/>
              </a:rPr>
              <a:t>i</a:t>
            </a:r>
            <a:r>
              <a:rPr lang="en-US" sz="2400" spc="5" dirty="0" err="1">
                <a:effectLst/>
                <a:latin typeface="+mn-lt"/>
                <a:ea typeface="Calibri" panose="020F0502020204030204" pitchFamily="34" charset="0"/>
              </a:rPr>
              <a:t>kk</a:t>
            </a:r>
            <a:r>
              <a:rPr lang="en-US" sz="2400" dirty="0" err="1">
                <a:effectLst/>
                <a:latin typeface="+mn-lt"/>
                <a:ea typeface="Calibri" panose="020F0502020204030204" pitchFamily="34" charset="0"/>
              </a:rPr>
              <a:t>e</a:t>
            </a:r>
            <a:r>
              <a:rPr lang="en-US" sz="2400" spc="-20" dirty="0">
                <a:effectLst/>
                <a:latin typeface="+mn-lt"/>
                <a:ea typeface="Calibri" panose="020F0502020204030204" pitchFamily="34" charset="0"/>
              </a:rPr>
              <a:t> </a:t>
            </a:r>
            <a:r>
              <a:rPr lang="en-US" sz="2400" spc="5" dirty="0" err="1">
                <a:effectLst/>
                <a:latin typeface="+mn-lt"/>
                <a:ea typeface="Calibri" panose="020F0502020204030204" pitchFamily="34" charset="0"/>
              </a:rPr>
              <a:t>a</a:t>
            </a:r>
            <a:r>
              <a:rPr lang="en-US" sz="2400" dirty="0" err="1">
                <a:effectLst/>
                <a:latin typeface="+mn-lt"/>
                <a:ea typeface="Calibri" panose="020F0502020204030204" pitchFamily="34" charset="0"/>
              </a:rPr>
              <a:t>ll</a:t>
            </a:r>
            <a:r>
              <a:rPr lang="en-US" sz="2400" spc="5" dirty="0" err="1">
                <a:effectLst/>
                <a:latin typeface="+mn-lt"/>
                <a:ea typeface="Calibri" panose="020F0502020204030204" pitchFamily="34" charset="0"/>
              </a:rPr>
              <a:t>t</a:t>
            </a:r>
            <a:r>
              <a:rPr lang="en-US" sz="2400" dirty="0" err="1">
                <a:effectLst/>
                <a:latin typeface="+mn-lt"/>
                <a:ea typeface="Calibri" panose="020F0502020204030204" pitchFamily="34" charset="0"/>
              </a:rPr>
              <a:t>id</a:t>
            </a:r>
            <a:r>
              <a:rPr lang="en-US" sz="2400" spc="-25" dirty="0">
                <a:effectLst/>
                <a:latin typeface="+mn-lt"/>
                <a:ea typeface="Calibri" panose="020F0502020204030204" pitchFamily="34" charset="0"/>
              </a:rPr>
              <a:t> </a:t>
            </a:r>
            <a:r>
              <a:rPr lang="en-US" sz="2400" spc="5" dirty="0" err="1">
                <a:latin typeface="+mn-lt"/>
                <a:ea typeface="Calibri" panose="020F0502020204030204" pitchFamily="34" charset="0"/>
              </a:rPr>
              <a:t>enkelt</a:t>
            </a:r>
            <a:r>
              <a:rPr lang="en-US" sz="2400" spc="5" dirty="0">
                <a:latin typeface="+mn-lt"/>
                <a:ea typeface="Calibri" panose="020F0502020204030204" pitchFamily="34" charset="0"/>
              </a:rPr>
              <a:t> </a:t>
            </a:r>
            <a:r>
              <a:rPr lang="en-US" sz="2400" dirty="0">
                <a:effectLst/>
                <a:latin typeface="+mn-lt"/>
                <a:ea typeface="Calibri" panose="020F0502020204030204" pitchFamily="34" charset="0"/>
              </a:rPr>
              <a:t>å </a:t>
            </a:r>
            <a:r>
              <a:rPr lang="en-US" sz="2400" spc="5" dirty="0" err="1">
                <a:effectLst/>
                <a:latin typeface="+mn-lt"/>
                <a:ea typeface="Calibri" panose="020F0502020204030204" pitchFamily="34" charset="0"/>
              </a:rPr>
              <a:t>v</a:t>
            </a:r>
            <a:r>
              <a:rPr lang="en-US" sz="2400" dirty="0" err="1">
                <a:effectLst/>
                <a:latin typeface="+mn-lt"/>
                <a:ea typeface="Calibri" panose="020F0502020204030204" pitchFamily="34" charset="0"/>
              </a:rPr>
              <a:t>i</a:t>
            </a:r>
            <a:r>
              <a:rPr lang="en-US" sz="2400" spc="5" dirty="0" err="1">
                <a:effectLst/>
                <a:latin typeface="+mn-lt"/>
                <a:ea typeface="Calibri" panose="020F0502020204030204" pitchFamily="34" charset="0"/>
              </a:rPr>
              <a:t>t</a:t>
            </a:r>
            <a:r>
              <a:rPr lang="en-US" sz="2400" dirty="0" err="1">
                <a:effectLst/>
                <a:latin typeface="+mn-lt"/>
                <a:ea typeface="Calibri" panose="020F0502020204030204" pitchFamily="34" charset="0"/>
              </a:rPr>
              <a:t>e</a:t>
            </a:r>
            <a:r>
              <a:rPr lang="en-US" sz="2400" spc="-15" dirty="0">
                <a:effectLst/>
                <a:latin typeface="+mn-lt"/>
                <a:ea typeface="Calibri" panose="020F0502020204030204" pitchFamily="34" charset="0"/>
              </a:rPr>
              <a:t> </a:t>
            </a:r>
            <a:r>
              <a:rPr lang="en-US" sz="2400" spc="5" dirty="0" err="1">
                <a:effectLst/>
                <a:latin typeface="+mn-lt"/>
                <a:ea typeface="Calibri" panose="020F0502020204030204" pitchFamily="34" charset="0"/>
              </a:rPr>
              <a:t>h</a:t>
            </a:r>
            <a:r>
              <a:rPr lang="en-US" sz="2400" dirty="0" err="1">
                <a:effectLst/>
                <a:latin typeface="+mn-lt"/>
                <a:ea typeface="Calibri" panose="020F0502020204030204" pitchFamily="34" charset="0"/>
              </a:rPr>
              <a:t>v</a:t>
            </a:r>
            <a:r>
              <a:rPr lang="en-US" sz="2400" spc="5" dirty="0" err="1">
                <a:effectLst/>
                <a:latin typeface="+mn-lt"/>
                <a:ea typeface="Calibri" panose="020F0502020204030204" pitchFamily="34" charset="0"/>
              </a:rPr>
              <a:t>orda</a:t>
            </a:r>
            <a:r>
              <a:rPr lang="en-US" sz="2400" dirty="0" err="1">
                <a:effectLst/>
                <a:latin typeface="+mn-lt"/>
                <a:ea typeface="Calibri" panose="020F0502020204030204" pitchFamily="34" charset="0"/>
              </a:rPr>
              <a:t>n</a:t>
            </a:r>
            <a:r>
              <a:rPr lang="en-US" sz="2400" spc="-40" dirty="0">
                <a:effectLst/>
                <a:latin typeface="+mn-lt"/>
                <a:ea typeface="Calibri" panose="020F0502020204030204" pitchFamily="34" charset="0"/>
              </a:rPr>
              <a:t> </a:t>
            </a:r>
            <a:r>
              <a:rPr lang="en-US" sz="2400" spc="5" dirty="0">
                <a:effectLst/>
                <a:latin typeface="+mn-lt"/>
                <a:ea typeface="Calibri" panose="020F0502020204030204" pitchFamily="34" charset="0"/>
              </a:rPr>
              <a:t>ma</a:t>
            </a:r>
            <a:r>
              <a:rPr lang="en-US" sz="2400" dirty="0">
                <a:effectLst/>
                <a:latin typeface="+mn-lt"/>
                <a:ea typeface="Calibri" panose="020F0502020204030204" pitchFamily="34" charset="0"/>
              </a:rPr>
              <a:t>n</a:t>
            </a:r>
            <a:r>
              <a:rPr lang="en-US" sz="2400" spc="-20" dirty="0">
                <a:effectLst/>
                <a:latin typeface="+mn-lt"/>
                <a:ea typeface="Calibri" panose="020F0502020204030204" pitchFamily="34" charset="0"/>
              </a:rPr>
              <a:t> </a:t>
            </a:r>
            <a:r>
              <a:rPr lang="en-US" sz="2400" spc="5" dirty="0" err="1">
                <a:effectLst/>
                <a:latin typeface="+mn-lt"/>
                <a:ea typeface="Calibri" panose="020F0502020204030204" pitchFamily="34" charset="0"/>
              </a:rPr>
              <a:t>ska</a:t>
            </a:r>
            <a:r>
              <a:rPr lang="en-US" sz="2400" dirty="0" err="1">
                <a:effectLst/>
                <a:latin typeface="+mn-lt"/>
                <a:ea typeface="Calibri" panose="020F0502020204030204" pitchFamily="34" charset="0"/>
              </a:rPr>
              <a:t>l</a:t>
            </a:r>
            <a:r>
              <a:rPr lang="en-US" sz="2400" spc="-20" dirty="0">
                <a:effectLst/>
                <a:latin typeface="+mn-lt"/>
                <a:ea typeface="Calibri" panose="020F0502020204030204" pitchFamily="34" charset="0"/>
              </a:rPr>
              <a:t> </a:t>
            </a:r>
            <a:r>
              <a:rPr lang="en-US" sz="2400" spc="5" dirty="0" err="1">
                <a:effectLst/>
                <a:latin typeface="+mn-lt"/>
                <a:ea typeface="Calibri" panose="020F0502020204030204" pitchFamily="34" charset="0"/>
              </a:rPr>
              <a:t>b</a:t>
            </a:r>
            <a:r>
              <a:rPr lang="en-US" sz="2400" dirty="0" err="1">
                <a:effectLst/>
                <a:latin typeface="+mn-lt"/>
                <a:ea typeface="Calibri" panose="020F0502020204030204" pitchFamily="34" charset="0"/>
              </a:rPr>
              <a:t>r</a:t>
            </a:r>
            <a:r>
              <a:rPr lang="en-US" sz="2400" spc="5" dirty="0" err="1">
                <a:effectLst/>
                <a:latin typeface="+mn-lt"/>
                <a:ea typeface="Calibri" panose="020F0502020204030204" pitchFamily="34" charset="0"/>
              </a:rPr>
              <a:t>uk</a:t>
            </a:r>
            <a:r>
              <a:rPr lang="en-US" sz="2400" dirty="0" err="1">
                <a:effectLst/>
                <a:latin typeface="+mn-lt"/>
                <a:ea typeface="Calibri" panose="020F0502020204030204" pitchFamily="34" charset="0"/>
              </a:rPr>
              <a:t>e</a:t>
            </a:r>
            <a:r>
              <a:rPr lang="en-US" sz="2400" spc="-30" dirty="0">
                <a:effectLst/>
                <a:latin typeface="+mn-lt"/>
                <a:ea typeface="Calibri" panose="020F0502020204030204" pitchFamily="34" charset="0"/>
              </a:rPr>
              <a:t> </a:t>
            </a:r>
            <a:r>
              <a:rPr lang="en-US" sz="2400" spc="5" dirty="0">
                <a:effectLst/>
                <a:latin typeface="+mn-lt"/>
                <a:ea typeface="Calibri" panose="020F0502020204030204" pitchFamily="34" charset="0"/>
              </a:rPr>
              <a:t>Faceboo</a:t>
            </a:r>
            <a:r>
              <a:rPr lang="en-US" sz="2400" dirty="0">
                <a:effectLst/>
                <a:latin typeface="+mn-lt"/>
                <a:ea typeface="Calibri" panose="020F0502020204030204" pitchFamily="34" charset="0"/>
              </a:rPr>
              <a:t>k,</a:t>
            </a:r>
            <a:r>
              <a:rPr lang="en-US" sz="2400" spc="-60" dirty="0">
                <a:effectLst/>
                <a:latin typeface="+mn-lt"/>
                <a:ea typeface="Calibri" panose="020F0502020204030204" pitchFamily="34" charset="0"/>
              </a:rPr>
              <a:t> </a:t>
            </a:r>
            <a:r>
              <a:rPr lang="en-US" sz="2400" spc="5" dirty="0">
                <a:effectLst/>
                <a:latin typeface="+mn-lt"/>
                <a:ea typeface="Calibri" panose="020F0502020204030204" pitchFamily="34" charset="0"/>
              </a:rPr>
              <a:t>Instagra</a:t>
            </a:r>
            <a:r>
              <a:rPr lang="en-US" sz="2400" dirty="0">
                <a:effectLst/>
                <a:latin typeface="+mn-lt"/>
                <a:ea typeface="Calibri" panose="020F0502020204030204" pitchFamily="34" charset="0"/>
              </a:rPr>
              <a:t>m </a:t>
            </a:r>
            <a:r>
              <a:rPr lang="en-US" sz="2400" spc="5" dirty="0">
                <a:latin typeface="+mn-lt"/>
                <a:ea typeface="Calibri" panose="020F0502020204030204" pitchFamily="34" charset="0"/>
              </a:rPr>
              <a:t>og</a:t>
            </a:r>
            <a:r>
              <a:rPr lang="en-US" sz="2400" spc="-20" dirty="0">
                <a:effectLst/>
                <a:latin typeface="+mn-lt"/>
                <a:ea typeface="Calibri" panose="020F0502020204030204" pitchFamily="34" charset="0"/>
              </a:rPr>
              <a:t> </a:t>
            </a:r>
            <a:r>
              <a:rPr lang="en-US" sz="2400" spc="5" dirty="0" err="1">
                <a:effectLst/>
                <a:latin typeface="+mn-lt"/>
                <a:ea typeface="Calibri" panose="020F0502020204030204" pitchFamily="34" charset="0"/>
              </a:rPr>
              <a:t>L</a:t>
            </a:r>
            <a:r>
              <a:rPr lang="en-US" sz="2400" dirty="0" err="1">
                <a:effectLst/>
                <a:latin typeface="+mn-lt"/>
                <a:ea typeface="Calibri" panose="020F0502020204030204" pitchFamily="34" charset="0"/>
              </a:rPr>
              <a:t>i</a:t>
            </a:r>
            <a:r>
              <a:rPr lang="en-US" sz="2400" spc="5" dirty="0" err="1">
                <a:effectLst/>
                <a:latin typeface="+mn-lt"/>
                <a:ea typeface="Calibri" panose="020F0502020204030204" pitchFamily="34" charset="0"/>
              </a:rPr>
              <a:t>nked</a:t>
            </a:r>
            <a:r>
              <a:rPr lang="en-US" sz="2400" dirty="0" err="1">
                <a:effectLst/>
                <a:latin typeface="+mn-lt"/>
                <a:ea typeface="Calibri" panose="020F0502020204030204" pitchFamily="34" charset="0"/>
              </a:rPr>
              <a:t>in</a:t>
            </a:r>
            <a:r>
              <a:rPr lang="en-US" sz="2400" dirty="0">
                <a:effectLst/>
                <a:latin typeface="+mn-lt"/>
                <a:ea typeface="Calibri" panose="020F0502020204030204" pitchFamily="34" charset="0"/>
              </a:rPr>
              <a:t>. </a:t>
            </a:r>
            <a:endParaRPr lang="en-US" sz="2400" spc="-45" dirty="0">
              <a:latin typeface="+mn-lt"/>
              <a:ea typeface="Calibri" panose="020F0502020204030204" pitchFamily="34" charset="0"/>
            </a:endParaRPr>
          </a:p>
          <a:p>
            <a:pPr marL="0" indent="0">
              <a:buNone/>
            </a:pPr>
            <a:r>
              <a:rPr lang="en-US" sz="2400" spc="-45" dirty="0" err="1">
                <a:latin typeface="+mn-lt"/>
                <a:ea typeface="Calibri" panose="020F0502020204030204" pitchFamily="34" charset="0"/>
              </a:rPr>
              <a:t>På</a:t>
            </a:r>
            <a:r>
              <a:rPr lang="en-US" sz="2400" spc="-45" dirty="0">
                <a:latin typeface="+mn-lt"/>
                <a:ea typeface="Calibri" panose="020F0502020204030204" pitchFamily="34" charset="0"/>
              </a:rPr>
              <a:t> </a:t>
            </a:r>
            <a:r>
              <a:rPr lang="en-US" sz="2400" dirty="0" err="1">
                <a:effectLst/>
                <a:latin typeface="+mn-lt"/>
                <a:ea typeface="Calibri" panose="020F0502020204030204" pitchFamily="34" charset="0"/>
              </a:rPr>
              <a:t>Gnist</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vil</a:t>
            </a:r>
            <a:r>
              <a:rPr lang="en-US" sz="2400" dirty="0">
                <a:effectLst/>
                <a:latin typeface="+mn-lt"/>
                <a:ea typeface="Calibri" panose="020F0502020204030204" pitchFamily="34" charset="0"/>
              </a:rPr>
              <a:t> du </a:t>
            </a:r>
            <a:r>
              <a:rPr lang="en-US" sz="2400" dirty="0" err="1">
                <a:effectLst/>
                <a:latin typeface="+mn-lt"/>
                <a:ea typeface="Calibri" panose="020F0502020204030204" pitchFamily="34" charset="0"/>
              </a:rPr>
              <a:t>finne</a:t>
            </a:r>
            <a:r>
              <a:rPr lang="en-US" sz="2400" dirty="0">
                <a:effectLst/>
                <a:latin typeface="+mn-lt"/>
                <a:ea typeface="Calibri" panose="020F0502020204030204" pitchFamily="34" charset="0"/>
              </a:rPr>
              <a:t> </a:t>
            </a:r>
            <a:r>
              <a:rPr lang="en-US" sz="2400" spc="5" dirty="0" err="1">
                <a:effectLst/>
                <a:latin typeface="+mn-lt"/>
                <a:ea typeface="Calibri" panose="020F0502020204030204" pitchFamily="34" charset="0"/>
              </a:rPr>
              <a:t>e</a:t>
            </a:r>
            <a:r>
              <a:rPr lang="en-US" sz="2400" dirty="0" err="1">
                <a:effectLst/>
                <a:latin typeface="+mn-lt"/>
                <a:ea typeface="Calibri" panose="020F0502020204030204" pitchFamily="34" charset="0"/>
              </a:rPr>
              <a:t>n</a:t>
            </a:r>
            <a:r>
              <a:rPr lang="en-US" sz="2400" spc="-10" dirty="0">
                <a:effectLst/>
                <a:latin typeface="+mn-lt"/>
                <a:ea typeface="Calibri" panose="020F0502020204030204" pitchFamily="34" charset="0"/>
              </a:rPr>
              <a:t> </a:t>
            </a:r>
            <a:r>
              <a:rPr lang="en-US" sz="2400" spc="5" dirty="0" err="1">
                <a:effectLst/>
                <a:latin typeface="+mn-lt"/>
                <a:ea typeface="Calibri" panose="020F0502020204030204" pitchFamily="34" charset="0"/>
              </a:rPr>
              <a:t>ko</a:t>
            </a:r>
            <a:r>
              <a:rPr lang="en-US" sz="2400" dirty="0" err="1">
                <a:effectLst/>
                <a:latin typeface="+mn-lt"/>
                <a:ea typeface="Calibri" panose="020F0502020204030204" pitchFamily="34" charset="0"/>
              </a:rPr>
              <a:t>rt</a:t>
            </a:r>
            <a:r>
              <a:rPr lang="en-US" sz="2400" spc="-25" dirty="0">
                <a:effectLst/>
                <a:latin typeface="+mn-lt"/>
                <a:ea typeface="Calibri" panose="020F0502020204030204" pitchFamily="34" charset="0"/>
              </a:rPr>
              <a:t> </a:t>
            </a:r>
            <a:r>
              <a:rPr lang="en-US" sz="2400" dirty="0" err="1">
                <a:effectLst/>
                <a:latin typeface="+mn-lt"/>
                <a:ea typeface="Calibri" panose="020F0502020204030204" pitchFamily="34" charset="0"/>
              </a:rPr>
              <a:t>i</a:t>
            </a:r>
            <a:r>
              <a:rPr lang="en-US" sz="2400" spc="5" dirty="0" err="1">
                <a:effectLst/>
                <a:latin typeface="+mn-lt"/>
                <a:ea typeface="Calibri" panose="020F0502020204030204" pitchFamily="34" charset="0"/>
              </a:rPr>
              <a:t>nn</a:t>
            </a:r>
            <a:r>
              <a:rPr lang="en-US" sz="2400" dirty="0" err="1">
                <a:effectLst/>
                <a:latin typeface="+mn-lt"/>
                <a:ea typeface="Calibri" panose="020F0502020204030204" pitchFamily="34" charset="0"/>
              </a:rPr>
              <a:t>f</a:t>
            </a:r>
            <a:r>
              <a:rPr lang="en-US" sz="2400" spc="5" dirty="0" err="1">
                <a:effectLst/>
                <a:latin typeface="+mn-lt"/>
                <a:ea typeface="Calibri" panose="020F0502020204030204" pitchFamily="34" charset="0"/>
              </a:rPr>
              <a:t>ø</a:t>
            </a:r>
            <a:r>
              <a:rPr lang="en-US" sz="2400" dirty="0" err="1">
                <a:effectLst/>
                <a:latin typeface="+mn-lt"/>
                <a:ea typeface="Calibri" panose="020F0502020204030204" pitchFamily="34" charset="0"/>
              </a:rPr>
              <a:t>ri</a:t>
            </a:r>
            <a:r>
              <a:rPr lang="en-US" sz="2400" spc="5" dirty="0" err="1">
                <a:effectLst/>
                <a:latin typeface="+mn-lt"/>
                <a:ea typeface="Calibri" panose="020F0502020204030204" pitchFamily="34" charset="0"/>
              </a:rPr>
              <a:t>n</a:t>
            </a:r>
            <a:r>
              <a:rPr lang="en-US" sz="2400" dirty="0" err="1">
                <a:effectLst/>
                <a:latin typeface="+mn-lt"/>
                <a:ea typeface="Calibri" panose="020F0502020204030204" pitchFamily="34" charset="0"/>
              </a:rPr>
              <a:t>g</a:t>
            </a:r>
            <a:r>
              <a:rPr lang="en-US" sz="2400" spc="-45" dirty="0">
                <a:effectLst/>
                <a:latin typeface="+mn-lt"/>
                <a:ea typeface="Calibri" panose="020F0502020204030204" pitchFamily="34" charset="0"/>
              </a:rPr>
              <a:t> </a:t>
            </a:r>
            <a:r>
              <a:rPr lang="en-US" sz="2400" spc="5" dirty="0">
                <a:effectLst/>
                <a:latin typeface="+mn-lt"/>
                <a:ea typeface="Calibri" panose="020F0502020204030204" pitchFamily="34" charset="0"/>
              </a:rPr>
              <a:t>o</a:t>
            </a:r>
            <a:r>
              <a:rPr lang="en-US" sz="2400" dirty="0">
                <a:effectLst/>
                <a:latin typeface="+mn-lt"/>
                <a:ea typeface="Calibri" panose="020F0502020204030204" pitchFamily="34" charset="0"/>
              </a:rPr>
              <a:t>g</a:t>
            </a:r>
            <a:r>
              <a:rPr lang="en-US" sz="2400" spc="-10" dirty="0">
                <a:effectLst/>
                <a:latin typeface="+mn-lt"/>
                <a:ea typeface="Calibri" panose="020F0502020204030204" pitchFamily="34" charset="0"/>
              </a:rPr>
              <a:t> </a:t>
            </a:r>
            <a:r>
              <a:rPr lang="en-US" sz="2400" spc="5" dirty="0" err="1">
                <a:effectLst/>
                <a:latin typeface="+mn-lt"/>
                <a:ea typeface="Calibri" panose="020F0502020204030204" pitchFamily="34" charset="0"/>
              </a:rPr>
              <a:t>anbe</a:t>
            </a:r>
            <a:r>
              <a:rPr lang="en-US" sz="2400" dirty="0" err="1">
                <a:effectLst/>
                <a:latin typeface="+mn-lt"/>
                <a:ea typeface="Calibri" panose="020F0502020204030204" pitchFamily="34" charset="0"/>
              </a:rPr>
              <a:t>f</a:t>
            </a:r>
            <a:r>
              <a:rPr lang="en-US" sz="2400" spc="5" dirty="0" err="1">
                <a:effectLst/>
                <a:latin typeface="+mn-lt"/>
                <a:ea typeface="Calibri" panose="020F0502020204030204" pitchFamily="34" charset="0"/>
              </a:rPr>
              <a:t>a</a:t>
            </a:r>
            <a:r>
              <a:rPr lang="en-US" sz="2400" dirty="0" err="1">
                <a:effectLst/>
                <a:latin typeface="+mn-lt"/>
                <a:ea typeface="Calibri" panose="020F0502020204030204" pitchFamily="34" charset="0"/>
              </a:rPr>
              <a:t>li</a:t>
            </a:r>
            <a:r>
              <a:rPr lang="en-US" sz="2400" spc="5" dirty="0" err="1">
                <a:effectLst/>
                <a:latin typeface="+mn-lt"/>
                <a:ea typeface="Calibri" panose="020F0502020204030204" pitchFamily="34" charset="0"/>
              </a:rPr>
              <a:t>nger</a:t>
            </a:r>
            <a:r>
              <a:rPr lang="en-US" sz="2400" spc="5" dirty="0">
                <a:effectLst/>
                <a:latin typeface="+mn-lt"/>
                <a:ea typeface="Calibri" panose="020F0502020204030204" pitchFamily="34" charset="0"/>
              </a:rPr>
              <a:t> </a:t>
            </a:r>
            <a:r>
              <a:rPr lang="en-US" sz="2400" spc="5" dirty="0" err="1">
                <a:effectLst/>
                <a:latin typeface="+mn-lt"/>
                <a:ea typeface="Calibri" panose="020F0502020204030204" pitchFamily="34" charset="0"/>
              </a:rPr>
              <a:t>på</a:t>
            </a:r>
            <a:r>
              <a:rPr lang="en-US" sz="2400" spc="5" dirty="0">
                <a:effectLst/>
                <a:latin typeface="+mn-lt"/>
                <a:ea typeface="Calibri" panose="020F0502020204030204" pitchFamily="34" charset="0"/>
              </a:rPr>
              <a:t> </a:t>
            </a:r>
            <a:r>
              <a:rPr lang="en-US" sz="2400" spc="5" dirty="0" err="1">
                <a:effectLst/>
                <a:latin typeface="+mn-lt"/>
                <a:ea typeface="Calibri" panose="020F0502020204030204" pitchFamily="34" charset="0"/>
              </a:rPr>
              <a:t>hvordan</a:t>
            </a:r>
            <a:r>
              <a:rPr lang="en-US" sz="2400" spc="5" dirty="0">
                <a:effectLst/>
                <a:latin typeface="+mn-lt"/>
                <a:ea typeface="Calibri" panose="020F0502020204030204" pitchFamily="34" charset="0"/>
              </a:rPr>
              <a:t> du </a:t>
            </a:r>
            <a:r>
              <a:rPr lang="en-US" sz="2400" spc="5" dirty="0" err="1">
                <a:effectLst/>
                <a:latin typeface="+mn-lt"/>
                <a:ea typeface="Calibri" panose="020F0502020204030204" pitchFamily="34" charset="0"/>
              </a:rPr>
              <a:t>bruker</a:t>
            </a:r>
            <a:r>
              <a:rPr lang="en-US" sz="2400" spc="5" dirty="0">
                <a:effectLst/>
                <a:latin typeface="+mn-lt"/>
                <a:ea typeface="Calibri" panose="020F0502020204030204" pitchFamily="34" charset="0"/>
              </a:rPr>
              <a:t> </a:t>
            </a:r>
            <a:r>
              <a:rPr lang="en-US" sz="2400" spc="5" dirty="0" err="1">
                <a:effectLst/>
                <a:latin typeface="+mn-lt"/>
                <a:ea typeface="Calibri" panose="020F0502020204030204" pitchFamily="34" charset="0"/>
              </a:rPr>
              <a:t>sosiale</a:t>
            </a:r>
            <a:r>
              <a:rPr lang="en-US" sz="2400" spc="5" dirty="0">
                <a:effectLst/>
                <a:latin typeface="+mn-lt"/>
                <a:ea typeface="Calibri" panose="020F0502020204030204" pitchFamily="34" charset="0"/>
              </a:rPr>
              <a:t> </a:t>
            </a:r>
            <a:r>
              <a:rPr lang="en-US" sz="2400" spc="5" dirty="0" err="1">
                <a:effectLst/>
                <a:latin typeface="+mn-lt"/>
                <a:ea typeface="Calibri" panose="020F0502020204030204" pitchFamily="34" charset="0"/>
              </a:rPr>
              <a:t>medier</a:t>
            </a:r>
            <a:r>
              <a:rPr lang="en-US" sz="2400" spc="5" dirty="0">
                <a:latin typeface="+mn-lt"/>
                <a:ea typeface="Calibri" panose="020F0502020204030204" pitchFamily="34" charset="0"/>
              </a:rPr>
              <a:t> </a:t>
            </a:r>
            <a:r>
              <a:rPr lang="en-US" sz="2400" spc="-45" dirty="0">
                <a:latin typeface="+mn-lt"/>
                <a:ea typeface="Calibri" panose="020F0502020204030204" pitchFamily="34" charset="0"/>
              </a:rPr>
              <a:t>(under </a:t>
            </a:r>
            <a:r>
              <a:rPr lang="en-US" sz="2400" spc="-45" dirty="0" err="1">
                <a:latin typeface="+mn-lt"/>
                <a:ea typeface="Calibri" panose="020F0502020204030204" pitchFamily="34" charset="0"/>
              </a:rPr>
              <a:t>arbeid</a:t>
            </a:r>
            <a:r>
              <a:rPr lang="en-US" sz="2400" spc="-45" dirty="0">
                <a:latin typeface="+mn-lt"/>
                <a:ea typeface="Calibri" panose="020F0502020204030204" pitchFamily="34" charset="0"/>
              </a:rPr>
              <a:t>). </a:t>
            </a:r>
            <a:r>
              <a:rPr lang="en-US" sz="2400" spc="5" dirty="0">
                <a:latin typeface="+mn-lt"/>
                <a:ea typeface="Calibri" panose="020F0502020204030204" pitchFamily="34" charset="0"/>
              </a:rPr>
              <a:t> </a:t>
            </a:r>
            <a:endParaRPr lang="nb-NO" sz="2400" dirty="0">
              <a:effectLst/>
              <a:latin typeface="+mn-lt"/>
              <a:ea typeface="Times New Roman" panose="02020603050405020304" pitchFamily="18" charset="0"/>
            </a:endParaRPr>
          </a:p>
          <a:p>
            <a:pPr marL="0" indent="0">
              <a:buNone/>
            </a:pPr>
            <a:endParaRPr lang="nb-NO" dirty="0">
              <a:latin typeface="+mn-lt"/>
            </a:endParaRPr>
          </a:p>
          <a:p>
            <a:pPr marL="457200" lvl="1" indent="0">
              <a:buNone/>
            </a:pPr>
            <a:endParaRPr lang="nb-NO" dirty="0"/>
          </a:p>
          <a:p>
            <a:pPr marL="457200" lvl="1" indent="0">
              <a:buNone/>
            </a:pPr>
            <a:endParaRPr lang="nb-NO" dirty="0"/>
          </a:p>
          <a:p>
            <a:pPr marL="0" indent="0">
              <a:buNone/>
            </a:pPr>
            <a:endParaRPr lang="nb-NO" dirty="0">
              <a:latin typeface="+mn-lt"/>
            </a:endParaRPr>
          </a:p>
          <a:p>
            <a:pPr>
              <a:lnSpc>
                <a:spcPct val="120000"/>
              </a:lnSpc>
            </a:pPr>
            <a:endParaRPr lang="nb-NO" dirty="0">
              <a:latin typeface="+mn-lt"/>
            </a:endParaRPr>
          </a:p>
        </p:txBody>
      </p:sp>
      <p:pic>
        <p:nvPicPr>
          <p:cNvPr id="1026" name="Picture 2" descr="Bilderesultat for facebookikon">
            <a:extLst>
              <a:ext uri="{FF2B5EF4-FFF2-40B4-BE49-F238E27FC236}">
                <a16:creationId xmlns:a16="http://schemas.microsoft.com/office/drawing/2014/main" id="{42AA5734-CB46-4C44-B794-CE29B5CE5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73" y="3972411"/>
            <a:ext cx="1302165" cy="130216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1FA12995-460B-4F79-9E1E-49AAE36836FE}"/>
              </a:ext>
            </a:extLst>
          </p:cNvPr>
          <p:cNvPicPr>
            <a:picLocks noChangeAspect="1"/>
          </p:cNvPicPr>
          <p:nvPr/>
        </p:nvPicPr>
        <p:blipFill>
          <a:blip r:embed="rId4"/>
          <a:stretch>
            <a:fillRect/>
          </a:stretch>
        </p:blipFill>
        <p:spPr>
          <a:xfrm>
            <a:off x="2775746" y="3971510"/>
            <a:ext cx="3247136" cy="1310248"/>
          </a:xfrm>
          <a:prstGeom prst="rect">
            <a:avLst/>
          </a:prstGeom>
        </p:spPr>
      </p:pic>
      <p:pic>
        <p:nvPicPr>
          <p:cNvPr id="7" name="Bilde 6">
            <a:extLst>
              <a:ext uri="{FF2B5EF4-FFF2-40B4-BE49-F238E27FC236}">
                <a16:creationId xmlns:a16="http://schemas.microsoft.com/office/drawing/2014/main" id="{34B33A4D-8919-42F3-A14D-D9333F9BA061}"/>
              </a:ext>
            </a:extLst>
          </p:cNvPr>
          <p:cNvPicPr>
            <a:picLocks noChangeAspect="1"/>
          </p:cNvPicPr>
          <p:nvPr/>
        </p:nvPicPr>
        <p:blipFill>
          <a:blip r:embed="rId5"/>
          <a:stretch>
            <a:fillRect/>
          </a:stretch>
        </p:blipFill>
        <p:spPr>
          <a:xfrm>
            <a:off x="6705599" y="3877516"/>
            <a:ext cx="3937747" cy="1321800"/>
          </a:xfrm>
          <a:prstGeom prst="rect">
            <a:avLst/>
          </a:prstGeom>
        </p:spPr>
      </p:pic>
    </p:spTree>
    <p:extLst>
      <p:ext uri="{BB962C8B-B14F-4D97-AF65-F5344CB8AC3E}">
        <p14:creationId xmlns:p14="http://schemas.microsoft.com/office/powerpoint/2010/main" val="3729633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normAutofit/>
          </a:bodyPr>
          <a:lstStyle/>
          <a:p>
            <a:r>
              <a:rPr lang="nb-NO" dirty="0"/>
              <a:t>I tiden frem til 20. november</a:t>
            </a:r>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6" y="1705231"/>
            <a:ext cx="10178243" cy="1835567"/>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Nyhetsbrev sendes månedlig. </a:t>
            </a:r>
          </a:p>
          <a:p>
            <a:pPr marL="342900" indent="-342900">
              <a:lnSpc>
                <a:spcPct val="120000"/>
              </a:lnSpc>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Ny informasjon legges på nettsiden – lrf.no –  fortløpende.  </a:t>
            </a:r>
          </a:p>
          <a:p>
            <a:pPr marL="342900" indent="-342900">
              <a:lnSpc>
                <a:spcPct val="120000"/>
              </a:lnSpc>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Verktøykassen fylles opp av materiell og annet relevant salgsmateriell.</a:t>
            </a:r>
          </a:p>
          <a:p>
            <a:pPr marL="342900" indent="-342900">
              <a:lnSpc>
                <a:spcPct val="120000"/>
              </a:lnSpc>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Aktiv deltakelse på møter for å markedsføre Lions Røde Fjær. </a:t>
            </a:r>
            <a:r>
              <a:rPr lang="nb-NO" sz="2400" dirty="0">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37931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Spørsmål?</a:t>
            </a:r>
            <a:endParaRPr lang="nb-NO" dirty="0"/>
          </a:p>
        </p:txBody>
      </p:sp>
    </p:spTree>
    <p:extLst>
      <p:ext uri="{BB962C8B-B14F-4D97-AF65-F5344CB8AC3E}">
        <p14:creationId xmlns:p14="http://schemas.microsoft.com/office/powerpoint/2010/main" val="50332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7366298-448F-45BA-9D90-D52D4CC043A8}"/>
              </a:ext>
            </a:extLst>
          </p:cNvPr>
          <p:cNvPicPr>
            <a:picLocks noChangeAspect="1"/>
          </p:cNvPicPr>
          <p:nvPr/>
        </p:nvPicPr>
        <p:blipFill>
          <a:blip r:embed="rId2"/>
          <a:stretch>
            <a:fillRect/>
          </a:stretch>
        </p:blipFill>
        <p:spPr>
          <a:xfrm>
            <a:off x="1109662" y="1314450"/>
            <a:ext cx="9972675" cy="4229100"/>
          </a:xfrm>
          <a:prstGeom prst="rect">
            <a:avLst/>
          </a:prstGeom>
        </p:spPr>
      </p:pic>
    </p:spTree>
    <p:extLst>
      <p:ext uri="{BB962C8B-B14F-4D97-AF65-F5344CB8AC3E}">
        <p14:creationId xmlns:p14="http://schemas.microsoft.com/office/powerpoint/2010/main" val="209356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46547EB-1512-46E1-979B-376C3C7865D9}"/>
              </a:ext>
            </a:extLst>
          </p:cNvPr>
          <p:cNvPicPr>
            <a:picLocks noGrp="1" noChangeAspect="1"/>
          </p:cNvPicPr>
          <p:nvPr>
            <p:ph idx="1"/>
          </p:nvPr>
        </p:nvPicPr>
        <p:blipFill>
          <a:blip r:embed="rId2"/>
          <a:stretch>
            <a:fillRect/>
          </a:stretch>
        </p:blipFill>
        <p:spPr>
          <a:xfrm>
            <a:off x="4138987" y="1191879"/>
            <a:ext cx="3177425" cy="4351338"/>
          </a:xfrm>
        </p:spPr>
      </p:pic>
    </p:spTree>
    <p:extLst>
      <p:ext uri="{BB962C8B-B14F-4D97-AF65-F5344CB8AC3E}">
        <p14:creationId xmlns:p14="http://schemas.microsoft.com/office/powerpoint/2010/main" val="135318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Helvetica Neue" panose="02000503000000020004" pitchFamily="2" charset="0"/>
                <a:ea typeface="Helvetica Neue" panose="02000503000000020004" pitchFamily="2" charset="0"/>
                <a:cs typeface="Helvetica Neue" panose="02000503000000020004" pitchFamily="2" charset="0"/>
              </a:rPr>
              <a:t>Kong Olavs nyttårstale i 1966</a:t>
            </a:r>
          </a:p>
        </p:txBody>
      </p:sp>
      <p:sp>
        <p:nvSpPr>
          <p:cNvPr id="3" name="Plassholder for innhold 2"/>
          <p:cNvSpPr>
            <a:spLocks noGrp="1"/>
          </p:cNvSpPr>
          <p:nvPr>
            <p:ph idx="1"/>
          </p:nvPr>
        </p:nvSpPr>
        <p:spPr>
          <a:xfrm>
            <a:off x="3817088" y="1740561"/>
            <a:ext cx="7697971" cy="4667250"/>
          </a:xfrm>
        </p:spPr>
        <p:txBody>
          <a:bodyPr>
            <a:normAutofit/>
          </a:bodyPr>
          <a:lstStyle/>
          <a:p>
            <a:pPr marL="0" indent="0">
              <a:lnSpc>
                <a:spcPct val="120000"/>
              </a:lnSpc>
              <a:buNone/>
            </a:pPr>
            <a:r>
              <a:rPr lang="nb-NO" sz="2400" i="1" dirty="0">
                <a:latin typeface="+mn-lt"/>
              </a:rPr>
              <a:t>«Når jeg ser tilbake på året som er gått, er det to tiltak av humanitær art som jeg minnes med særlig glede. </a:t>
            </a:r>
            <a:r>
              <a:rPr lang="nb-NO" sz="2400" b="1" i="1" dirty="0">
                <a:latin typeface="+mn-lt"/>
              </a:rPr>
              <a:t>Det ene er aksjonen «Den Røde Fjær», </a:t>
            </a:r>
            <a:r>
              <a:rPr lang="nb-NO" sz="2400" i="1" dirty="0">
                <a:latin typeface="+mn-lt"/>
              </a:rPr>
              <a:t>satt ut i livet for å samle inn midler til bygging av et helsesportsenter på Beitostølen for handicappede og hvis resultat viser det norske folks følelser for landsmenn som trenger en hjelpende hånd i sitt handicap»</a:t>
            </a:r>
          </a:p>
          <a:p>
            <a:pPr marL="0" indent="0">
              <a:lnSpc>
                <a:spcPct val="120000"/>
              </a:lnSpc>
              <a:buNone/>
            </a:pPr>
            <a:r>
              <a:rPr lang="nb-NO" sz="2400" dirty="0">
                <a:latin typeface="+mn-lt"/>
              </a:rPr>
              <a:t>				Utdrag fra Kong Olavs tale</a:t>
            </a:r>
          </a:p>
          <a:p>
            <a:pPr marL="0" indent="0">
              <a:lnSpc>
                <a:spcPct val="120000"/>
              </a:lnSpc>
              <a:buNone/>
            </a:pPr>
            <a:endParaRPr lang="nb-NO" sz="3800" dirty="0"/>
          </a:p>
          <a:p>
            <a:pPr>
              <a:lnSpc>
                <a:spcPct val="120000"/>
              </a:lnSpc>
            </a:pPr>
            <a:endParaRPr lang="nb-NO" dirty="0"/>
          </a:p>
        </p:txBody>
      </p:sp>
      <p:pic>
        <p:nvPicPr>
          <p:cNvPr id="4" name="Picture 2" descr="http://gfx.nrk.no/r9agUlWN9CYgY4xo2pmOdQ2G3t7Z0iAeOxI82ZE9z1RA">
            <a:extLst>
              <a:ext uri="{FF2B5EF4-FFF2-40B4-BE49-F238E27FC236}">
                <a16:creationId xmlns:a16="http://schemas.microsoft.com/office/drawing/2014/main" id="{7C13BB24-9DE7-440D-949B-EEFB29755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602" y="1825624"/>
            <a:ext cx="2588142" cy="344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13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29FB9C-581E-4B0F-A5BF-4D8ED3382E36}"/>
              </a:ext>
            </a:extLst>
          </p:cNvPr>
          <p:cNvSpPr>
            <a:spLocks noGrp="1"/>
          </p:cNvSpPr>
          <p:nvPr>
            <p:ph type="title"/>
          </p:nvPr>
        </p:nvSpPr>
        <p:spPr>
          <a:xfrm>
            <a:off x="838200" y="2746375"/>
            <a:ext cx="10515600" cy="1325563"/>
          </a:xfrm>
        </p:spPr>
        <p:txBody>
          <a:bodyPr/>
          <a:lstStyle/>
          <a:p>
            <a:pPr algn="ctr"/>
            <a:r>
              <a:rPr lang="nb-NO" sz="4400" dirty="0">
                <a:latin typeface="Helvetica Neue"/>
              </a:rPr>
              <a:t>Om Beitostølen Helsesportsenter (BHSS)</a:t>
            </a:r>
            <a:endParaRPr lang="nb-NO" dirty="0"/>
          </a:p>
        </p:txBody>
      </p:sp>
    </p:spTree>
    <p:extLst>
      <p:ext uri="{BB962C8B-B14F-4D97-AF65-F5344CB8AC3E}">
        <p14:creationId xmlns:p14="http://schemas.microsoft.com/office/powerpoint/2010/main" val="291064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3E57B58-252C-4711-9D0A-72EB6350175B}"/>
              </a:ext>
            </a:extLst>
          </p:cNvPr>
          <p:cNvSpPr>
            <a:spLocks noGrp="1"/>
          </p:cNvSpPr>
          <p:nvPr>
            <p:ph type="title"/>
          </p:nvPr>
        </p:nvSpPr>
        <p:spPr/>
        <p:txBody>
          <a:bodyPr/>
          <a:lstStyle/>
          <a:p>
            <a:r>
              <a:rPr lang="nb-NO" dirty="0"/>
              <a:t>Grunnleggeren Erling Stordahl </a:t>
            </a:r>
          </a:p>
        </p:txBody>
      </p:sp>
      <p:sp>
        <p:nvSpPr>
          <p:cNvPr id="4" name="TekstSylinder 7">
            <a:extLst>
              <a:ext uri="{FF2B5EF4-FFF2-40B4-BE49-F238E27FC236}">
                <a16:creationId xmlns:a16="http://schemas.microsoft.com/office/drawing/2014/main" id="{1D3BC32A-103F-44DD-8A46-EA6AB55CFB95}"/>
              </a:ext>
            </a:extLst>
          </p:cNvPr>
          <p:cNvSpPr txBox="1">
            <a:spLocks noChangeArrowheads="1"/>
          </p:cNvSpPr>
          <p:nvPr/>
        </p:nvSpPr>
        <p:spPr bwMode="auto">
          <a:xfrm>
            <a:off x="870757" y="1705231"/>
            <a:ext cx="8990074" cy="452431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nb-NO" sz="2400" dirty="0"/>
              <a:t>Anna og Erling Stordahl var de første fastboende på Beitostølen. De bygget </a:t>
            </a:r>
            <a:r>
              <a:rPr lang="nb-NO" sz="2400" dirty="0" err="1"/>
              <a:t>Bamseli</a:t>
            </a:r>
            <a:r>
              <a:rPr lang="nb-NO" sz="2400" dirty="0"/>
              <a:t> pensjonat i 1953.</a:t>
            </a:r>
          </a:p>
          <a:p>
            <a:pPr marL="342900" indent="-342900">
              <a:buFont typeface="Arial" panose="020B0604020202020204" pitchFamily="34" charset="0"/>
              <a:buChar char="•"/>
            </a:pPr>
            <a:r>
              <a:rPr lang="nb-NO" sz="2400" dirty="0"/>
              <a:t>Erling var med å etablere Lions Club Valdres og den første norske Røde Fjær-aksjonen i 1966. </a:t>
            </a:r>
          </a:p>
          <a:p>
            <a:pPr marL="342900" indent="-342900">
              <a:buFont typeface="Arial" panose="020B0604020202020204" pitchFamily="34" charset="0"/>
              <a:buChar char="•"/>
            </a:pPr>
            <a:r>
              <a:rPr lang="nb-NO" sz="2400" dirty="0"/>
              <a:t>Erling Stordahls liv handler om hans utrettelige kamp for funksjonshemmedes rettigheter. </a:t>
            </a:r>
          </a:p>
          <a:p>
            <a:pPr marL="342900" indent="-342900">
              <a:buFont typeface="Arial" panose="020B0604020202020204" pitchFamily="34" charset="0"/>
              <a:buChar char="•"/>
            </a:pPr>
            <a:r>
              <a:rPr lang="nb-NO" sz="2400" dirty="0">
                <a:effectLst/>
                <a:ea typeface="Calibri" panose="020F0502020204030204" pitchFamily="34" charset="0"/>
                <a:cs typeface="Times New Roman" panose="02020603050405020304" pitchFamily="18" charset="0"/>
              </a:rPr>
              <a:t>Når Erling hadde de største og vanskeligste utfordringene i livet, hadde han en ukuelig tro på at store ting ville komme til å skje og et ufravikelig søkelys på å se muligheter fremfor begrensninger. </a:t>
            </a:r>
          </a:p>
          <a:p>
            <a:pPr marL="342900" indent="-342900">
              <a:buFont typeface="Arial" panose="020B0604020202020204" pitchFamily="34" charset="0"/>
              <a:buChar char="•"/>
            </a:pPr>
            <a:r>
              <a:rPr lang="nb-NO" sz="2400" dirty="0">
                <a:effectLst/>
                <a:ea typeface="Calibri" panose="020F0502020204030204" pitchFamily="34" charset="0"/>
                <a:cs typeface="Times New Roman" panose="02020603050405020304" pitchFamily="18" charset="0"/>
              </a:rPr>
              <a:t>Denne grunnfilosofien har levd hos senteret i 50 år og er fortsatt bærende prinsipp for institusjonen. </a:t>
            </a:r>
          </a:p>
          <a:p>
            <a:endParaRPr lang="nb-NO" sz="2400" dirty="0"/>
          </a:p>
        </p:txBody>
      </p:sp>
      <p:pic>
        <p:nvPicPr>
          <p:cNvPr id="7" name="Bilde 6">
            <a:extLst>
              <a:ext uri="{FF2B5EF4-FFF2-40B4-BE49-F238E27FC236}">
                <a16:creationId xmlns:a16="http://schemas.microsoft.com/office/drawing/2014/main" id="{E22A0D9F-D566-4D31-AD19-EC7B07449723}"/>
              </a:ext>
            </a:extLst>
          </p:cNvPr>
          <p:cNvPicPr>
            <a:picLocks noChangeAspect="1"/>
          </p:cNvPicPr>
          <p:nvPr/>
        </p:nvPicPr>
        <p:blipFill>
          <a:blip r:embed="rId2"/>
          <a:stretch>
            <a:fillRect/>
          </a:stretch>
        </p:blipFill>
        <p:spPr>
          <a:xfrm>
            <a:off x="9860831" y="1805355"/>
            <a:ext cx="2082372" cy="2114550"/>
          </a:xfrm>
          <a:prstGeom prst="rect">
            <a:avLst/>
          </a:prstGeom>
        </p:spPr>
      </p:pic>
    </p:spTree>
    <p:extLst>
      <p:ext uri="{BB962C8B-B14F-4D97-AF65-F5344CB8AC3E}">
        <p14:creationId xmlns:p14="http://schemas.microsoft.com/office/powerpoint/2010/main" val="2340059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57250" y="555625"/>
            <a:ext cx="10515600" cy="990137"/>
          </a:xfrm>
        </p:spPr>
        <p:txBody>
          <a:bodyPr>
            <a:normAutofit fontScale="90000"/>
          </a:bodyPr>
          <a:lstStyle/>
          <a:p>
            <a:r>
              <a:rPr lang="nb-NO" sz="4900" dirty="0">
                <a:latin typeface="Helvetica Neue" panose="02000503000000020004" pitchFamily="2" charset="0"/>
                <a:ea typeface="Helvetica Neue" panose="02000503000000020004" pitchFamily="2" charset="0"/>
                <a:cs typeface="Helvetica Neue" panose="02000503000000020004" pitchFamily="2" charset="0"/>
              </a:rPr>
              <a:t>Om helsesportsenteret </a:t>
            </a:r>
            <a:br>
              <a:rPr lang="nb-NO" b="1" dirty="0">
                <a:latin typeface="Helvetica Neue" panose="02000503000000020004" pitchFamily="2" charset="0"/>
                <a:ea typeface="Helvetica Neue" panose="02000503000000020004" pitchFamily="2" charset="0"/>
                <a:cs typeface="Helvetica Neue" panose="02000503000000020004" pitchFamily="2" charset="0"/>
              </a:rPr>
            </a:br>
            <a:endParaRPr lang="nb-NO" sz="27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Plassholder for innhold 2"/>
          <p:cNvSpPr>
            <a:spLocks noGrp="1"/>
          </p:cNvSpPr>
          <p:nvPr>
            <p:ph idx="1"/>
          </p:nvPr>
        </p:nvSpPr>
        <p:spPr>
          <a:xfrm>
            <a:off x="838200" y="1564370"/>
            <a:ext cx="7781925" cy="4998355"/>
          </a:xfrm>
        </p:spPr>
        <p:txBody>
          <a:bodyPr>
            <a:normAutofit fontScale="85000" lnSpcReduction="10000"/>
          </a:bodyPr>
          <a:lstStyle/>
          <a:p>
            <a:pPr>
              <a:lnSpc>
                <a:spcPct val="120000"/>
              </a:lnSpc>
            </a:pPr>
            <a:r>
              <a:rPr lang="nb-NO" sz="2800" dirty="0">
                <a:latin typeface="+mn-lt"/>
              </a:rPr>
              <a:t>Institusjonen startet opp 7. november 1970. </a:t>
            </a:r>
          </a:p>
          <a:p>
            <a:pPr>
              <a:lnSpc>
                <a:spcPct val="120000"/>
              </a:lnSpc>
            </a:pPr>
            <a:r>
              <a:rPr lang="nb-NO" sz="2800" dirty="0">
                <a:latin typeface="+mn-lt"/>
              </a:rPr>
              <a:t>Ideell landsdekkende stiftelse som gir re-/habiliterings-tilbud til alle som trenger det i 2- 4 uker uten egenandel.</a:t>
            </a:r>
          </a:p>
          <a:p>
            <a:pPr>
              <a:lnSpc>
                <a:spcPct val="120000"/>
              </a:lnSpc>
            </a:pPr>
            <a:r>
              <a:rPr lang="nb-NO" sz="2800" dirty="0">
                <a:latin typeface="+mn-lt"/>
              </a:rPr>
              <a:t>Visjon: «Aktivitet og deltagelse gjennom livet – for alle». BHSS etterlever dette hver dag!</a:t>
            </a:r>
          </a:p>
          <a:p>
            <a:pPr>
              <a:lnSpc>
                <a:spcPct val="120000"/>
              </a:lnSpc>
            </a:pPr>
            <a:r>
              <a:rPr lang="nb-NO" sz="2800" dirty="0">
                <a:latin typeface="+mn-lt"/>
              </a:rPr>
              <a:t>900 brukere på opphold årlig + familier og ledsagere.</a:t>
            </a:r>
          </a:p>
          <a:p>
            <a:pPr>
              <a:lnSpc>
                <a:spcPct val="120000"/>
              </a:lnSpc>
            </a:pPr>
            <a:r>
              <a:rPr lang="nb-NO" sz="2800" dirty="0">
                <a:latin typeface="+mn-lt"/>
              </a:rPr>
              <a:t>Har siden oppstarten hatt over 30 000 brukere på opphold.</a:t>
            </a:r>
          </a:p>
          <a:p>
            <a:pPr>
              <a:lnSpc>
                <a:spcPct val="120000"/>
              </a:lnSpc>
            </a:pPr>
            <a:r>
              <a:rPr lang="nb-NO" sz="2800" dirty="0">
                <a:latin typeface="+mn-lt"/>
              </a:rPr>
              <a:t>Ca. 250 studenter er på BHSS hvert år som får faglig påfyll. Fra 1970 har ca. 10 000 studenter vært på BHSS. </a:t>
            </a:r>
          </a:p>
        </p:txBody>
      </p:sp>
      <p:pic>
        <p:nvPicPr>
          <p:cNvPr id="7" name="Bilde 6">
            <a:extLst>
              <a:ext uri="{FF2B5EF4-FFF2-40B4-BE49-F238E27FC236}">
                <a16:creationId xmlns:a16="http://schemas.microsoft.com/office/drawing/2014/main" id="{FDE98965-D9F3-48C5-991F-A962A0C97B7D}"/>
              </a:ext>
            </a:extLst>
          </p:cNvPr>
          <p:cNvPicPr>
            <a:picLocks noChangeAspect="1"/>
          </p:cNvPicPr>
          <p:nvPr/>
        </p:nvPicPr>
        <p:blipFill>
          <a:blip r:embed="rId3"/>
          <a:stretch>
            <a:fillRect/>
          </a:stretch>
        </p:blipFill>
        <p:spPr>
          <a:xfrm>
            <a:off x="8836915" y="679466"/>
            <a:ext cx="2055498" cy="3061977"/>
          </a:xfrm>
          <a:prstGeom prst="rect">
            <a:avLst/>
          </a:prstGeom>
        </p:spPr>
      </p:pic>
      <p:pic>
        <p:nvPicPr>
          <p:cNvPr id="4" name="Bilde 3">
            <a:extLst>
              <a:ext uri="{FF2B5EF4-FFF2-40B4-BE49-F238E27FC236}">
                <a16:creationId xmlns:a16="http://schemas.microsoft.com/office/drawing/2014/main" id="{C8FF0545-4F7A-411F-8535-3A232622301F}"/>
              </a:ext>
            </a:extLst>
          </p:cNvPr>
          <p:cNvPicPr>
            <a:picLocks noChangeAspect="1"/>
          </p:cNvPicPr>
          <p:nvPr/>
        </p:nvPicPr>
        <p:blipFill>
          <a:blip r:embed="rId4"/>
          <a:stretch>
            <a:fillRect/>
          </a:stretch>
        </p:blipFill>
        <p:spPr>
          <a:xfrm>
            <a:off x="8836915" y="4136549"/>
            <a:ext cx="1963326" cy="2165826"/>
          </a:xfrm>
          <a:prstGeom prst="rect">
            <a:avLst/>
          </a:prstGeom>
        </p:spPr>
      </p:pic>
    </p:spTree>
    <p:extLst>
      <p:ext uri="{BB962C8B-B14F-4D97-AF65-F5344CB8AC3E}">
        <p14:creationId xmlns:p14="http://schemas.microsoft.com/office/powerpoint/2010/main" val="358382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57250" y="555625"/>
            <a:ext cx="10515600" cy="990137"/>
          </a:xfrm>
        </p:spPr>
        <p:txBody>
          <a:bodyPr>
            <a:normAutofit fontScale="90000"/>
          </a:bodyPr>
          <a:lstStyle/>
          <a:p>
            <a:r>
              <a:rPr lang="nb-NO" sz="4900" dirty="0">
                <a:latin typeface="Helvetica Neue" panose="02000503000000020004" pitchFamily="2" charset="0"/>
                <a:ea typeface="Helvetica Neue" panose="02000503000000020004" pitchFamily="2" charset="0"/>
                <a:cs typeface="Helvetica Neue" panose="02000503000000020004" pitchFamily="2" charset="0"/>
              </a:rPr>
              <a:t>Om helsesportsenteret </a:t>
            </a:r>
            <a:br>
              <a:rPr lang="nb-NO" b="1" dirty="0">
                <a:latin typeface="Helvetica Neue" panose="02000503000000020004" pitchFamily="2" charset="0"/>
                <a:ea typeface="Helvetica Neue" panose="02000503000000020004" pitchFamily="2" charset="0"/>
                <a:cs typeface="Helvetica Neue" panose="02000503000000020004" pitchFamily="2" charset="0"/>
              </a:rPr>
            </a:br>
            <a:endParaRPr lang="nb-NO" sz="27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Plassholder for innhold 2"/>
          <p:cNvSpPr>
            <a:spLocks noGrp="1"/>
          </p:cNvSpPr>
          <p:nvPr>
            <p:ph idx="1"/>
          </p:nvPr>
        </p:nvSpPr>
        <p:spPr>
          <a:xfrm>
            <a:off x="838200" y="1564370"/>
            <a:ext cx="7781925" cy="4998355"/>
          </a:xfrm>
        </p:spPr>
        <p:txBody>
          <a:bodyPr>
            <a:normAutofit/>
          </a:bodyPr>
          <a:lstStyle/>
          <a:p>
            <a:pPr marL="0" indent="0">
              <a:lnSpc>
                <a:spcPct val="120000"/>
              </a:lnSpc>
              <a:buNone/>
            </a:pPr>
            <a:endParaRPr lang="nb-NO" sz="2600" dirty="0"/>
          </a:p>
          <a:p>
            <a:pPr>
              <a:lnSpc>
                <a:spcPct val="120000"/>
              </a:lnSpc>
            </a:pPr>
            <a:endParaRPr lang="nb-NO" dirty="0"/>
          </a:p>
        </p:txBody>
      </p:sp>
      <p:pic>
        <p:nvPicPr>
          <p:cNvPr id="6" name="Bilde 5" descr="Et bilde som inneholder snø, utendørs, gå på ski, personer&#10;&#10;Automatisk generert beskrivelse">
            <a:extLst>
              <a:ext uri="{FF2B5EF4-FFF2-40B4-BE49-F238E27FC236}">
                <a16:creationId xmlns:a16="http://schemas.microsoft.com/office/drawing/2014/main" id="{263FE8D6-2920-4A86-A78D-E0950FACA0D4}"/>
              </a:ext>
            </a:extLst>
          </p:cNvPr>
          <p:cNvPicPr>
            <a:picLocks noChangeAspect="1"/>
          </p:cNvPicPr>
          <p:nvPr/>
        </p:nvPicPr>
        <p:blipFill>
          <a:blip r:embed="rId3"/>
          <a:stretch>
            <a:fillRect/>
          </a:stretch>
        </p:blipFill>
        <p:spPr>
          <a:xfrm flipH="1">
            <a:off x="8936974" y="3703027"/>
            <a:ext cx="2850615" cy="1900410"/>
          </a:xfrm>
          <a:prstGeom prst="rect">
            <a:avLst/>
          </a:prstGeom>
        </p:spPr>
      </p:pic>
      <p:pic>
        <p:nvPicPr>
          <p:cNvPr id="9" name="Bilde 8" descr="Et bilde som inneholder utendørs, sykkel, gress, person&#10;&#10;Automatisk generert beskrivelse">
            <a:extLst>
              <a:ext uri="{FF2B5EF4-FFF2-40B4-BE49-F238E27FC236}">
                <a16:creationId xmlns:a16="http://schemas.microsoft.com/office/drawing/2014/main" id="{4F8296AF-CAAA-40E3-AB7F-F7B008C5516B}"/>
              </a:ext>
            </a:extLst>
          </p:cNvPr>
          <p:cNvPicPr>
            <a:picLocks noChangeAspect="1"/>
          </p:cNvPicPr>
          <p:nvPr/>
        </p:nvPicPr>
        <p:blipFill>
          <a:blip r:embed="rId4"/>
          <a:stretch>
            <a:fillRect/>
          </a:stretch>
        </p:blipFill>
        <p:spPr>
          <a:xfrm>
            <a:off x="8936974" y="1485562"/>
            <a:ext cx="2177319" cy="2122072"/>
          </a:xfrm>
          <a:prstGeom prst="rect">
            <a:avLst/>
          </a:prstGeom>
        </p:spPr>
      </p:pic>
      <p:sp>
        <p:nvSpPr>
          <p:cNvPr id="14" name="Plassholder for innhold 2">
            <a:extLst>
              <a:ext uri="{FF2B5EF4-FFF2-40B4-BE49-F238E27FC236}">
                <a16:creationId xmlns:a16="http://schemas.microsoft.com/office/drawing/2014/main" id="{A4DC559B-B29E-4ACE-A694-9CBC10217263}"/>
              </a:ext>
            </a:extLst>
          </p:cNvPr>
          <p:cNvSpPr txBox="1">
            <a:spLocks/>
          </p:cNvSpPr>
          <p:nvPr/>
        </p:nvSpPr>
        <p:spPr>
          <a:xfrm>
            <a:off x="909123" y="1390844"/>
            <a:ext cx="7781925" cy="4998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b-NO" sz="2400" dirty="0">
                <a:latin typeface="+mn-lt"/>
              </a:rPr>
              <a:t>Ca. 250 fagpersoner fra hele landet er på opphold på BHSS hvert år for å få økt kunnskap og kompetanse.  </a:t>
            </a:r>
          </a:p>
          <a:p>
            <a:pPr>
              <a:lnSpc>
                <a:spcPct val="120000"/>
              </a:lnSpc>
            </a:pPr>
            <a:r>
              <a:rPr lang="nb-NO" sz="2400" dirty="0">
                <a:latin typeface="+mn-lt"/>
              </a:rPr>
              <a:t>Godkjent forskningsinstitusjon.</a:t>
            </a:r>
          </a:p>
          <a:p>
            <a:pPr>
              <a:lnSpc>
                <a:spcPct val="120000"/>
              </a:lnSpc>
            </a:pPr>
            <a:r>
              <a:rPr lang="nb-NO" sz="2400" dirty="0">
                <a:latin typeface="+mn-lt"/>
              </a:rPr>
              <a:t>Samfunnsansvar; deling av kompetanse med studenter og fagpersoner ute i lokalmiljøene.</a:t>
            </a:r>
          </a:p>
          <a:p>
            <a:pPr>
              <a:lnSpc>
                <a:spcPct val="120000"/>
              </a:lnSpc>
            </a:pPr>
            <a:r>
              <a:rPr lang="nb-NO" sz="2400" dirty="0">
                <a:latin typeface="+mn-lt"/>
              </a:rPr>
              <a:t>Brukerne er meget tilfreds med oppholdet.</a:t>
            </a:r>
          </a:p>
          <a:p>
            <a:pPr>
              <a:lnSpc>
                <a:spcPct val="120000"/>
              </a:lnSpc>
            </a:pPr>
            <a:r>
              <a:rPr lang="nb-NO" sz="2400" dirty="0">
                <a:latin typeface="+mn-lt"/>
              </a:rPr>
              <a:t>Største arbeidsplass i kommunen –  125 ansatte.</a:t>
            </a:r>
          </a:p>
          <a:p>
            <a:pPr>
              <a:lnSpc>
                <a:spcPct val="120000"/>
              </a:lnSpc>
            </a:pPr>
            <a:r>
              <a:rPr lang="nb-NO" sz="2400" dirty="0">
                <a:latin typeface="+mn-lt"/>
              </a:rPr>
              <a:t>Omsetter for i overkant av 100 millioner kroner i året. </a:t>
            </a:r>
          </a:p>
          <a:p>
            <a:pPr marL="0" indent="0">
              <a:lnSpc>
                <a:spcPct val="120000"/>
              </a:lnSpc>
              <a:buFont typeface="Arial" panose="020B0604020202020204" pitchFamily="34" charset="0"/>
              <a:buNone/>
            </a:pPr>
            <a:endParaRPr lang="nb-NO" sz="2600" dirty="0"/>
          </a:p>
          <a:p>
            <a:pPr>
              <a:lnSpc>
                <a:spcPct val="120000"/>
              </a:lnSpc>
            </a:pPr>
            <a:endParaRPr lang="nb-NO" dirty="0"/>
          </a:p>
        </p:txBody>
      </p:sp>
    </p:spTree>
    <p:extLst>
      <p:ext uri="{BB962C8B-B14F-4D97-AF65-F5344CB8AC3E}">
        <p14:creationId xmlns:p14="http://schemas.microsoft.com/office/powerpoint/2010/main" val="315532736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RF-aksjonen_ppt-mal" id="{02839A14-9D9C-3448-B089-12C1A0D1D2DF}" vid="{62DF64A0-5522-034D-BACC-CA6DE3E1384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LRF-aksjonen_ppt-mal</Template>
  <TotalTime>2237</TotalTime>
  <Words>1967</Words>
  <Application>Microsoft Office PowerPoint</Application>
  <PresentationFormat>Widescreen</PresentationFormat>
  <Paragraphs>183</Paragraphs>
  <Slides>46</Slides>
  <Notes>10</Notes>
  <HiddenSlides>0</HiddenSlides>
  <MMClips>1</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46</vt:i4>
      </vt:variant>
    </vt:vector>
  </HeadingPairs>
  <TitlesOfParts>
    <vt:vector size="50" baseType="lpstr">
      <vt:lpstr>Arial</vt:lpstr>
      <vt:lpstr>Calibri</vt:lpstr>
      <vt:lpstr>Helvetica Neue</vt:lpstr>
      <vt:lpstr>Office-tema</vt:lpstr>
      <vt:lpstr>PowerPoint-presentasjon</vt:lpstr>
      <vt:lpstr> En liten rød fjær</vt:lpstr>
      <vt:lpstr>Lions Røde Fjær 1966</vt:lpstr>
      <vt:lpstr>Den første Lions Røde Fjær = suksess!</vt:lpstr>
      <vt:lpstr>Kong Olavs nyttårstale i 1966</vt:lpstr>
      <vt:lpstr>Om Beitostølen Helsesportsenter (BHSS)</vt:lpstr>
      <vt:lpstr>Grunnleggeren Erling Stordahl </vt:lpstr>
      <vt:lpstr>Om helsesportsenteret  </vt:lpstr>
      <vt:lpstr>Om helsesportsenteret  </vt:lpstr>
      <vt:lpstr>Internasjonal anerkjennelse</vt:lpstr>
      <vt:lpstr>Boken «Det muliges kunst»</vt:lpstr>
      <vt:lpstr>Lions Røde Fjær </vt:lpstr>
      <vt:lpstr>Hovedbudskap Lions Røde Fjær</vt:lpstr>
      <vt:lpstr>Lions familie- og kompetansehus</vt:lpstr>
      <vt:lpstr>Den nye tidslinjen for Lions Røde Fjær </vt:lpstr>
      <vt:lpstr>Logo og motto </vt:lpstr>
      <vt:lpstr>Nettside – lrf.no </vt:lpstr>
      <vt:lpstr>Aksjonsfilm</vt:lpstr>
      <vt:lpstr>PowerPoint-presentasjon</vt:lpstr>
      <vt:lpstr>Donasjoner fra klubbene i Lions</vt:lpstr>
      <vt:lpstr>PowerPoint-presentasjon</vt:lpstr>
      <vt:lpstr>Virtuell potevegg finner du på lrf.no</vt:lpstr>
      <vt:lpstr>Status poter i august</vt:lpstr>
      <vt:lpstr>LRF – verktøykasse Logg deg inn på Gnist og der finner du LRF-materiell og filmer </vt:lpstr>
      <vt:lpstr>Materiell – annonser, plakater, med mer </vt:lpstr>
      <vt:lpstr>Appeller </vt:lpstr>
      <vt:lpstr>PowerPoint-presentasjon</vt:lpstr>
      <vt:lpstr>Næringsliv</vt:lpstr>
      <vt:lpstr>Hvordan kontakter vi næringslivet?   </vt:lpstr>
      <vt:lpstr>Pakker til næringslivet</vt:lpstr>
      <vt:lpstr>Solveggen</vt:lpstr>
      <vt:lpstr>Peugeot Norge - aksjonens første samarbeidspartner fra næringslivet</vt:lpstr>
      <vt:lpstr>Mestringspakka</vt:lpstr>
      <vt:lpstr>Mestringspakka  - en annerledes bedriftssamling</vt:lpstr>
      <vt:lpstr>Mestringspakka</vt:lpstr>
      <vt:lpstr>Klær og effekter</vt:lpstr>
      <vt:lpstr>Økonomi</vt:lpstr>
      <vt:lpstr>Innbetalinger til LRF-konto </vt:lpstr>
      <vt:lpstr>Innsamlingsmål</vt:lpstr>
      <vt:lpstr>Lag egne innsamlingsaksjoner</vt:lpstr>
      <vt:lpstr>Nettsiden og sosiale medier</vt:lpstr>
      <vt:lpstr>How to – sosiale medier</vt:lpstr>
      <vt:lpstr>I tiden frem til 20. november</vt:lpstr>
      <vt:lpstr>Spørsmål?</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Henning Cook</dc:creator>
  <cp:lastModifiedBy>Vibeke Aasland</cp:lastModifiedBy>
  <cp:revision>94</cp:revision>
  <dcterms:created xsi:type="dcterms:W3CDTF">2021-03-03T14:52:20Z</dcterms:created>
  <dcterms:modified xsi:type="dcterms:W3CDTF">2021-09-16T08:36:18Z</dcterms:modified>
</cp:coreProperties>
</file>