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  <p:sldMasterId id="2147483852" r:id="rId5"/>
  </p:sldMasterIdLst>
  <p:sldIdLst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300" r:id="rId15"/>
    <p:sldId id="269" r:id="rId16"/>
    <p:sldId id="301" r:id="rId17"/>
    <p:sldId id="304" r:id="rId18"/>
    <p:sldId id="298" r:id="rId19"/>
    <p:sldId id="302" r:id="rId20"/>
    <p:sldId id="266" r:id="rId21"/>
    <p:sldId id="282" r:id="rId22"/>
    <p:sldId id="283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288" r:id="rId35"/>
    <p:sldId id="289" r:id="rId36"/>
    <p:sldId id="296" r:id="rId37"/>
    <p:sldId id="318" r:id="rId38"/>
    <p:sldId id="291" r:id="rId39"/>
    <p:sldId id="292" r:id="rId40"/>
    <p:sldId id="293" r:id="rId41"/>
    <p:sldId id="299" r:id="rId42"/>
    <p:sldId id="295" r:id="rId43"/>
    <p:sldId id="319" r:id="rId44"/>
    <p:sldId id="321" r:id="rId45"/>
    <p:sldId id="322" r:id="rId46"/>
    <p:sldId id="324" r:id="rId47"/>
    <p:sldId id="323" r:id="rId48"/>
    <p:sldId id="325" r:id="rId49"/>
    <p:sldId id="326" r:id="rId50"/>
    <p:sldId id="320" r:id="rId51"/>
    <p:sldId id="32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270" y="264"/>
      </p:cViewPr>
      <p:guideLst>
        <p:guide orient="horz" pos="254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6/26/2021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82E75A-8B28-4E49-8360-DF6BF8C3D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E759045-BAF6-49D5-8291-C22F5DF33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67D87B-579D-46F3-81C1-26AE3DC4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67D6C6-1F40-474C-A812-DD727F367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2ADDE8-8457-459E-BEDF-AD770DBA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7890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73849-75DB-409D-A9D0-0D77CFB8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0C3807-5666-4FD5-BF80-40B5802BE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891014-D811-4828-B335-A1C6CF3B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519627-AB76-470C-8CA3-0945AFFD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BC6758-B024-4BBB-B734-4215B2C8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622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29280B-ACE9-4A58-9D26-9E24F63B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354662-B6E6-428E-A644-670CD8F9A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BB163F-6A0E-43C6-BD09-39292B56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66E67C-8972-4E19-A608-CB7B7B9F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5346417-57D2-441B-AFEA-FF62B0AB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3422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981C89-3C37-4375-B4E3-0659FF97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1AD59A-D55A-460D-9301-190A476A2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7B8BCC8-2270-4AFF-8987-C2E026E30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8631D75-B212-4E0C-AE0E-0C07E7A76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491EE9B-FF1D-40F0-BD87-29F343E6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1889FD0-0C1E-4609-8AB7-F06D9D8D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736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09907D-D8D0-41FA-9509-D4494F58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5B780C9-08FD-454B-89A5-2480E9FF1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2662669-CB92-4030-8472-2DD702EF0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7F7A404-AC06-477C-B782-461E504B9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D92ADC7-891C-495A-80CF-3197A7306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62B61C4-B12F-4334-BD49-E46F64B5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879DF50-D083-4D44-947F-96573F80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9FB882A-2895-4290-B375-2A2849D3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729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008471-E17F-4961-BB6C-25E4530A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4DCFF5C-FDB7-4B8E-B2BE-337DD1267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451D8C7-4E77-486F-8600-E534FD3A3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C9CBE4-E2F3-4F32-9AA7-B3A40D93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85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65E3799-43D6-4FA5-B061-FB776934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41D94A2-C094-46C9-A706-A7EDC8ED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B2BBCD5-3711-44DC-8DD1-875B85E3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10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F3AC01-DE16-420C-A79F-3DE521AE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6BD0A5-07BD-4588-B60B-784E2411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505029E-01E3-428A-B0A7-E363D2AD7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08C1BE0-BDF8-412E-AF51-22AB63059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E6360FF-67B7-4AC2-81BC-61D11775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5B82D69-A3A6-40E9-8A09-0D769E45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689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344196-C626-4740-B635-83F20C1A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EBC1668-A66F-43AB-9E04-B44B596F4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9DB399F-1A05-4EB9-9C90-4F33C5D7C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F46EF72-0BF1-4941-B19B-91B164F8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DD3F82A-E6A8-4FEB-8631-DE18BE1A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AC0C1D-B02A-408E-888C-B3A871F9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424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gress, tre, grønn&#10;&#10;Automatisk generert beskrivelse">
            <a:extLst>
              <a:ext uri="{FF2B5EF4-FFF2-40B4-BE49-F238E27FC236}">
                <a16:creationId xmlns:a16="http://schemas.microsoft.com/office/drawing/2014/main" id="{310E16A4-3D24-4A04-B1D6-E4582FC422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72114" y="874933"/>
            <a:ext cx="6895289" cy="514542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Bilde 17" descr="Et bilde som inneholder utendørs, tog, spor, bygning&#10;&#10;Automatisk generert beskrivelse">
            <a:extLst>
              <a:ext uri="{FF2B5EF4-FFF2-40B4-BE49-F238E27FC236}">
                <a16:creationId xmlns:a16="http://schemas.microsoft.com/office/drawing/2014/main" id="{861FD71C-ABA0-486C-8A09-3E61AA1CD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7847320" y="1822209"/>
            <a:ext cx="5137936" cy="3494099"/>
          </a:xfrm>
          <a:prstGeom prst="rect">
            <a:avLst/>
          </a:prstGeom>
        </p:spPr>
      </p:pic>
      <p:pic>
        <p:nvPicPr>
          <p:cNvPr id="12" name="Bilde 11" descr="Et bilde som inneholder person, bord, mat, sitter&#10;&#10;Automatisk generert beskrivelse">
            <a:extLst>
              <a:ext uri="{FF2B5EF4-FFF2-40B4-BE49-F238E27FC236}">
                <a16:creationId xmlns:a16="http://schemas.microsoft.com/office/drawing/2014/main" id="{6DBDFFAC-BCD2-417E-9992-848930C64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69238" y="4237048"/>
            <a:ext cx="3494099" cy="2620826"/>
          </a:xfrm>
          <a:prstGeom prst="rect">
            <a:avLst/>
          </a:prstGeom>
        </p:spPr>
      </p:pic>
      <p:pic>
        <p:nvPicPr>
          <p:cNvPr id="16" name="Bilde 15" descr="Et bilde som inneholder utendørs, mann, person, stående&#10;&#10;Automatisk generert beskrivelse">
            <a:extLst>
              <a:ext uri="{FF2B5EF4-FFF2-40B4-BE49-F238E27FC236}">
                <a16:creationId xmlns:a16="http://schemas.microsoft.com/office/drawing/2014/main" id="{1C5C92E4-48E4-4C25-8FD6-244BF06676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75463" y="-74702"/>
            <a:ext cx="3528837" cy="2620826"/>
          </a:xfrm>
          <a:prstGeom prst="rect">
            <a:avLst/>
          </a:prstGeom>
        </p:spPr>
      </p:pic>
      <p:pic>
        <p:nvPicPr>
          <p:cNvPr id="21" name="Bilde 20" descr="Et bilde som inneholder utendørs, vann, natur, fossefall&#10;&#10;Automatisk generert beskrivelse">
            <a:extLst>
              <a:ext uri="{FF2B5EF4-FFF2-40B4-BE49-F238E27FC236}">
                <a16:creationId xmlns:a16="http://schemas.microsoft.com/office/drawing/2014/main" id="{33857922-86C9-4F8E-AA82-D92EDBDFD0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-597223" y="2751018"/>
            <a:ext cx="4722121" cy="3566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8590F-28F4-42BE-B9D6-D6D3680A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630478A-0A9B-4C08-A148-8FC5789FF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AFC60E-17FA-4FA9-A6F6-1D692857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F89FE8-324F-4166-9432-D1C2BCEE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BF8B527-1945-4B4A-A8AE-08CEAA80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3168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DC0E9D4-D508-4646-8DEA-2326D22E5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D9D6BDC-9236-44B9-9C2C-079FADE9F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28FD6D-566E-4FB8-B1D2-A97254C9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53A723-02C1-4C5B-BDEA-5DC289AC6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C1EB03-2E58-4231-AAA8-672F1098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40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6251" y="303303"/>
            <a:ext cx="9039498" cy="839697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dirty="0"/>
              <a:t>AGENDA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6/26/2021</a:t>
            </a:fld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357D514-6DA7-4608-9F58-D822371E6726}"/>
              </a:ext>
            </a:extLst>
          </p:cNvPr>
          <p:cNvSpPr/>
          <p:nvPr userDrawn="1"/>
        </p:nvSpPr>
        <p:spPr>
          <a:xfrm>
            <a:off x="3048000" y="18195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nb-NO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6/26/2021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6/26/2021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6/26/2021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6/26/2021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6/26/2021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 dirty="0" err="1"/>
              <a:t>Årsmøte</a:t>
            </a:r>
            <a:r>
              <a:rPr lang="en-US" dirty="0"/>
              <a:t>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5206" y="5876412"/>
            <a:ext cx="411480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2A7BDD4-76B8-4948-AF76-D15D719F4B7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6444" y="225934"/>
            <a:ext cx="1060796" cy="10486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51" r:id="rId10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2B28878-B2FC-4834-8992-E932E280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7D9BB3-48F8-4E67-A3C4-54F351D24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7169A5-D9B4-489E-81A9-277CFF160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9790C-989E-409B-BCFD-CB95E79C626B}" type="datetimeFigureOut">
              <a:rPr lang="nb-NO" smtClean="0"/>
              <a:t>26.06.2021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9B39A7-584B-4749-BA7A-F1A041ED7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927C89E-5674-40F9-85C0-1E8A97143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61938-C002-4C43-A558-7156317FAB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550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9788F7A5-9BC2-46D8-8F41-431F91CE6312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cid:A9C74AF6-CD19-42E0-A33B-4AC31763ED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4BDA4E9D-FA1E-461B-A9A1-39E597A7DE82}"/>
              </a:ext>
            </a:extLst>
          </p:cNvPr>
          <p:cNvSpPr txBox="1"/>
          <p:nvPr/>
        </p:nvSpPr>
        <p:spPr>
          <a:xfrm>
            <a:off x="3518452" y="2835965"/>
            <a:ext cx="515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b="1" dirty="0">
                <a:solidFill>
                  <a:srgbClr val="FFFF00"/>
                </a:solidFill>
              </a:rPr>
              <a:t>ÅRSMØTE 2021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61CBB7F-599C-46A4-AD6A-A7107BEBD3E9}"/>
              </a:ext>
            </a:extLst>
          </p:cNvPr>
          <p:cNvSpPr txBox="1"/>
          <p:nvPr/>
        </p:nvSpPr>
        <p:spPr>
          <a:xfrm>
            <a:off x="3518452" y="4292890"/>
            <a:ext cx="5155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rgbClr val="FFFF00"/>
                </a:solidFill>
              </a:rPr>
              <a:t>OSCARSBORG FESTNINGS VENNER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A997618-148F-4526-97DD-DB7D4020EB0D}"/>
              </a:ext>
            </a:extLst>
          </p:cNvPr>
          <p:cNvSpPr txBox="1"/>
          <p:nvPr/>
        </p:nvSpPr>
        <p:spPr>
          <a:xfrm>
            <a:off x="-669235" y="426687"/>
            <a:ext cx="5155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 err="1">
                <a:solidFill>
                  <a:srgbClr val="FFFF00"/>
                </a:solidFill>
              </a:rPr>
              <a:t>Pkt</a:t>
            </a:r>
            <a:r>
              <a:rPr lang="nb-NO" sz="3200" b="1" dirty="0">
                <a:solidFill>
                  <a:srgbClr val="FFFF00"/>
                </a:solidFill>
              </a:rPr>
              <a:t> 1</a:t>
            </a:r>
          </a:p>
          <a:p>
            <a:pPr algn="ctr"/>
            <a:endParaRPr lang="nb-NO" sz="3200" b="1" dirty="0">
              <a:solidFill>
                <a:srgbClr val="FFFF00"/>
              </a:solidFill>
            </a:endParaRPr>
          </a:p>
          <a:p>
            <a:pPr algn="ctr"/>
            <a:r>
              <a:rPr lang="nb-NO" sz="3200" b="1" dirty="0">
                <a:solidFill>
                  <a:srgbClr val="FFFF00"/>
                </a:solidFill>
              </a:rPr>
              <a:t>Velkommen til</a:t>
            </a:r>
          </a:p>
        </p:txBody>
      </p:sp>
      <p:pic>
        <p:nvPicPr>
          <p:cNvPr id="4" name="Bilde 3" descr="Et bilde som inneholder utendørs, gress, tre, himmel&#10;&#10;Automatisk generert beskrivelse">
            <a:extLst>
              <a:ext uri="{FF2B5EF4-FFF2-40B4-BE49-F238E27FC236}">
                <a16:creationId xmlns:a16="http://schemas.microsoft.com/office/drawing/2014/main" id="{A1F5E344-C61F-4788-BA3D-F1D0A144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352" y="3848390"/>
            <a:ext cx="3523648" cy="3009610"/>
          </a:xfrm>
          <a:prstGeom prst="rect">
            <a:avLst/>
          </a:prstGeom>
        </p:spPr>
      </p:pic>
      <p:pic>
        <p:nvPicPr>
          <p:cNvPr id="1026" name="Picture 2" descr="Koronavirus - temaside - FHI">
            <a:extLst>
              <a:ext uri="{FF2B5EF4-FFF2-40B4-BE49-F238E27FC236}">
                <a16:creationId xmlns:a16="http://schemas.microsoft.com/office/drawing/2014/main" id="{39D776C1-9F81-4E42-82F6-96034E97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50" y="-88900"/>
            <a:ext cx="3523649" cy="26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0A65C99-8ED6-4DD6-97DB-54888303C1D5}"/>
              </a:ext>
            </a:extLst>
          </p:cNvPr>
          <p:cNvSpPr/>
          <p:nvPr/>
        </p:nvSpPr>
        <p:spPr>
          <a:xfrm>
            <a:off x="8668351" y="2514600"/>
            <a:ext cx="3523648" cy="1333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61DEF0B-F8DB-4CAB-AFFB-0D4689E48638}"/>
              </a:ext>
            </a:extLst>
          </p:cNvPr>
          <p:cNvSpPr txBox="1"/>
          <p:nvPr/>
        </p:nvSpPr>
        <p:spPr>
          <a:xfrm>
            <a:off x="8763000" y="2787360"/>
            <a:ext cx="328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Norge har vært nedstengt fra 12.mars 2020 og frem til i dag</a:t>
            </a:r>
            <a:r>
              <a:rPr lang="nb-NO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122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FFD67B9-38BA-48A7-9E86-74782D7F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F92C291-43B7-4F14-920D-2FCD8D2DF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bord, personer, sitter&#10;&#10;Automatisk generert beskrivelse">
            <a:extLst>
              <a:ext uri="{FF2B5EF4-FFF2-40B4-BE49-F238E27FC236}">
                <a16:creationId xmlns:a16="http://schemas.microsoft.com/office/drawing/2014/main" id="{1501D595-0DCE-441B-B48A-3CAE4D80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8A41870-4D8E-4EEB-8D1A-71A963F724A4}"/>
              </a:ext>
            </a:extLst>
          </p:cNvPr>
          <p:cNvSpPr txBox="1"/>
          <p:nvPr/>
        </p:nvSpPr>
        <p:spPr>
          <a:xfrm>
            <a:off x="5680456" y="920621"/>
            <a:ext cx="59745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1"/>
                </a:solidFill>
              </a:rPr>
              <a:t>8.Februar 2020</a:t>
            </a:r>
          </a:p>
          <a:p>
            <a:endParaRPr lang="nb-NO" sz="3200" b="1" dirty="0">
              <a:solidFill>
                <a:schemeClr val="bg1"/>
              </a:solidFill>
            </a:endParaRPr>
          </a:p>
          <a:p>
            <a:r>
              <a:rPr lang="nb-NO" sz="3200" b="1" dirty="0">
                <a:solidFill>
                  <a:schemeClr val="bg1"/>
                </a:solidFill>
              </a:rPr>
              <a:t>Festningsballet ble gjennomført tross få deltakere. Ballet gikk med underskudd.</a:t>
            </a:r>
          </a:p>
          <a:p>
            <a:endParaRPr lang="nb-NO" sz="3200" b="1" dirty="0">
              <a:solidFill>
                <a:schemeClr val="bg1"/>
              </a:solidFill>
            </a:endParaRPr>
          </a:p>
          <a:p>
            <a:r>
              <a:rPr lang="nb-NO" sz="3200" b="1" dirty="0">
                <a:solidFill>
                  <a:schemeClr val="bg1"/>
                </a:solidFill>
              </a:rPr>
              <a:t>Ballet er et samlingspunkt som bidrar til økt interesse og til å beholde medlemmer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7C7B120-5F02-4B56-A7B7-F58CC8CA1E26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solidFill>
                  <a:schemeClr val="bg1"/>
                </a:solidFill>
              </a:rPr>
              <a:t>8.februar 2020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682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72">
            <a:extLst>
              <a:ext uri="{FF2B5EF4-FFF2-40B4-BE49-F238E27FC236}">
                <a16:creationId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rgbClr val="656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BC78742-8D0D-40D4-A66A-07683B70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5027" y="499533"/>
            <a:ext cx="4415615" cy="13996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 err="1">
                <a:solidFill>
                  <a:srgbClr val="FFFF00"/>
                </a:solidFill>
              </a:rPr>
              <a:t>Penger</a:t>
            </a:r>
            <a:r>
              <a:rPr lang="en-US" sz="3100" dirty="0">
                <a:solidFill>
                  <a:srgbClr val="FFFF00"/>
                </a:solidFill>
              </a:rPr>
              <a:t> fra KUD</a:t>
            </a:r>
            <a:br>
              <a:rPr lang="en-US" sz="3100" dirty="0">
                <a:solidFill>
                  <a:srgbClr val="FFFF00"/>
                </a:solidFill>
              </a:rPr>
            </a:br>
            <a:r>
              <a:rPr lang="en-US" sz="3100" dirty="0" err="1">
                <a:solidFill>
                  <a:srgbClr val="FFFF00"/>
                </a:solidFill>
              </a:rPr>
              <a:t>Rullestolrampe</a:t>
            </a:r>
            <a:r>
              <a:rPr lang="en-US" sz="3100" dirty="0">
                <a:solidFill>
                  <a:srgbClr val="FFFF00"/>
                </a:solidFill>
              </a:rPr>
              <a:t> ved </a:t>
            </a:r>
            <a:r>
              <a:rPr lang="en-US" sz="3100" dirty="0" err="1">
                <a:solidFill>
                  <a:srgbClr val="FFFF00"/>
                </a:solidFill>
              </a:rPr>
              <a:t>museet</a:t>
            </a:r>
            <a:r>
              <a:rPr lang="en-US" sz="3100" dirty="0">
                <a:solidFill>
                  <a:srgbClr val="FFFF00"/>
                </a:solidFill>
              </a:rPr>
              <a:t> </a:t>
            </a:r>
            <a:br>
              <a:rPr lang="en-US" sz="3400" dirty="0"/>
            </a:br>
            <a:endParaRPr lang="en-US" sz="3400" dirty="0"/>
          </a:p>
        </p:txBody>
      </p:sp>
      <p:pic>
        <p:nvPicPr>
          <p:cNvPr id="3074" name="Picture 2" descr="Årsmøte 2020">
            <a:extLst>
              <a:ext uri="{FF2B5EF4-FFF2-40B4-BE49-F238E27FC236}">
                <a16:creationId xmlns:a16="http://schemas.microsoft.com/office/drawing/2014/main" id="{032BED5E-63C4-41B7-B839-5F4992AA29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/>
          <a:stretch/>
        </p:blipFill>
        <p:spPr bwMode="auto">
          <a:xfrm>
            <a:off x="20" y="10"/>
            <a:ext cx="755597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27FE5D0-93BF-49D0-A36B-D19982695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95028" y="1899138"/>
            <a:ext cx="4276578" cy="461420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400" dirty="0">
                <a:solidFill>
                  <a:schemeClr val="tx1"/>
                </a:solidFill>
              </a:rPr>
              <a:t>OFV ga som gave fra </a:t>
            </a:r>
            <a:r>
              <a:rPr lang="en-US" sz="2400" dirty="0" err="1">
                <a:solidFill>
                  <a:schemeClr val="tx1"/>
                </a:solidFill>
              </a:rPr>
              <a:t>innsamlede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midler</a:t>
            </a:r>
            <a:r>
              <a:rPr lang="en-US" sz="2400" dirty="0">
                <a:solidFill>
                  <a:schemeClr val="tx1"/>
                </a:solidFill>
              </a:rPr>
              <a:t> til </a:t>
            </a:r>
            <a:r>
              <a:rPr lang="en-US" sz="2400" dirty="0" err="1">
                <a:solidFill>
                  <a:schemeClr val="tx1"/>
                </a:solidFill>
              </a:rPr>
              <a:t>museet</a:t>
            </a:r>
            <a:r>
              <a:rPr lang="en-US" sz="2400" dirty="0">
                <a:solidFill>
                  <a:schemeClr val="tx1"/>
                </a:solidFill>
              </a:rPr>
              <a:t> kr 750 000.</a:t>
            </a:r>
          </a:p>
          <a:p>
            <a:pPr>
              <a:lnSpc>
                <a:spcPct val="85000"/>
              </a:lnSpc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2400" dirty="0">
                <a:solidFill>
                  <a:srgbClr val="FFFFFF"/>
                </a:solidFill>
              </a:rPr>
              <a:t>En </a:t>
            </a:r>
            <a:r>
              <a:rPr lang="en-US" sz="2400" dirty="0" err="1">
                <a:solidFill>
                  <a:srgbClr val="FFFFFF"/>
                </a:solidFill>
              </a:rPr>
              <a:t>konsekvens</a:t>
            </a:r>
            <a:r>
              <a:rPr lang="en-US" sz="2400" dirty="0">
                <a:solidFill>
                  <a:srgbClr val="FFFFFF"/>
                </a:solidFill>
              </a:rPr>
              <a:t> av dette er at KUD </a:t>
            </a:r>
            <a:r>
              <a:rPr lang="en-US" sz="2400" dirty="0" err="1">
                <a:solidFill>
                  <a:srgbClr val="FFFFFF"/>
                </a:solidFill>
              </a:rPr>
              <a:t>har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overført</a:t>
            </a:r>
            <a:r>
              <a:rPr lang="en-US" sz="2400" dirty="0">
                <a:solidFill>
                  <a:srgbClr val="FFFFFF"/>
                </a:solidFill>
              </a:rPr>
              <a:t> kr 187 500.- (som er 25 % av </a:t>
            </a:r>
            <a:r>
              <a:rPr lang="en-US" sz="2400" dirty="0" err="1">
                <a:solidFill>
                  <a:srgbClr val="FFFFFF"/>
                </a:solidFill>
              </a:rPr>
              <a:t>vår</a:t>
            </a:r>
            <a:r>
              <a:rPr lang="en-US" sz="2400" dirty="0">
                <a:solidFill>
                  <a:srgbClr val="FFFFFF"/>
                </a:solidFill>
              </a:rPr>
              <a:t> gave) </a:t>
            </a:r>
            <a:r>
              <a:rPr lang="en-US" sz="2400" dirty="0" err="1">
                <a:solidFill>
                  <a:srgbClr val="FFFFFF"/>
                </a:solidFill>
              </a:rPr>
              <a:t>direkte</a:t>
            </a:r>
            <a:r>
              <a:rPr lang="en-US" sz="2400" dirty="0">
                <a:solidFill>
                  <a:srgbClr val="FFFFFF"/>
                </a:solidFill>
              </a:rPr>
              <a:t> til </a:t>
            </a:r>
            <a:r>
              <a:rPr lang="en-US" sz="2400" dirty="0" err="1">
                <a:solidFill>
                  <a:srgbClr val="FFFFFF"/>
                </a:solidFill>
              </a:rPr>
              <a:t>museet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2400" dirty="0" err="1">
                <a:solidFill>
                  <a:srgbClr val="FFFFFF"/>
                </a:solidFill>
              </a:rPr>
              <a:t>Påbegynt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arbeid</a:t>
            </a:r>
            <a:r>
              <a:rPr lang="en-US" sz="2400" dirty="0">
                <a:solidFill>
                  <a:srgbClr val="FFFFFF"/>
                </a:solidFill>
              </a:rPr>
              <a:t> med </a:t>
            </a:r>
            <a:r>
              <a:rPr lang="en-US" sz="2400" dirty="0" err="1">
                <a:solidFill>
                  <a:srgbClr val="FFFFFF"/>
                </a:solidFill>
              </a:rPr>
              <a:t>rullestol-rampe</a:t>
            </a:r>
            <a:r>
              <a:rPr lang="en-US" sz="2400" dirty="0">
                <a:solidFill>
                  <a:srgbClr val="FFFFFF"/>
                </a:solidFill>
              </a:rPr>
              <a:t> ved </a:t>
            </a:r>
            <a:r>
              <a:rPr lang="en-US" sz="2400" dirty="0" err="1">
                <a:solidFill>
                  <a:srgbClr val="FFFFFF"/>
                </a:solidFill>
              </a:rPr>
              <a:t>inngangen</a:t>
            </a:r>
            <a:r>
              <a:rPr lang="en-US" sz="2400" dirty="0">
                <a:solidFill>
                  <a:srgbClr val="FFFFFF"/>
                </a:solidFill>
              </a:rPr>
              <a:t> til </a:t>
            </a:r>
            <a:r>
              <a:rPr lang="en-US" sz="2400" dirty="0" err="1">
                <a:solidFill>
                  <a:srgbClr val="FFFFFF"/>
                </a:solidFill>
              </a:rPr>
              <a:t>museet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err="1">
                <a:solidFill>
                  <a:srgbClr val="FFFFFF"/>
                </a:solidFill>
              </a:rPr>
              <a:t>levert</a:t>
            </a:r>
            <a:r>
              <a:rPr lang="en-US" sz="2400" dirty="0">
                <a:solidFill>
                  <a:srgbClr val="FFFFFF"/>
                </a:solidFill>
              </a:rPr>
              <a:t> i 2021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7892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E186F00-903D-4E70-9CE8-2B9ADF6E216B}"/>
              </a:ext>
            </a:extLst>
          </p:cNvPr>
          <p:cNvSpPr/>
          <p:nvPr/>
        </p:nvSpPr>
        <p:spPr>
          <a:xfrm>
            <a:off x="8173212" y="499533"/>
            <a:ext cx="3401568" cy="192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400" spc="-12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9788F7A5-9BC2-46D8-8F41-431F91CE6312">
            <a:extLst>
              <a:ext uri="{FF2B5EF4-FFF2-40B4-BE49-F238E27FC236}">
                <a16:creationId xmlns:a16="http://schemas.microsoft.com/office/drawing/2014/main" id="{B5A4C0A3-2FD8-4FCC-BEC2-5A412C192CBD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r="23320" b="-2"/>
          <a:stretch>
            <a:fillRect/>
          </a:stretch>
        </p:blipFill>
        <p:spPr bwMode="auto">
          <a:xfrm rot="5400000">
            <a:off x="348996" y="-348995"/>
            <a:ext cx="6858001" cy="7555994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202A6D2-EBAE-41FD-A4F1-028A23DA800A}"/>
              </a:ext>
            </a:extLst>
          </p:cNvPr>
          <p:cNvSpPr txBox="1"/>
          <p:nvPr/>
        </p:nvSpPr>
        <p:spPr>
          <a:xfrm>
            <a:off x="7683500" y="279400"/>
            <a:ext cx="4165600" cy="6079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8.Mai 2020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Tale og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blomsternedleggelse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ved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oberst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Birger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Eriksens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byste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badeparken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Drøbak og ved hans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gravsted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på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vår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Frelsers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gravlund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sz="9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Oldebarnet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Morten Andreas Eriksen og hans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datter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Kristiane</a:t>
            </a:r>
            <a:endParaRPr 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Ny </a:t>
            </a:r>
            <a:r>
              <a:rPr lang="en-US" sz="9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tradisjon</a:t>
            </a:r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Blomsternedleggelse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ved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minnesteinen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de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falne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Frogn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Ordfører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og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Kommandant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var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tilstede</a:t>
            </a:r>
            <a:endParaRPr 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Torild Stumo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ordnet</a:t>
            </a: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9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blomster</a:t>
            </a:r>
            <a:endParaRPr 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5202A6D2-EBAE-41FD-A4F1-028A23DA800A}"/>
              </a:ext>
            </a:extLst>
          </p:cNvPr>
          <p:cNvSpPr txBox="1"/>
          <p:nvPr/>
        </p:nvSpPr>
        <p:spPr>
          <a:xfrm>
            <a:off x="9283700" y="723900"/>
            <a:ext cx="2641600" cy="575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2"/>
                </a:solidFill>
              </a:rPr>
              <a:t>Mai 2020</a:t>
            </a: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endParaRPr lang="en-US" sz="2800" b="1" dirty="0">
              <a:solidFill>
                <a:schemeClr val="bg2"/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2"/>
                </a:solidFill>
              </a:rPr>
              <a:t>Festningsmarsjen</a:t>
            </a: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endParaRPr lang="en-US" sz="2800" b="1" dirty="0">
              <a:solidFill>
                <a:schemeClr val="bg2"/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2"/>
                </a:solidFill>
              </a:rPr>
              <a:t>avlyst</a:t>
            </a:r>
            <a:endParaRPr lang="en-US" sz="2800" b="1" dirty="0">
              <a:solidFill>
                <a:schemeClr val="bg2"/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endParaRPr lang="en-US" sz="2800" b="1" dirty="0">
              <a:solidFill>
                <a:schemeClr val="bg2"/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2"/>
                </a:solidFill>
              </a:rPr>
              <a:t>pga</a:t>
            </a: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endParaRPr lang="en-US" sz="2800" b="1" dirty="0">
              <a:solidFill>
                <a:schemeClr val="bg2"/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2"/>
                </a:solidFill>
              </a:rPr>
              <a:t>Covid19</a:t>
            </a:r>
          </a:p>
        </p:txBody>
      </p:sp>
      <p:pic>
        <p:nvPicPr>
          <p:cNvPr id="3" name="Bilde 2" descr="Et bilde som inneholder himmel, utendørs, person, bakke&#10;&#10;Automatisk generert beskrivelse">
            <a:extLst>
              <a:ext uri="{FF2B5EF4-FFF2-40B4-BE49-F238E27FC236}">
                <a16:creationId xmlns:a16="http://schemas.microsoft.com/office/drawing/2014/main" id="{CE73803E-855C-4CD3-BBFE-13659C0B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0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1592DA3-DF11-47F4-A7BD-B215BFD91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5" y="548641"/>
            <a:ext cx="8640522" cy="59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91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5202A6D2-EBAE-41FD-A4F1-028A23DA800A}"/>
              </a:ext>
            </a:extLst>
          </p:cNvPr>
          <p:cNvSpPr txBox="1"/>
          <p:nvPr/>
        </p:nvSpPr>
        <p:spPr>
          <a:xfrm>
            <a:off x="8069423" y="1075213"/>
            <a:ext cx="3812345" cy="5063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b="1" dirty="0"/>
              <a:t>18.Mai 2020</a:t>
            </a:r>
          </a:p>
          <a:p>
            <a:pPr lvl="0" defTabSz="914400">
              <a:lnSpc>
                <a:spcPct val="85000"/>
              </a:lnSpc>
              <a:spcAft>
                <a:spcPts val="600"/>
              </a:spcAft>
            </a:pPr>
            <a:endParaRPr lang="en-US" sz="2800" dirty="0"/>
          </a:p>
          <a:p>
            <a:pPr lvl="0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dirty="0"/>
              <a:t>Mottatt </a:t>
            </a:r>
            <a:r>
              <a:rPr lang="en-US" sz="2800" dirty="0" err="1"/>
              <a:t>siste</a:t>
            </a:r>
            <a:r>
              <a:rPr lang="en-US" sz="2800" dirty="0"/>
              <a:t> rest av ankerledd fra Blûcher</a:t>
            </a:r>
          </a:p>
          <a:p>
            <a:pPr lvl="0" defTabSz="914400">
              <a:lnSpc>
                <a:spcPct val="85000"/>
              </a:lnSpc>
              <a:spcAft>
                <a:spcPts val="600"/>
              </a:spcAft>
            </a:pPr>
            <a:endParaRPr lang="en-US" sz="2800" dirty="0"/>
          </a:p>
          <a:p>
            <a:pPr lvl="0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dirty="0"/>
              <a:t>De skulle ha 2 ankerledd </a:t>
            </a:r>
            <a:r>
              <a:rPr lang="en-US" sz="2800" dirty="0" err="1"/>
              <a:t>ferdig</a:t>
            </a:r>
            <a:r>
              <a:rPr lang="en-US" sz="2800" dirty="0"/>
              <a:t> </a:t>
            </a:r>
            <a:r>
              <a:rPr lang="en-US" sz="2800" dirty="0" err="1"/>
              <a:t>montert</a:t>
            </a:r>
            <a:r>
              <a:rPr lang="en-US" sz="2800" dirty="0"/>
              <a:t> m/</a:t>
            </a:r>
            <a:r>
              <a:rPr lang="en-US" sz="2800" dirty="0" err="1"/>
              <a:t>messingplatte</a:t>
            </a:r>
            <a:r>
              <a:rPr lang="en-US" sz="2800" dirty="0"/>
              <a:t>.</a:t>
            </a:r>
          </a:p>
          <a:p>
            <a:pPr lvl="0" defTabSz="914400">
              <a:lnSpc>
                <a:spcPct val="85000"/>
              </a:lnSpc>
              <a:spcAft>
                <a:spcPts val="600"/>
              </a:spcAft>
            </a:pPr>
            <a:endParaRPr lang="en-US" sz="2800" dirty="0"/>
          </a:p>
          <a:p>
            <a:pPr lvl="0" defTabSz="914400">
              <a:lnSpc>
                <a:spcPct val="85000"/>
              </a:lnSpc>
              <a:spcAft>
                <a:spcPts val="600"/>
              </a:spcAft>
            </a:pPr>
            <a:r>
              <a:rPr lang="en-US" sz="2800" dirty="0"/>
              <a:t>Vi </a:t>
            </a:r>
            <a:r>
              <a:rPr lang="en-US" sz="2800" dirty="0" err="1"/>
              <a:t>produserer</a:t>
            </a:r>
            <a:r>
              <a:rPr lang="en-US" sz="2800" dirty="0"/>
              <a:t> crester og </a:t>
            </a:r>
            <a:r>
              <a:rPr lang="en-US" sz="2800" dirty="0" err="1"/>
              <a:t>startet</a:t>
            </a:r>
            <a:r>
              <a:rPr lang="en-US" sz="2800" dirty="0"/>
              <a:t> </a:t>
            </a:r>
            <a:r>
              <a:rPr lang="en-US" sz="2800" dirty="0" err="1"/>
              <a:t>salget</a:t>
            </a:r>
            <a:r>
              <a:rPr lang="en-US" sz="2800" dirty="0"/>
              <a:t> i </a:t>
            </a:r>
            <a:r>
              <a:rPr lang="en-US" sz="2800" dirty="0" err="1"/>
              <a:t>går</a:t>
            </a:r>
            <a:endParaRPr lang="en-US" sz="2800" dirty="0"/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Bilde 2" descr="Et bilde som inneholder servise i tinn, kjede, grill, flere&#10;&#10;Automatisk generert beskrivelse">
            <a:extLst>
              <a:ext uri="{FF2B5EF4-FFF2-40B4-BE49-F238E27FC236}">
                <a16:creationId xmlns:a16="http://schemas.microsoft.com/office/drawing/2014/main" id="{0D290A13-93B6-491C-A1FA-A51C7FFB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679" y="1476970"/>
            <a:ext cx="6215222" cy="46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53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D258FA2-AEAC-4E69-BCE2-8F16B7F2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48AAB3C5-6146-4FCA-ACA0-17AFB0400C71">
            <a:extLst>
              <a:ext uri="{FF2B5EF4-FFF2-40B4-BE49-F238E27FC236}">
                <a16:creationId xmlns:a16="http://schemas.microsoft.com/office/drawing/2014/main" id="{65B84705-C5A7-4521-A370-4AC646332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21708" b="-1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 descr="Et bilde som inneholder utendørs, tre, vann, himmel&#10;&#10;Automatisk generert beskrivelse">
            <a:extLst>
              <a:ext uri="{FF2B5EF4-FFF2-40B4-BE49-F238E27FC236}">
                <a16:creationId xmlns:a16="http://schemas.microsoft.com/office/drawing/2014/main" id="{AC06A595-BF11-4749-B548-79C56D4661C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r="13208" b="-1"/>
          <a:stretch/>
        </p:blipFill>
        <p:spPr bwMode="auto">
          <a:xfrm>
            <a:off x="6176433" y="643467"/>
            <a:ext cx="5372099" cy="5571066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93EA3BB-C885-4AD0-AA15-8D38560D4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E186F00-903D-4E70-9CE8-2B9ADF6E216B}"/>
              </a:ext>
            </a:extLst>
          </p:cNvPr>
          <p:cNvSpPr/>
          <p:nvPr/>
        </p:nvSpPr>
        <p:spPr>
          <a:xfrm>
            <a:off x="8173212" y="499533"/>
            <a:ext cx="3401568" cy="192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400" spc="-12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FDC0267-F4FA-4CE9-A51C-30CE1E789954}"/>
              </a:ext>
            </a:extLst>
          </p:cNvPr>
          <p:cNvSpPr txBox="1"/>
          <p:nvPr/>
        </p:nvSpPr>
        <p:spPr>
          <a:xfrm>
            <a:off x="6502400" y="4508500"/>
            <a:ext cx="5072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Platting foran Naustet, ca 30 m2. Kan benyttes av medlemmer – fortrinnsvis ved bestilling i helger, for å unngå bomturer.</a:t>
            </a:r>
          </a:p>
        </p:txBody>
      </p:sp>
    </p:spTree>
    <p:extLst>
      <p:ext uri="{BB962C8B-B14F-4D97-AF65-F5344CB8AC3E}">
        <p14:creationId xmlns:p14="http://schemas.microsoft.com/office/powerpoint/2010/main" val="81226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C33BDD-4160-471B-81E3-915E1E4C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0" y="191829"/>
            <a:ext cx="9118625" cy="1325563"/>
          </a:xfrm>
        </p:spPr>
        <p:txBody>
          <a:bodyPr/>
          <a:lstStyle/>
          <a:p>
            <a:r>
              <a:rPr lang="nb-NO" b="1">
                <a:solidFill>
                  <a:srgbClr val="FF0000"/>
                </a:solidFill>
              </a:rPr>
              <a:t>Andre forhold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6B997FB-F158-441D-AA52-5319CE9E0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7772" y="1420151"/>
            <a:ext cx="5304184" cy="462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Foreningen har pr 1.januar 2021</a:t>
            </a:r>
          </a:p>
          <a:p>
            <a:pPr marL="0" indent="0">
              <a:buNone/>
            </a:pPr>
            <a:r>
              <a:rPr lang="nb-NO" dirty="0"/>
              <a:t>229 medlemmer, herav:</a:t>
            </a:r>
          </a:p>
          <a:p>
            <a:pPr marL="266700" lvl="1" indent="0"/>
            <a:r>
              <a:rPr lang="nb-NO" dirty="0"/>
              <a:t>Familiemedlemmer </a:t>
            </a:r>
            <a:r>
              <a:rPr lang="nb-NO" dirty="0">
                <a:solidFill>
                  <a:schemeClr val="accent6"/>
                </a:solidFill>
              </a:rPr>
              <a:t>177</a:t>
            </a:r>
          </a:p>
          <a:p>
            <a:pPr marL="266700" lvl="1" indent="0"/>
            <a:r>
              <a:rPr lang="nb-NO" dirty="0"/>
              <a:t>Livsvarige medlemmer </a:t>
            </a:r>
            <a:r>
              <a:rPr lang="nb-NO" dirty="0">
                <a:solidFill>
                  <a:schemeClr val="accent6"/>
                </a:solidFill>
              </a:rPr>
              <a:t>36</a:t>
            </a:r>
          </a:p>
          <a:p>
            <a:pPr marL="266700" lvl="1" indent="0"/>
            <a:r>
              <a:rPr lang="nb-NO" dirty="0"/>
              <a:t>Æresmedlemmer 16</a:t>
            </a:r>
          </a:p>
          <a:p>
            <a:pPr marL="0" indent="266700"/>
            <a:endParaRPr lang="nb-NO" dirty="0"/>
          </a:p>
          <a:p>
            <a:pPr marL="0" indent="0">
              <a:buNone/>
            </a:pPr>
            <a:r>
              <a:rPr lang="nb-NO" dirty="0"/>
              <a:t>Sosiale medier – liten aktivitet pga </a:t>
            </a:r>
            <a:r>
              <a:rPr lang="nb-NO" dirty="0" err="1"/>
              <a:t>covid</a:t>
            </a:r>
            <a:r>
              <a:rPr lang="nb-NO" dirty="0"/>
              <a:t> 19</a:t>
            </a:r>
          </a:p>
          <a:p>
            <a:pPr marL="0" indent="266700"/>
            <a:endParaRPr lang="nb-NO" dirty="0"/>
          </a:p>
          <a:p>
            <a:pPr marL="0" indent="0">
              <a:buNone/>
            </a:pPr>
            <a:r>
              <a:rPr lang="nb-NO" dirty="0"/>
              <a:t>Grasrotandelen kr </a:t>
            </a:r>
            <a:r>
              <a:rPr lang="nb-NO" dirty="0">
                <a:solidFill>
                  <a:srgbClr val="FF0000"/>
                </a:solidFill>
              </a:rPr>
              <a:t>13 940,66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B52C73E-2A63-4E10-95EB-25CE51ED8A32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3" y="524411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 descr="Et bilde som inneholder rev, natur, kyst&#10;&#10;Automatisk generert beskrivelse">
            <a:extLst>
              <a:ext uri="{FF2B5EF4-FFF2-40B4-BE49-F238E27FC236}">
                <a16:creationId xmlns:a16="http://schemas.microsoft.com/office/drawing/2014/main" id="{F8BCCD60-2DCB-4C54-BDC2-3EC6B3E6B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6" y="1685527"/>
            <a:ext cx="6079047" cy="40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1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F079AFC-62DB-4705-B61F-D023CF475019}"/>
              </a:ext>
            </a:extLst>
          </p:cNvPr>
          <p:cNvSpPr txBox="1"/>
          <p:nvPr/>
        </p:nvSpPr>
        <p:spPr>
          <a:xfrm>
            <a:off x="674333" y="2313970"/>
            <a:ext cx="1378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>
                <a:solidFill>
                  <a:schemeClr val="accent1"/>
                </a:solidFill>
              </a:rPr>
              <a:t>Pkt</a:t>
            </a:r>
            <a:r>
              <a:rPr lang="nb-NO" sz="2400" dirty="0">
                <a:solidFill>
                  <a:schemeClr val="accent1"/>
                </a:solidFill>
              </a:rPr>
              <a:t> 5 d</a:t>
            </a:r>
          </a:p>
          <a:p>
            <a:r>
              <a:rPr lang="nb-NO" sz="2400" dirty="0">
                <a:solidFill>
                  <a:schemeClr val="accent1"/>
                </a:solidFill>
              </a:rPr>
              <a:t>Regnskap og revisjon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86D28C6-AEE0-4025-9F37-B201C4B6B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1930385"/>
            <a:ext cx="10744200" cy="4191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299BC37-F175-4EBB-A5C0-7D65C5271D08}"/>
              </a:ext>
            </a:extLst>
          </p:cNvPr>
          <p:cNvSpPr txBox="1"/>
          <p:nvPr/>
        </p:nvSpPr>
        <p:spPr>
          <a:xfrm>
            <a:off x="1610537" y="1041430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2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AAD1738-7E3D-465B-98D4-8ECB59497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49" y="1892285"/>
            <a:ext cx="10648950" cy="42291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623AFCB-A0FF-4E3A-AD12-28EF3B57975F}"/>
              </a:ext>
            </a:extLst>
          </p:cNvPr>
          <p:cNvSpPr txBox="1"/>
          <p:nvPr/>
        </p:nvSpPr>
        <p:spPr>
          <a:xfrm>
            <a:off x="1585137" y="815067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7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D5D95BD-2139-4ACA-B238-1E6823969708}"/>
              </a:ext>
            </a:extLst>
          </p:cNvPr>
          <p:cNvSpPr/>
          <p:nvPr/>
        </p:nvSpPr>
        <p:spPr>
          <a:xfrm>
            <a:off x="660400" y="1633816"/>
            <a:ext cx="1099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Årsmøte ble utsatt 2 ganger pga Covid 19. </a:t>
            </a: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</a:t>
            </a: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edlemmene ble varslet pr SMS/mail, på hjemmesiden og </a:t>
            </a:r>
            <a:r>
              <a:rPr lang="nb-NO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facebook</a:t>
            </a: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endParaRPr lang="nb-NO" sz="24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Det ble sendt en siste påminnelse 24 juni 2021, som følge av kort frist. 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endParaRPr lang="nb-NO" sz="24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Styret gjør oppmerksom på at innkallingen ikke er iht vedtektene.</a:t>
            </a:r>
            <a:endParaRPr lang="nb-NO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endParaRPr lang="nb-NO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Saker som medlemmene ønsker behandlet måtte sendes oss innen 27.juni 2021. Styret er innstilt, med årsmøtets godkjennelse, å behandle saker som fremmes i møte ved åpningen. </a:t>
            </a:r>
            <a:endParaRPr lang="nb-NO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endParaRPr lang="nb-NO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Innkalling med sakspapirer lagt ut på </a:t>
            </a:r>
            <a:r>
              <a:rPr lang="nb-NO" sz="2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OFVs</a:t>
            </a:r>
            <a:r>
              <a:rPr lang="nb-NO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hjemmeside 27.juni 2021</a:t>
            </a:r>
            <a:endParaRPr lang="nb-NO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0440979-A745-485E-B179-D654D1EC7C92}"/>
              </a:ext>
            </a:extLst>
          </p:cNvPr>
          <p:cNvSpPr txBox="1"/>
          <p:nvPr/>
        </p:nvSpPr>
        <p:spPr>
          <a:xfrm>
            <a:off x="2551043" y="622853"/>
            <a:ext cx="708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err="1">
                <a:solidFill>
                  <a:srgbClr val="0070C0"/>
                </a:solidFill>
              </a:rPr>
              <a:t>Pkt</a:t>
            </a:r>
            <a:r>
              <a:rPr lang="nb-NO" sz="3600" b="1" dirty="0">
                <a:solidFill>
                  <a:srgbClr val="0070C0"/>
                </a:solidFill>
              </a:rPr>
              <a:t> 2 Godkjenning av innkallingen</a:t>
            </a:r>
          </a:p>
        </p:txBody>
      </p:sp>
    </p:spTree>
    <p:extLst>
      <p:ext uri="{BB962C8B-B14F-4D97-AF65-F5344CB8AC3E}">
        <p14:creationId xmlns:p14="http://schemas.microsoft.com/office/powerpoint/2010/main" val="299170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CD40C9D-F388-4ED1-899A-8EF785E11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1627436"/>
            <a:ext cx="11791950" cy="473392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B883945-C9F1-4FEF-826E-9DBC545379DF}"/>
              </a:ext>
            </a:extLst>
          </p:cNvPr>
          <p:cNvSpPr txBox="1"/>
          <p:nvPr/>
        </p:nvSpPr>
        <p:spPr>
          <a:xfrm>
            <a:off x="10706100" y="3213100"/>
            <a:ext cx="1168400" cy="2781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19D8FB8-590C-4F36-8EC2-F8A0BC8D1F9E}"/>
              </a:ext>
            </a:extLst>
          </p:cNvPr>
          <p:cNvSpPr txBox="1"/>
          <p:nvPr/>
        </p:nvSpPr>
        <p:spPr>
          <a:xfrm>
            <a:off x="10706100" y="6083300"/>
            <a:ext cx="116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8513255-F6C8-4BF3-96F6-C829DAF2E959}"/>
              </a:ext>
            </a:extLst>
          </p:cNvPr>
          <p:cNvSpPr txBox="1"/>
          <p:nvPr/>
        </p:nvSpPr>
        <p:spPr>
          <a:xfrm>
            <a:off x="1686737" y="736615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8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255E614-B3DC-4A21-A3FB-9CA09CC73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3" y="1687761"/>
            <a:ext cx="11849100" cy="50196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A535C03-F9F2-4483-99BD-53522481DEA9}"/>
              </a:ext>
            </a:extLst>
          </p:cNvPr>
          <p:cNvSpPr txBox="1"/>
          <p:nvPr/>
        </p:nvSpPr>
        <p:spPr>
          <a:xfrm>
            <a:off x="10718800" y="3086100"/>
            <a:ext cx="1265237" cy="3314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CF7D428-2ED8-4463-91BD-816F028F0B99}"/>
              </a:ext>
            </a:extLst>
          </p:cNvPr>
          <p:cNvSpPr txBox="1"/>
          <p:nvPr/>
        </p:nvSpPr>
        <p:spPr>
          <a:xfrm>
            <a:off x="1623237" y="858406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0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299BC37-F175-4EBB-A5C0-7D65C5271D08}"/>
              </a:ext>
            </a:extLst>
          </p:cNvPr>
          <p:cNvSpPr txBox="1"/>
          <p:nvPr/>
        </p:nvSpPr>
        <p:spPr>
          <a:xfrm>
            <a:off x="4102100" y="1041430"/>
            <a:ext cx="711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Årsregnskap og revisors beretning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03DCDF6-5BFE-447C-884D-334850757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" y="1955800"/>
            <a:ext cx="11820525" cy="417195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B758672-6FBB-459C-9CD1-9BEEDA343649}"/>
              </a:ext>
            </a:extLst>
          </p:cNvPr>
          <p:cNvSpPr txBox="1"/>
          <p:nvPr/>
        </p:nvSpPr>
        <p:spPr>
          <a:xfrm>
            <a:off x="10756900" y="1955800"/>
            <a:ext cx="1249362" cy="321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6C54183-AF43-42F8-8ABC-B5DDA1D5E5E0}"/>
              </a:ext>
            </a:extLst>
          </p:cNvPr>
          <p:cNvSpPr txBox="1"/>
          <p:nvPr/>
        </p:nvSpPr>
        <p:spPr>
          <a:xfrm>
            <a:off x="10553700" y="5829300"/>
            <a:ext cx="14525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9891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299BC37-F175-4EBB-A5C0-7D65C5271D08}"/>
              </a:ext>
            </a:extLst>
          </p:cNvPr>
          <p:cNvSpPr txBox="1"/>
          <p:nvPr/>
        </p:nvSpPr>
        <p:spPr>
          <a:xfrm>
            <a:off x="4102100" y="1041430"/>
            <a:ext cx="711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Årsregnskap og revisors beretning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EC9A424-DE24-4FEF-A087-0C4D73A06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232025"/>
            <a:ext cx="118967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61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299BC37-F175-4EBB-A5C0-7D65C5271D08}"/>
              </a:ext>
            </a:extLst>
          </p:cNvPr>
          <p:cNvSpPr txBox="1"/>
          <p:nvPr/>
        </p:nvSpPr>
        <p:spPr>
          <a:xfrm>
            <a:off x="4102100" y="1041430"/>
            <a:ext cx="711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accent6"/>
                </a:solidFill>
              </a:rPr>
              <a:t>Årsregnskap og revisors beretning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88762D-03E4-496D-8308-04D62DCC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50" y="400050"/>
            <a:ext cx="969645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447D547-5539-40B7-92AC-AD853A918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2314575"/>
            <a:ext cx="9725025" cy="314325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5834A64-B138-4760-ADC8-FA65BFD5A98C}"/>
              </a:ext>
            </a:extLst>
          </p:cNvPr>
          <p:cNvSpPr txBox="1"/>
          <p:nvPr/>
        </p:nvSpPr>
        <p:spPr>
          <a:xfrm>
            <a:off x="1610537" y="778577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77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AA26E88-8D9B-45ED-AE57-1639B0450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813" y="1873235"/>
            <a:ext cx="9677400" cy="424815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F1D0B5A-5873-444B-ABC7-96D9CBF7A5AE}"/>
              </a:ext>
            </a:extLst>
          </p:cNvPr>
          <p:cNvSpPr txBox="1"/>
          <p:nvPr/>
        </p:nvSpPr>
        <p:spPr>
          <a:xfrm>
            <a:off x="1610537" y="796017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9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7A2E625-3F52-4CFA-8BC0-76A7F9AFA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86" y="1571625"/>
            <a:ext cx="10201275" cy="185737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0C4C63B-53C9-417E-BF77-44B43313D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899" y="3657600"/>
            <a:ext cx="9415449" cy="16287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8B72790-E2EA-4143-89A0-CD22579C8CF2}"/>
              </a:ext>
            </a:extLst>
          </p:cNvPr>
          <p:cNvSpPr txBox="1"/>
          <p:nvPr/>
        </p:nvSpPr>
        <p:spPr>
          <a:xfrm>
            <a:off x="1585137" y="804416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12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4DC1C65-77AB-4720-833D-9094A7218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" y="2978135"/>
            <a:ext cx="9915525" cy="314325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C86F9FE-0B3D-45E3-A87E-28E1942BC55B}"/>
              </a:ext>
            </a:extLst>
          </p:cNvPr>
          <p:cNvSpPr txBox="1"/>
          <p:nvPr/>
        </p:nvSpPr>
        <p:spPr>
          <a:xfrm>
            <a:off x="1597837" y="791277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4B5C8A4-3CEB-407D-8DF4-23C5532D5E1C}"/>
              </a:ext>
            </a:extLst>
          </p:cNvPr>
          <p:cNvSpPr txBox="1"/>
          <p:nvPr/>
        </p:nvSpPr>
        <p:spPr>
          <a:xfrm>
            <a:off x="1138237" y="2158985"/>
            <a:ext cx="745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FF0000"/>
                </a:solidFill>
              </a:rPr>
              <a:t>Ikke tatt med styrets oppgaver ifh til regnskap mv</a:t>
            </a:r>
            <a:r>
              <a:rPr lang="nb-NO" dirty="0"/>
              <a:t>. Står i årsrapporten</a:t>
            </a:r>
          </a:p>
        </p:txBody>
      </p:sp>
    </p:spTree>
    <p:extLst>
      <p:ext uri="{BB962C8B-B14F-4D97-AF65-F5344CB8AC3E}">
        <p14:creationId xmlns:p14="http://schemas.microsoft.com/office/powerpoint/2010/main" val="855272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BC032BF-E937-4F73-9385-8508074487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736615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D6D26CC-FB8E-446C-B98B-BF4F05318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487" y="1503362"/>
            <a:ext cx="9725025" cy="67627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20CC5C8-C1B2-45C6-8697-503AA8E14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487" y="2425700"/>
            <a:ext cx="6496050" cy="38862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322456A-6384-481D-BDC0-081D68D3E278}"/>
              </a:ext>
            </a:extLst>
          </p:cNvPr>
          <p:cNvSpPr txBox="1"/>
          <p:nvPr/>
        </p:nvSpPr>
        <p:spPr>
          <a:xfrm>
            <a:off x="1547037" y="823018"/>
            <a:ext cx="960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Pkt 5 d Regnskap og revisjon - </a:t>
            </a:r>
            <a:r>
              <a:rPr lang="nb-NO" sz="2800" b="1" dirty="0">
                <a:solidFill>
                  <a:schemeClr val="accent6"/>
                </a:solidFill>
              </a:rPr>
              <a:t>Årsregnskap og revisors beretning</a:t>
            </a:r>
          </a:p>
          <a:p>
            <a:endParaRPr lang="nb-N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8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0440979-A745-485E-B179-D654D1EC7C92}"/>
              </a:ext>
            </a:extLst>
          </p:cNvPr>
          <p:cNvSpPr txBox="1"/>
          <p:nvPr/>
        </p:nvSpPr>
        <p:spPr>
          <a:xfrm>
            <a:off x="2551043" y="622853"/>
            <a:ext cx="70899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3600" b="1" dirty="0" err="1"/>
              <a:t>Pkt</a:t>
            </a:r>
            <a:r>
              <a:rPr lang="nb-NO" sz="3600" b="1" dirty="0"/>
              <a:t> 3 </a:t>
            </a:r>
            <a:r>
              <a:rPr lang="nb-NO" sz="4000" b="1" dirty="0"/>
              <a:t>Godkjenning av dagsorden</a:t>
            </a:r>
            <a:endParaRPr lang="nb-NO" dirty="0"/>
          </a:p>
          <a:p>
            <a:r>
              <a:rPr lang="nb-NO" dirty="0"/>
              <a:t>Dagsorden er i henhold til vedtektene.</a:t>
            </a:r>
          </a:p>
          <a:p>
            <a:endParaRPr lang="nb-NO" sz="3600" b="1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9C85492-864B-4BE0-A0B3-9687483B45A6}"/>
              </a:ext>
            </a:extLst>
          </p:cNvPr>
          <p:cNvSpPr/>
          <p:nvPr/>
        </p:nvSpPr>
        <p:spPr>
          <a:xfrm>
            <a:off x="1016000" y="1710367"/>
            <a:ext cx="1046259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b-NO" sz="2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lang="nb-NO" sz="2400" b="1" dirty="0">
                <a:solidFill>
                  <a:srgbClr val="0070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Dagsorden</a:t>
            </a:r>
            <a:endParaRPr lang="nb-NO" sz="2400" b="1" dirty="0">
              <a:solidFill>
                <a:srgbClr val="0070C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Valg av referent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Valg av 2 representanter til å undertegne protokollen sammen med referenten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Styrets årsberetning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Årsregnskap og revisors beretning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Fastsettelse av kontingent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Orientering om styrets planer og budsjett for kommende år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Valg </a:t>
            </a:r>
            <a:r>
              <a:rPr lang="nb-NO" sz="24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iflg</a:t>
            </a: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vedtektenes §6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+mj-lt"/>
              <a:buAutoNum type="alphaLcPeriod"/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Innkomne saker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33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b-NO" sz="2400" dirty="0">
                <a:solidFill>
                  <a:srgbClr val="0070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Etter årsmøte blir det medlemsmøte med orienteringer og enkel bevertning</a:t>
            </a:r>
            <a:endParaRPr lang="nb-NO" sz="2400" dirty="0">
              <a:solidFill>
                <a:srgbClr val="0070C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2FD281-6CAA-49D9-9F6D-F1CFD8D0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981" y="471999"/>
            <a:ext cx="9226297" cy="850366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Pkt 5 e.  </a:t>
            </a:r>
            <a:r>
              <a:rPr lang="nb-NO" sz="2800" b="1" dirty="0">
                <a:solidFill>
                  <a:schemeClr val="accent6">
                    <a:lumMod val="75000"/>
                  </a:schemeClr>
                </a:solidFill>
              </a:rPr>
              <a:t>Fastsettelse av kontingent</a:t>
            </a:r>
            <a:endParaRPr lang="nb-NO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45DEFDD-3DC5-4347-BE52-27E51CF66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5714" y="2039303"/>
            <a:ext cx="9911393" cy="3008068"/>
          </a:xfrm>
        </p:spPr>
        <p:txBody>
          <a:bodyPr>
            <a:normAutofit/>
          </a:bodyPr>
          <a:lstStyle/>
          <a:p>
            <a:br>
              <a:rPr lang="nb-NO" sz="3600" b="1" dirty="0"/>
            </a:br>
            <a:r>
              <a:rPr lang="nb-NO" sz="3600" b="1" dirty="0"/>
              <a:t>Kontingenten foreslås uendret som følger: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3600" dirty="0"/>
              <a:t>kr. 250.- for familiemedlemsskap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3600" dirty="0"/>
              <a:t>kr 2 500.- for livsvarig medlemskap</a:t>
            </a:r>
          </a:p>
        </p:txBody>
      </p:sp>
    </p:spTree>
    <p:extLst>
      <p:ext uri="{BB962C8B-B14F-4D97-AF65-F5344CB8AC3E}">
        <p14:creationId xmlns:p14="http://schemas.microsoft.com/office/powerpoint/2010/main" val="533963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F554C58-8187-4ED9-9B1D-4BE99A451E7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0" y="260252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DBF1442-F80D-4096-B4D3-6920A0E7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87" y="2428875"/>
            <a:ext cx="10182225" cy="200025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EFE6099-EB02-4955-AA02-F09FF7E4DB8A}"/>
              </a:ext>
            </a:extLst>
          </p:cNvPr>
          <p:cNvSpPr txBox="1"/>
          <p:nvPr/>
        </p:nvSpPr>
        <p:spPr>
          <a:xfrm>
            <a:off x="1447800" y="397432"/>
            <a:ext cx="984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Pkt 5 f.   Orientering om styrets planer og budsjett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1B7D523-322A-4B42-94AE-236E2DE70220}"/>
              </a:ext>
            </a:extLst>
          </p:cNvPr>
          <p:cNvSpPr txBox="1"/>
          <p:nvPr/>
        </p:nvSpPr>
        <p:spPr>
          <a:xfrm>
            <a:off x="915987" y="2428875"/>
            <a:ext cx="8824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4629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F554C58-8187-4ED9-9B1D-4BE99A451E7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0" y="260252"/>
            <a:ext cx="6604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A76E064-A501-4CAB-AEBE-6C8DF3B99CA1}"/>
              </a:ext>
            </a:extLst>
          </p:cNvPr>
          <p:cNvSpPr txBox="1"/>
          <p:nvPr/>
        </p:nvSpPr>
        <p:spPr>
          <a:xfrm>
            <a:off x="1021470" y="903882"/>
            <a:ext cx="114046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2000" b="1" i="0" u="none" strike="noStrike" baseline="0" dirty="0">
                <a:latin typeface="Arial" panose="020B0604020202020204" pitchFamily="34" charset="0"/>
              </a:rPr>
              <a:t>Plan for aktiviteten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Ferdigstillelse av platting ved naustet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Oppussing av veisvingbatteriet, vedlikehold av vegetasjon og hogst av trevirke foran</a:t>
            </a:r>
          </a:p>
          <a:p>
            <a:pPr indent="177800" algn="l"/>
            <a:r>
              <a:rPr lang="nb-NO" sz="2000" b="0" i="0" u="none" strike="noStrike" baseline="0" dirty="0">
                <a:latin typeface="Arial" panose="020B0604020202020204" pitchFamily="34" charset="0"/>
              </a:rPr>
              <a:t>   batteriet. Etablering av lekeplass og 2 bord m/benker foran kanon 1 og 2.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Offisiell ferdigstillelse av oppussing og vedlikeholdsarbeid Veisvingbatteriet.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Utvendig vedlikehold av bunkere ved Koppås batteriet i samarbeid med Forsvarsbygg.</a:t>
            </a:r>
          </a:p>
          <a:p>
            <a:pPr indent="177800" algn="l"/>
            <a:r>
              <a:rPr lang="nb-NO" sz="2000" b="0" i="0" u="none" strike="noStrike" baseline="0" dirty="0">
                <a:latin typeface="Arial" panose="020B0604020202020204" pitchFamily="34" charset="0"/>
              </a:rPr>
              <a:t>   Rydding av kratt/småskog dersom samarbeid med Nordstranda og Husvik vel går i orden.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Vedlikehold av Husvikbatteriet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Delta på Kulturrådets høstsamling, herunder salg av materiell.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Salg av minst 30 crester a kr 2000.-, herunder produsere iht bestilling i løpet av året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Intensivere arbeidet med medlemsverving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Oppdatere hjemmesider og </a:t>
            </a:r>
            <a:r>
              <a:rPr lang="nb-NO" sz="2000" b="0" i="0" u="none" strike="noStrike" baseline="0" dirty="0" err="1">
                <a:latin typeface="Arial" panose="020B0604020202020204" pitchFamily="34" charset="0"/>
              </a:rPr>
              <a:t>facebook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, herunder overføre domene til Museet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Medlemstur til </a:t>
            </a:r>
            <a:r>
              <a:rPr lang="nb-NO" sz="2000" b="0" i="0" u="none" strike="noStrike" baseline="0" dirty="0" err="1">
                <a:latin typeface="Arial" panose="020B0604020202020204" pitchFamily="34" charset="0"/>
              </a:rPr>
              <a:t>Bæreia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 senhøstes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Gjennomføre et enkelt julearrangement</a:t>
            </a:r>
          </a:p>
          <a:p>
            <a:pPr indent="177800" algn="l"/>
            <a:r>
              <a:rPr lang="nn-NO" sz="2000" b="0" i="0" u="none" strike="noStrike" baseline="0" dirty="0">
                <a:latin typeface="SymbolMT"/>
              </a:rPr>
              <a:t> </a:t>
            </a:r>
            <a:r>
              <a:rPr lang="nn-NO" sz="2000" b="0" i="0" u="none" strike="noStrike" baseline="0" dirty="0">
                <a:latin typeface="Arial" panose="020B0604020202020204" pitchFamily="34" charset="0"/>
              </a:rPr>
              <a:t>Planlegge ball og årsmøte 2022</a:t>
            </a:r>
          </a:p>
          <a:p>
            <a:pPr indent="177800" algn="l"/>
            <a:r>
              <a:rPr lang="nb-NO" sz="2000" b="0" i="0" u="none" strike="noStrike" baseline="0" dirty="0">
                <a:latin typeface="SymbolMT"/>
              </a:rPr>
              <a:t> </a:t>
            </a:r>
            <a:r>
              <a:rPr lang="nb-NO" sz="2000" b="0" i="0" u="none" strike="noStrike" baseline="0" dirty="0">
                <a:latin typeface="Arial" panose="020B0604020202020204" pitchFamily="34" charset="0"/>
              </a:rPr>
              <a:t>Søke om økonomiske midler fra Frogn kommune, Forsvarsbygg, Sparebankstiftelsene</a:t>
            </a:r>
          </a:p>
          <a:p>
            <a:pPr algn="l"/>
            <a:endParaRPr lang="nb-NO" sz="2000" dirty="0">
              <a:latin typeface="SymbolMT"/>
            </a:endParaRPr>
          </a:p>
          <a:p>
            <a:pPr algn="l"/>
            <a:r>
              <a:rPr lang="nb-NO" sz="2400" b="1" i="0" u="none" strike="noStrike" baseline="0" dirty="0">
                <a:latin typeface="Arial" panose="020B0604020202020204" pitchFamily="34" charset="0"/>
              </a:rPr>
              <a:t>Det er opp til styre å prioritere oppgaver som skal gjennomføres.</a:t>
            </a:r>
            <a:endParaRPr lang="nb-NO" sz="2400" b="1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97901B9-F1D2-494E-A64B-D4C106AD48BD}"/>
              </a:ext>
            </a:extLst>
          </p:cNvPr>
          <p:cNvSpPr txBox="1"/>
          <p:nvPr/>
        </p:nvSpPr>
        <p:spPr>
          <a:xfrm>
            <a:off x="1447800" y="397432"/>
            <a:ext cx="444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Pkt 5 f.  Plan for aktiviteten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9397099-4434-4882-85B8-4F3659472A61}"/>
              </a:ext>
            </a:extLst>
          </p:cNvPr>
          <p:cNvSpPr txBox="1"/>
          <p:nvPr/>
        </p:nvSpPr>
        <p:spPr>
          <a:xfrm>
            <a:off x="1021470" y="920652"/>
            <a:ext cx="2471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189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F98FF9F-90C1-4F02-B756-4D54008D1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371475"/>
            <a:ext cx="7934325" cy="611505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67B2994-EE34-4B16-A2A1-D789EF4967BE}"/>
              </a:ext>
            </a:extLst>
          </p:cNvPr>
          <p:cNvSpPr txBox="1"/>
          <p:nvPr/>
        </p:nvSpPr>
        <p:spPr>
          <a:xfrm>
            <a:off x="1231900" y="792659"/>
            <a:ext cx="1092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</a:rPr>
              <a:t>B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U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D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S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J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E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T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T</a:t>
            </a:r>
          </a:p>
          <a:p>
            <a:endParaRPr lang="nb-NO" sz="2800" b="1" dirty="0">
              <a:solidFill>
                <a:srgbClr val="FF0000"/>
              </a:solidFill>
            </a:endParaRPr>
          </a:p>
          <a:p>
            <a:r>
              <a:rPr lang="nb-NO" sz="2800" b="1" dirty="0">
                <a:solidFill>
                  <a:srgbClr val="FF0000"/>
                </a:solidFill>
              </a:rPr>
              <a:t>2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2</a:t>
            </a:r>
          </a:p>
          <a:p>
            <a:r>
              <a:rPr lang="nb-NO" sz="2800" b="1" dirty="0">
                <a:solidFill>
                  <a:srgbClr val="FF0000"/>
                </a:solidFill>
              </a:rPr>
              <a:t>1</a:t>
            </a:r>
            <a:endParaRPr lang="nb-NO" b="1" dirty="0">
              <a:solidFill>
                <a:srgbClr val="FF0000"/>
              </a:solidFill>
            </a:endParaRP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66C9CBE-36E0-41DE-A9B2-F4B5AC573273}"/>
              </a:ext>
            </a:extLst>
          </p:cNvPr>
          <p:cNvCxnSpPr>
            <a:cxnSpLocks/>
          </p:cNvCxnSpPr>
          <p:nvPr/>
        </p:nvCxnSpPr>
        <p:spPr>
          <a:xfrm>
            <a:off x="8699500" y="1168400"/>
            <a:ext cx="0" cy="5318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BF33DEF-C030-4BC3-BD9E-2B7B1FCFA095}"/>
              </a:ext>
            </a:extLst>
          </p:cNvPr>
          <p:cNvCxnSpPr>
            <a:cxnSpLocks/>
          </p:cNvCxnSpPr>
          <p:nvPr/>
        </p:nvCxnSpPr>
        <p:spPr>
          <a:xfrm>
            <a:off x="9956800" y="939800"/>
            <a:ext cx="0" cy="554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0618C26F-5952-4FCC-9751-4C827461D982}"/>
              </a:ext>
            </a:extLst>
          </p:cNvPr>
          <p:cNvCxnSpPr>
            <a:cxnSpLocks/>
          </p:cNvCxnSpPr>
          <p:nvPr/>
        </p:nvCxnSpPr>
        <p:spPr>
          <a:xfrm flipH="1">
            <a:off x="8699500" y="6486525"/>
            <a:ext cx="1257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04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7B0A0761-8FCB-4B22-93C0-8A66443C6DEB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8" y="259129"/>
            <a:ext cx="660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741887E-C73E-4B3D-B8ED-1561EB82B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26" y="1397000"/>
            <a:ext cx="9955774" cy="4847234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A4EFD5B-F646-400F-8E55-680FBD92DC09}"/>
              </a:ext>
            </a:extLst>
          </p:cNvPr>
          <p:cNvSpPr txBox="1"/>
          <p:nvPr/>
        </p:nvSpPr>
        <p:spPr>
          <a:xfrm>
            <a:off x="1384300" y="5740400"/>
            <a:ext cx="6273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AA9FE6C-A219-4990-A350-30BF568225AB}"/>
              </a:ext>
            </a:extLst>
          </p:cNvPr>
          <p:cNvSpPr txBox="1"/>
          <p:nvPr/>
        </p:nvSpPr>
        <p:spPr>
          <a:xfrm>
            <a:off x="1384300" y="482600"/>
            <a:ext cx="71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accent5">
                    <a:lumMod val="75000"/>
                  </a:schemeClr>
                </a:solidFill>
              </a:rPr>
              <a:t>Pkt 5 g.  Valg iht vedtektenes § 6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D79C4A0-AE7B-4ECA-84DA-BA4E88B0A0C0}"/>
              </a:ext>
            </a:extLst>
          </p:cNvPr>
          <p:cNvSpPr txBox="1"/>
          <p:nvPr/>
        </p:nvSpPr>
        <p:spPr>
          <a:xfrm>
            <a:off x="1296426" y="1422400"/>
            <a:ext cx="3529574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6081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82E49C-DD95-430E-A248-C65CE4EB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74" y="302585"/>
            <a:ext cx="9039498" cy="1244861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Pkt 5 g   -  </a:t>
            </a:r>
            <a:r>
              <a:rPr lang="nb-NO" sz="2800" b="1" dirty="0">
                <a:solidFill>
                  <a:schemeClr val="accent6">
                    <a:lumMod val="75000"/>
                  </a:schemeClr>
                </a:solidFill>
              </a:rPr>
              <a:t>Styret foreslår 1 års forlengelse for alle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216D3173-CFA3-441C-AD3F-7D6671414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643438"/>
              </p:ext>
            </p:extLst>
          </p:nvPr>
        </p:nvGraphicFramePr>
        <p:xfrm>
          <a:off x="956603" y="1547446"/>
          <a:ext cx="10719582" cy="4297638"/>
        </p:xfrm>
        <a:graphic>
          <a:graphicData uri="http://schemas.openxmlformats.org/drawingml/2006/table">
            <a:tbl>
              <a:tblPr firstRow="1" firstCol="1" bandRow="1"/>
              <a:tblGrid>
                <a:gridCol w="3045632">
                  <a:extLst>
                    <a:ext uri="{9D8B030D-6E8A-4147-A177-3AD203B41FA5}">
                      <a16:colId xmlns:a16="http://schemas.microsoft.com/office/drawing/2014/main" val="1039197661"/>
                    </a:ext>
                  </a:extLst>
                </a:gridCol>
                <a:gridCol w="2400174">
                  <a:extLst>
                    <a:ext uri="{9D8B030D-6E8A-4147-A177-3AD203B41FA5}">
                      <a16:colId xmlns:a16="http://schemas.microsoft.com/office/drawing/2014/main" val="274693799"/>
                    </a:ext>
                  </a:extLst>
                </a:gridCol>
                <a:gridCol w="1749209">
                  <a:extLst>
                    <a:ext uri="{9D8B030D-6E8A-4147-A177-3AD203B41FA5}">
                      <a16:colId xmlns:a16="http://schemas.microsoft.com/office/drawing/2014/main" val="4183387858"/>
                    </a:ext>
                  </a:extLst>
                </a:gridCol>
                <a:gridCol w="3524567">
                  <a:extLst>
                    <a:ext uri="{9D8B030D-6E8A-4147-A177-3AD203B41FA5}">
                      <a16:colId xmlns:a16="http://schemas.microsoft.com/office/drawing/2014/main" val="1877491700"/>
                    </a:ext>
                  </a:extLst>
                </a:gridCol>
              </a:tblGrid>
              <a:tr h="560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​Navn</a:t>
                      </a:r>
                      <a:endParaRPr lang="nb-NO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Funksjon​</a:t>
                      </a:r>
                      <a:endParaRPr lang="nb-NO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​Ny periode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Kommentar​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50939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​Ragnar Dahl</a:t>
                      </a:r>
                      <a:endParaRPr lang="nb-NO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​Leder</a:t>
                      </a:r>
                      <a:endParaRPr lang="nb-NO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​2019-202</a:t>
                      </a: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Forlenges med 1 år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37520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​Torild Stumo</a:t>
                      </a:r>
                      <a:endParaRPr lang="nb-NO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​Styremedlem</a:t>
                      </a:r>
                      <a:endParaRPr lang="nb-NO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​2019-202</a:t>
                      </a: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Forlenges med 1 år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039632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​Hilde Herberg</a:t>
                      </a:r>
                      <a:endParaRPr lang="nb-NO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​​Styremedlem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​2019-202</a:t>
                      </a: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Forlenges med 1 år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236060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​Jon-Ivar Stedje</a:t>
                      </a:r>
                      <a:endParaRPr lang="nb-NO" sz="20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​​Styremedlem</a:t>
                      </a:r>
                      <a:endParaRPr lang="nb-NO" sz="200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​2020-202</a:t>
                      </a: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nb-NO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Forlenges med 1 år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874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​Hans Petter Aksnes</a:t>
                      </a:r>
                      <a:endParaRPr lang="nb-NO" sz="200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​Styremedlem​</a:t>
                      </a:r>
                      <a:endParaRPr lang="nb-NO" sz="200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​2020-202</a:t>
                      </a: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nb-NO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Forlenges med 1 år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77994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​Nils Einar Nesdam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b-NO" sz="2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Svein Moen</a:t>
                      </a:r>
                      <a:endParaRPr lang="nb-NO" sz="20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​Styremedlem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b-NO" sz="2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Kasserer</a:t>
                      </a:r>
                      <a:endParaRPr lang="nb-NO" sz="20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​2020-202</a:t>
                      </a: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b-NO" sz="2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2020-202</a:t>
                      </a: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</a:t>
                      </a:r>
                      <a:endParaRPr lang="nb-NO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Forlenges med 1 år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Forlenges med 1 år</a:t>
                      </a:r>
                      <a:endParaRPr lang="nb-NO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094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474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4CEFEA-B3B9-4584-B2E5-DAC00FBAD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42" y="0"/>
            <a:ext cx="9039498" cy="1658198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Pkt 5.g  Valg av revisor og </a:t>
            </a:r>
            <a:r>
              <a:rPr lang="nb-NO" sz="2800" b="1" dirty="0" err="1">
                <a:solidFill>
                  <a:srgbClr val="0070C0"/>
                </a:solidFill>
              </a:rPr>
              <a:t>valgkomitè</a:t>
            </a:r>
            <a:endParaRPr lang="nb-NO" sz="2800" b="1" dirty="0">
              <a:solidFill>
                <a:srgbClr val="0070C0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83641F-DA5B-49B8-804A-28E2A981C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047" y="1658198"/>
            <a:ext cx="4809744" cy="3767328"/>
          </a:xfrm>
        </p:spPr>
        <p:txBody>
          <a:bodyPr>
            <a:normAutofit fontScale="47500" lnSpcReduction="20000"/>
          </a:bodyPr>
          <a:lstStyle/>
          <a:p>
            <a:endParaRPr lang="nb-NO" b="1" dirty="0"/>
          </a:p>
          <a:p>
            <a:r>
              <a:rPr lang="nb-NO" sz="2900" b="1" dirty="0"/>
              <a:t> </a:t>
            </a:r>
            <a:endParaRPr lang="nb-NO" sz="2900" dirty="0"/>
          </a:p>
          <a:p>
            <a:r>
              <a:rPr lang="nb-NO" sz="5900" dirty="0">
                <a:solidFill>
                  <a:srgbClr val="FF0000"/>
                </a:solidFill>
              </a:rPr>
              <a:t>Styrets forslag til revisor:	</a:t>
            </a:r>
          </a:p>
          <a:p>
            <a:endParaRPr lang="nb-NO" sz="5900" dirty="0">
              <a:solidFill>
                <a:srgbClr val="FF0000"/>
              </a:solidFill>
            </a:endParaRPr>
          </a:p>
          <a:p>
            <a:r>
              <a:rPr lang="nb-NO" sz="5900" dirty="0">
                <a:solidFill>
                  <a:srgbClr val="FF0000"/>
                </a:solidFill>
              </a:rPr>
              <a:t>Hilde Falck Olsen</a:t>
            </a:r>
          </a:p>
          <a:p>
            <a:pPr marL="0" indent="0">
              <a:buNone/>
            </a:pPr>
            <a:endParaRPr lang="nb-NO" sz="2900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FFC2DA-CFFC-4ADE-8077-F3138364A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2513" y="1955800"/>
            <a:ext cx="5698416" cy="3868479"/>
          </a:xfrm>
        </p:spPr>
        <p:txBody>
          <a:bodyPr>
            <a:normAutofit fontScale="47500" lnSpcReduction="20000"/>
          </a:bodyPr>
          <a:lstStyle/>
          <a:p>
            <a:r>
              <a:rPr lang="nb-NO" sz="4200" dirty="0"/>
              <a:t>Styret innstiller følgende kandidat til valgkomiteen </a:t>
            </a:r>
          </a:p>
          <a:p>
            <a:r>
              <a:rPr lang="nb-NO" sz="4200" dirty="0"/>
              <a:t>for perioden 2020-2022:</a:t>
            </a:r>
          </a:p>
          <a:p>
            <a:pPr lvl="0"/>
            <a:endParaRPr lang="nb-NO" sz="3800" dirty="0"/>
          </a:p>
          <a:p>
            <a:pPr lvl="0"/>
            <a:r>
              <a:rPr lang="nb-NO" sz="4200" dirty="0">
                <a:solidFill>
                  <a:schemeClr val="tx1"/>
                </a:solidFill>
              </a:rPr>
              <a:t>Hilde Falck Olsen	 2020-2022 </a:t>
            </a:r>
            <a:r>
              <a:rPr lang="nb-NO" sz="4200" dirty="0">
                <a:solidFill>
                  <a:srgbClr val="FF0000"/>
                </a:solidFill>
              </a:rPr>
              <a:t>(23) </a:t>
            </a:r>
            <a:r>
              <a:rPr lang="nb-NO" sz="4200" dirty="0">
                <a:solidFill>
                  <a:schemeClr val="tx1"/>
                </a:solidFill>
              </a:rPr>
              <a:t>Forlenges med 1 år</a:t>
            </a:r>
          </a:p>
          <a:p>
            <a:pPr lvl="0"/>
            <a:r>
              <a:rPr lang="nb-NO" sz="4200" dirty="0"/>
              <a:t>Mette Høiland	 2019-2021 </a:t>
            </a:r>
            <a:r>
              <a:rPr lang="nb-NO" sz="4200" dirty="0">
                <a:solidFill>
                  <a:srgbClr val="FF0000"/>
                </a:solidFill>
              </a:rPr>
              <a:t>(22) </a:t>
            </a:r>
            <a:r>
              <a:rPr lang="nb-NO" sz="4200" dirty="0"/>
              <a:t>Forlenges med 1 år</a:t>
            </a:r>
          </a:p>
          <a:p>
            <a:pPr lvl="0"/>
            <a:r>
              <a:rPr lang="nb-NO" sz="4200" dirty="0"/>
              <a:t>Øyvind Solli	 2019-2021 </a:t>
            </a:r>
            <a:r>
              <a:rPr lang="nb-NO" sz="4200" dirty="0">
                <a:solidFill>
                  <a:srgbClr val="FF0000"/>
                </a:solidFill>
              </a:rPr>
              <a:t>(22) </a:t>
            </a:r>
            <a:r>
              <a:rPr lang="nb-NO" sz="4200" dirty="0"/>
              <a:t>Forlenges med 1 år</a:t>
            </a:r>
          </a:p>
          <a:p>
            <a:r>
              <a:rPr lang="nb-NO" sz="4200" dirty="0"/>
              <a:t> </a:t>
            </a:r>
          </a:p>
          <a:p>
            <a:r>
              <a:rPr lang="nb-NO" sz="4200" dirty="0"/>
              <a:t>Det er praksis at valgkomiteen konstituerer seg selv.</a:t>
            </a:r>
          </a:p>
          <a:p>
            <a:r>
              <a:rPr lang="nb-NO" sz="3800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2723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bord, sitter, pult&#10;&#10;Automatisk generert beskrivelse">
            <a:extLst>
              <a:ext uri="{FF2B5EF4-FFF2-40B4-BE49-F238E27FC236}">
                <a16:creationId xmlns:a16="http://schemas.microsoft.com/office/drawing/2014/main" id="{327B8F1F-6291-48AD-B20C-FD6D26FBF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4929947-8AA2-4020-8BA8-7CE0F3E6ECFA}"/>
              </a:ext>
            </a:extLst>
          </p:cNvPr>
          <p:cNvSpPr txBox="1"/>
          <p:nvPr/>
        </p:nvSpPr>
        <p:spPr>
          <a:xfrm>
            <a:off x="3659188" y="-88900"/>
            <a:ext cx="49466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b-NO" b="1" dirty="0"/>
          </a:p>
          <a:p>
            <a:pPr algn="ctr"/>
            <a:r>
              <a:rPr lang="nb-NO" sz="2000" b="1" dirty="0">
                <a:highlight>
                  <a:srgbClr val="FFFF00"/>
                </a:highlight>
              </a:rPr>
              <a:t>Pkt 5 h  -  INNKOMNE SAKER</a:t>
            </a:r>
          </a:p>
          <a:p>
            <a:pPr algn="ctr"/>
            <a:endParaRPr lang="nb-NO" sz="2000" b="1" dirty="0">
              <a:solidFill>
                <a:srgbClr val="FFFF00"/>
              </a:solidFill>
            </a:endParaRPr>
          </a:p>
          <a:p>
            <a:pPr algn="ctr"/>
            <a:r>
              <a:rPr lang="nb-NO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KAN FREMMES I ÅRSMØTE</a:t>
            </a:r>
          </a:p>
        </p:txBody>
      </p:sp>
      <p:pic>
        <p:nvPicPr>
          <p:cNvPr id="6" name="Bilde 5" descr="Et bilde som inneholder himmel, utendørs, militære kjøretøy&#10;&#10;Automatisk generert beskrivelse">
            <a:extLst>
              <a:ext uri="{FF2B5EF4-FFF2-40B4-BE49-F238E27FC236}">
                <a16:creationId xmlns:a16="http://schemas.microsoft.com/office/drawing/2014/main" id="{B422341C-FCEF-4097-BAC3-33D52ABF4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50" y="114300"/>
            <a:ext cx="3724274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01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0316906-AAA5-474F-80D7-B386748EC614}"/>
              </a:ext>
            </a:extLst>
          </p:cNvPr>
          <p:cNvSpPr txBox="1"/>
          <p:nvPr/>
        </p:nvSpPr>
        <p:spPr>
          <a:xfrm>
            <a:off x="3556781" y="379828"/>
            <a:ext cx="50784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solidFill>
                  <a:srgbClr val="002060"/>
                </a:solidFill>
              </a:rPr>
              <a:t>ÅRSMØTE SLUTT</a:t>
            </a:r>
          </a:p>
          <a:p>
            <a:pPr algn="ctr"/>
            <a:r>
              <a:rPr lang="nb-NO" sz="40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nb-NO" sz="4000" b="1" dirty="0">
                <a:solidFill>
                  <a:srgbClr val="FF0000"/>
                </a:solidFill>
              </a:rPr>
              <a:t>PAUSE</a:t>
            </a:r>
            <a:r>
              <a:rPr lang="nb-NO" sz="4000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nb-NO" sz="4000" dirty="0">
              <a:solidFill>
                <a:srgbClr val="FF0000"/>
              </a:solidFill>
            </a:endParaRPr>
          </a:p>
          <a:p>
            <a:pPr algn="ctr"/>
            <a:r>
              <a:rPr lang="nb-NO" sz="4000" b="1" dirty="0">
                <a:solidFill>
                  <a:srgbClr val="FFFF00"/>
                </a:solidFill>
              </a:rPr>
              <a:t>MEDLEMSMØTE</a:t>
            </a:r>
          </a:p>
        </p:txBody>
      </p:sp>
    </p:spTree>
    <p:extLst>
      <p:ext uri="{BB962C8B-B14F-4D97-AF65-F5344CB8AC3E}">
        <p14:creationId xmlns:p14="http://schemas.microsoft.com/office/powerpoint/2010/main" val="1870194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2B37A6-FF6E-497B-959E-56EDB457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557" y="1667933"/>
            <a:ext cx="6562726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475635"/>
                </a:solidFill>
              </a:rPr>
              <a:t>Info fra </a:t>
            </a:r>
            <a:r>
              <a:rPr lang="en-US" dirty="0" err="1">
                <a:solidFill>
                  <a:srgbClr val="475635"/>
                </a:solidFill>
              </a:rPr>
              <a:t>Kommandanten</a:t>
            </a:r>
            <a:endParaRPr lang="en-US" dirty="0">
              <a:solidFill>
                <a:srgbClr val="475635"/>
              </a:solidFill>
            </a:endParaRPr>
          </a:p>
        </p:txBody>
      </p:sp>
      <p:pic>
        <p:nvPicPr>
          <p:cNvPr id="10" name="Bilde 9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FF12E7BE-4091-440C-8A99-1DC53283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31" r="2" b="22273"/>
          <a:stretch/>
        </p:blipFill>
        <p:spPr>
          <a:xfrm>
            <a:off x="1244600" y="1229332"/>
            <a:ext cx="2832863" cy="2798137"/>
          </a:xfrm>
          <a:prstGeom prst="rect">
            <a:avLst/>
          </a:prstGeom>
        </p:spPr>
      </p:pic>
      <p:pic>
        <p:nvPicPr>
          <p:cNvPr id="8" name="Plassholder for innhold 7" descr="Et bilde som inneholder vann, himmel, utendørs, båt&#10;&#10;Automatisk generert beskrivelse">
            <a:extLst>
              <a:ext uri="{FF2B5EF4-FFF2-40B4-BE49-F238E27FC236}">
                <a16:creationId xmlns:a16="http://schemas.microsoft.com/office/drawing/2014/main" id="{C3B253BC-92D1-4626-A8D2-59F566331E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12701" r="4" b="4"/>
          <a:stretch/>
        </p:blipFill>
        <p:spPr>
          <a:xfrm>
            <a:off x="1244600" y="4059864"/>
            <a:ext cx="2832863" cy="1854788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185402-6D61-48F9-A022-FBE149D2B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2557" y="2628900"/>
            <a:ext cx="6428994" cy="314896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 err="1"/>
              <a:t>Prosjekt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havn</a:t>
            </a:r>
            <a:r>
              <a:rPr lang="en-US" dirty="0"/>
              <a:t> for </a:t>
            </a:r>
            <a:r>
              <a:rPr lang="en-US" dirty="0" err="1"/>
              <a:t>Borgenbåten</a:t>
            </a:r>
            <a:endParaRPr lang="en-US" dirty="0"/>
          </a:p>
          <a:p>
            <a:r>
              <a:rPr lang="en-US" dirty="0" err="1"/>
              <a:t>Besluttet</a:t>
            </a:r>
            <a:r>
              <a:rPr lang="en-US" dirty="0"/>
              <a:t> å ta </a:t>
            </a:r>
            <a:r>
              <a:rPr lang="en-US" dirty="0" err="1"/>
              <a:t>inngangsbilletter</a:t>
            </a:r>
            <a:endParaRPr lang="en-US" dirty="0"/>
          </a:p>
          <a:p>
            <a:r>
              <a:rPr lang="en-US" dirty="0" err="1"/>
              <a:t>Museet</a:t>
            </a:r>
            <a:r>
              <a:rPr lang="en-US" dirty="0"/>
              <a:t> </a:t>
            </a:r>
            <a:r>
              <a:rPr lang="en-US" dirty="0" err="1"/>
              <a:t>overføres</a:t>
            </a:r>
            <a:r>
              <a:rPr lang="en-US" dirty="0"/>
              <a:t> KUD 2024</a:t>
            </a:r>
          </a:p>
          <a:p>
            <a:pPr algn="l"/>
            <a:r>
              <a:rPr lang="en-US" dirty="0"/>
              <a:t>Opera på Oscarsborg </a:t>
            </a:r>
            <a:r>
              <a:rPr lang="nb-NO" dirty="0" err="1"/>
              <a:t>Donizetti</a:t>
            </a:r>
            <a:r>
              <a:rPr lang="nb-NO" dirty="0"/>
              <a:t>. Spilles 11, 13, 14, 17, 18, 20, 21 august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0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0440979-A745-485E-B179-D654D1EC7C92}"/>
              </a:ext>
            </a:extLst>
          </p:cNvPr>
          <p:cNvSpPr txBox="1"/>
          <p:nvPr/>
        </p:nvSpPr>
        <p:spPr>
          <a:xfrm>
            <a:off x="2551043" y="622853"/>
            <a:ext cx="7089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3600" b="1" dirty="0" err="1"/>
              <a:t>Pkt</a:t>
            </a:r>
            <a:r>
              <a:rPr lang="nb-NO" sz="3600" b="1" dirty="0"/>
              <a:t> 4 Valg av møteleder</a:t>
            </a:r>
            <a:endParaRPr lang="nb-NO" dirty="0"/>
          </a:p>
          <a:p>
            <a:endParaRPr lang="nb-NO" sz="3600" b="1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9C85492-864B-4BE0-A0B3-9687483B45A6}"/>
              </a:ext>
            </a:extLst>
          </p:cNvPr>
          <p:cNvSpPr/>
          <p:nvPr/>
        </p:nvSpPr>
        <p:spPr>
          <a:xfrm>
            <a:off x="2551043" y="1941664"/>
            <a:ext cx="897834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2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Forslag: ?</a:t>
            </a:r>
          </a:p>
          <a:p>
            <a:r>
              <a:rPr lang="nb-NO" sz="3200" dirty="0"/>
              <a:t> </a:t>
            </a:r>
          </a:p>
          <a:p>
            <a:r>
              <a:rPr lang="nb-NO" sz="3200" u="sng" dirty="0"/>
              <a:t>Årsmøtets behandling:</a:t>
            </a:r>
            <a:endParaRPr lang="nb-NO" sz="3200" dirty="0"/>
          </a:p>
          <a:p>
            <a:r>
              <a:rPr lang="nb-NO" sz="3200" dirty="0"/>
              <a:t> </a:t>
            </a:r>
          </a:p>
          <a:p>
            <a:r>
              <a:rPr lang="nb-NO" sz="3200" u="sng" dirty="0"/>
              <a:t>Vedtak:</a:t>
            </a:r>
            <a:endParaRPr lang="nb-NO" sz="3200" dirty="0"/>
          </a:p>
          <a:p>
            <a:r>
              <a:rPr lang="nb-NO" sz="3200" dirty="0" err="1"/>
              <a:t>Xxx</a:t>
            </a:r>
            <a:r>
              <a:rPr lang="nb-NO" sz="3200" dirty="0"/>
              <a:t>  ble valgt som møteleder.</a:t>
            </a:r>
          </a:p>
          <a:p>
            <a:r>
              <a:rPr lang="nb-NO" sz="3200" dirty="0"/>
              <a:t> </a:t>
            </a:r>
          </a:p>
          <a:p>
            <a:pPr lvl="0">
              <a:spcAft>
                <a:spcPts val="0"/>
              </a:spcAft>
            </a:pPr>
            <a:endParaRPr lang="nb-NO" sz="2000" dirty="0">
              <a:solidFill>
                <a:srgbClr val="FF000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77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E3DB4-8D36-4D02-910F-1D6D2F69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722376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0070C0"/>
                </a:solidFill>
              </a:rPr>
              <a:t>Info fra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4618CA-799C-4B1B-B12F-0DAC1F4CB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nb-NO" sz="2800" b="1" dirty="0"/>
              <a:t>GAMMEL handicap rampe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9BFA14A-2203-49D4-8E9B-652BFB6FA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5130292" cy="722376"/>
          </a:xfrm>
        </p:spPr>
        <p:txBody>
          <a:bodyPr>
            <a:normAutofit fontScale="85000" lnSpcReduction="20000"/>
          </a:bodyPr>
          <a:lstStyle/>
          <a:p>
            <a:endParaRPr lang="nb-NO" sz="2400" b="1" dirty="0"/>
          </a:p>
          <a:p>
            <a:pPr algn="ctr"/>
            <a:r>
              <a:rPr lang="nb-NO" sz="2800" b="1" dirty="0"/>
              <a:t>Ny handicap rampe</a:t>
            </a:r>
          </a:p>
          <a:p>
            <a:endParaRPr lang="nb-NO" sz="2400" b="1" dirty="0"/>
          </a:p>
        </p:txBody>
      </p:sp>
      <p:pic>
        <p:nvPicPr>
          <p:cNvPr id="7" name="Plassholder for innhold 5" descr="Et bilde som inneholder murstein, utendørs, bygning, stein&#10;&#10;Automatisk generert beskrivelse">
            <a:extLst>
              <a:ext uri="{FF2B5EF4-FFF2-40B4-BE49-F238E27FC236}">
                <a16:creationId xmlns:a16="http://schemas.microsoft.com/office/drawing/2014/main" id="{F8FB7E65-3FC9-4335-A8CF-E67ADC7A1C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31929"/>
          <a:stretch/>
        </p:blipFill>
        <p:spPr>
          <a:xfrm>
            <a:off x="6340996" y="2730970"/>
            <a:ext cx="3996663" cy="3627497"/>
          </a:xfrm>
          <a:prstGeom prst="rect">
            <a:avLst/>
          </a:prstGeom>
        </p:spPr>
      </p:pic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410F06CB-8109-4505-B4CE-FDBA49C915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6" name="Picture 2" descr="Årsmøte 2020">
            <a:extLst>
              <a:ext uri="{FF2B5EF4-FFF2-40B4-BE49-F238E27FC236}">
                <a16:creationId xmlns:a16="http://schemas.microsoft.com/office/drawing/2014/main" id="{5692156F-D022-48D6-B647-9C749DCC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/>
          <a:stretch/>
        </p:blipFill>
        <p:spPr bwMode="auto">
          <a:xfrm>
            <a:off x="1054100" y="2692224"/>
            <a:ext cx="4039380" cy="36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73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E3DB4-8D36-4D02-910F-1D6D2F69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722376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0070C0"/>
                </a:solidFill>
              </a:rPr>
              <a:t>Info fra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4618CA-799C-4B1B-B12F-0DAC1F4CB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sz="2400" b="1" dirty="0"/>
              <a:t>Oppussing av veisvingbatteriet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9BFA14A-2203-49D4-8E9B-652BFB6FA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5130292" cy="722376"/>
          </a:xfrm>
        </p:spPr>
        <p:txBody>
          <a:bodyPr>
            <a:normAutofit/>
          </a:bodyPr>
          <a:lstStyle/>
          <a:p>
            <a:pPr algn="ctr"/>
            <a:r>
              <a:rPr lang="nb-NO" sz="2400" b="1" dirty="0"/>
              <a:t>Svein blåser norgeskanonen</a:t>
            </a:r>
          </a:p>
        </p:txBody>
      </p:sp>
      <p:pic>
        <p:nvPicPr>
          <p:cNvPr id="10" name="Plassholder for innhold 9" descr="Et bilde som inneholder tre, utendørs, bakke, gammel&#10;&#10;Automatisk generert beskrivelse">
            <a:extLst>
              <a:ext uri="{FF2B5EF4-FFF2-40B4-BE49-F238E27FC236}">
                <a16:creationId xmlns:a16="http://schemas.microsoft.com/office/drawing/2014/main" id="{7CEEFD51-C16A-484A-8A37-BBAE5939C0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38986" y="2751138"/>
            <a:ext cx="2779713" cy="3706284"/>
          </a:xfrm>
        </p:spPr>
      </p:pic>
      <p:pic>
        <p:nvPicPr>
          <p:cNvPr id="9" name="Plassholder for innhold 8" descr="Et bilde som inneholder himmel, utendørs, militære kjøretøy&#10;&#10;Automatisk generert beskrivelse">
            <a:extLst>
              <a:ext uri="{FF2B5EF4-FFF2-40B4-BE49-F238E27FC236}">
                <a16:creationId xmlns:a16="http://schemas.microsoft.com/office/drawing/2014/main" id="{6A2D18F5-2959-47AF-905D-A4BA25CBE2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04155" y="2752725"/>
            <a:ext cx="2704307" cy="3605742"/>
          </a:xfrm>
        </p:spPr>
      </p:pic>
    </p:spTree>
    <p:extLst>
      <p:ext uri="{BB962C8B-B14F-4D97-AF65-F5344CB8AC3E}">
        <p14:creationId xmlns:p14="http://schemas.microsoft.com/office/powerpoint/2010/main" val="722278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E3DB4-8D36-4D02-910F-1D6D2F69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722376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0070C0"/>
                </a:solidFill>
              </a:rPr>
              <a:t>Info fra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4618CA-799C-4B1B-B12F-0DAC1F4CB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b="1" dirty="0"/>
              <a:t>Støvsuging av sand under kanonrøret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9BFA14A-2203-49D4-8E9B-652BFB6FA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5130292" cy="722376"/>
          </a:xfrm>
        </p:spPr>
        <p:txBody>
          <a:bodyPr>
            <a:normAutofit/>
          </a:bodyPr>
          <a:lstStyle/>
          <a:p>
            <a:pPr algn="ctr"/>
            <a:r>
              <a:rPr lang="nb-NO" sz="2400" b="1" dirty="0"/>
              <a:t>Kanonene er galvanisert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7EFA1CE2-7B00-4190-887B-8B1E093BCD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7662" y="2751138"/>
            <a:ext cx="2779712" cy="3706283"/>
          </a:xfrm>
        </p:spPr>
      </p:pic>
      <p:pic>
        <p:nvPicPr>
          <p:cNvPr id="14" name="Plassholder for innhold 13" descr="Et bilde som inneholder person&#10;&#10;Automatisk generert beskrivelse">
            <a:extLst>
              <a:ext uri="{FF2B5EF4-FFF2-40B4-BE49-F238E27FC236}">
                <a16:creationId xmlns:a16="http://schemas.microsoft.com/office/drawing/2014/main" id="{B6402056-C7E3-4966-87CD-E6959F84CE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38986" y="2751137"/>
            <a:ext cx="2779711" cy="3706281"/>
          </a:xfrm>
        </p:spPr>
      </p:pic>
    </p:spTree>
    <p:extLst>
      <p:ext uri="{BB962C8B-B14F-4D97-AF65-F5344CB8AC3E}">
        <p14:creationId xmlns:p14="http://schemas.microsoft.com/office/powerpoint/2010/main" val="1349578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E3DB4-8D36-4D02-910F-1D6D2F69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722376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0070C0"/>
                </a:solidFill>
              </a:rPr>
              <a:t>Info fra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4618CA-799C-4B1B-B12F-0DAC1F4CB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b="1" dirty="0"/>
              <a:t>En pause i jobben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9BFA14A-2203-49D4-8E9B-652BFB6FA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5130292" cy="722376"/>
          </a:xfrm>
        </p:spPr>
        <p:txBody>
          <a:bodyPr>
            <a:normAutofit/>
          </a:bodyPr>
          <a:lstStyle/>
          <a:p>
            <a:pPr algn="ctr"/>
            <a:r>
              <a:rPr lang="nb-NO" sz="2400" b="1" dirty="0"/>
              <a:t>Norgeskanon ferdig</a:t>
            </a:r>
          </a:p>
        </p:txBody>
      </p:sp>
      <p:pic>
        <p:nvPicPr>
          <p:cNvPr id="12" name="Plassholder for innhold 11" descr="Et bilde som inneholder tre, utendørs, person, personer&#10;&#10;Automatisk generert beskrivelse">
            <a:extLst>
              <a:ext uri="{FF2B5EF4-FFF2-40B4-BE49-F238E27FC236}">
                <a16:creationId xmlns:a16="http://schemas.microsoft.com/office/drawing/2014/main" id="{2710BC4B-3504-4D63-B54A-5FF2292F33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4712" y="2752725"/>
            <a:ext cx="4267200" cy="3200400"/>
          </a:xfrm>
        </p:spPr>
      </p:pic>
      <p:pic>
        <p:nvPicPr>
          <p:cNvPr id="15" name="Plassholder for innhold 12" descr="Et bilde som inneholder tre, utendørs, bakke, område&#10;&#10;Automatisk generert beskrivelse">
            <a:extLst>
              <a:ext uri="{FF2B5EF4-FFF2-40B4-BE49-F238E27FC236}">
                <a16:creationId xmlns:a16="http://schemas.microsoft.com/office/drawing/2014/main" id="{26ABDCD9-3967-44BD-A42C-A21FE719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14" y="2750990"/>
            <a:ext cx="4267200" cy="3200400"/>
          </a:xfrm>
          <a:prstGeom prst="rect">
            <a:avLst/>
          </a:prstGeom>
        </p:spPr>
      </p:pic>
      <p:sp>
        <p:nvSpPr>
          <p:cNvPr id="17" name="Plassholder for innhold 16">
            <a:extLst>
              <a:ext uri="{FF2B5EF4-FFF2-40B4-BE49-F238E27FC236}">
                <a16:creationId xmlns:a16="http://schemas.microsoft.com/office/drawing/2014/main" id="{2D22DFF2-0116-4ECD-8998-71E7B4753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0198" y="2750990"/>
            <a:ext cx="4267201" cy="3200400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6689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E3DB4-8D36-4D02-910F-1D6D2F69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722376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0070C0"/>
                </a:solidFill>
              </a:rPr>
              <a:t>Info fra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4618CA-799C-4B1B-B12F-0DAC1F4CB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b="1" dirty="0"/>
              <a:t>Vi har malt </a:t>
            </a:r>
            <a:r>
              <a:rPr lang="nb-NO" sz="2400" b="1" dirty="0" err="1"/>
              <a:t>dørerne</a:t>
            </a:r>
            <a:endParaRPr lang="nb-NO" sz="2400" b="1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9BFA14A-2203-49D4-8E9B-652BFB6FA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5130292" cy="722376"/>
          </a:xfrm>
        </p:spPr>
        <p:txBody>
          <a:bodyPr>
            <a:normAutofit/>
          </a:bodyPr>
          <a:lstStyle/>
          <a:p>
            <a:pPr algn="ctr"/>
            <a:r>
              <a:rPr lang="nb-NO" sz="2400" b="1" dirty="0"/>
              <a:t>Slamming er planlagt</a:t>
            </a:r>
          </a:p>
          <a:p>
            <a:pPr algn="ctr"/>
            <a:endParaRPr lang="nb-NO" sz="2400" b="1" dirty="0"/>
          </a:p>
        </p:txBody>
      </p:sp>
      <p:pic>
        <p:nvPicPr>
          <p:cNvPr id="10" name="Plassholder for innhold 9" descr="Et bilde som inneholder utendørs, tre, gress, bygning&#10;&#10;Automatisk generert beskrivelse">
            <a:extLst>
              <a:ext uri="{FF2B5EF4-FFF2-40B4-BE49-F238E27FC236}">
                <a16:creationId xmlns:a16="http://schemas.microsoft.com/office/drawing/2014/main" id="{331CFC5D-0E69-40CE-9D26-CDF42A4742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789" y="2832249"/>
            <a:ext cx="4064000" cy="3048000"/>
          </a:xfrm>
        </p:spPr>
      </p:pic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17748B10-D72E-42FD-B00C-06B07B0E9C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7" name="Plassholder for innhold 13" descr="Et bilde som inneholder bygning, bakke, stein, murstein&#10;&#10;Automatisk generert beskrivelse">
            <a:extLst>
              <a:ext uri="{FF2B5EF4-FFF2-40B4-BE49-F238E27FC236}">
                <a16:creationId xmlns:a16="http://schemas.microsoft.com/office/drawing/2014/main" id="{D9A8A14C-51BC-46E2-BF59-46AF0381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96" y="2798883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2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E3DB4-8D36-4D02-910F-1D6D2F69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722376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0070C0"/>
                </a:solidFill>
              </a:rPr>
              <a:t>Info fra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4618CA-799C-4B1B-B12F-0DAC1F4CB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b="1" dirty="0"/>
              <a:t>Fått tillatelse til å felle trær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9BFA14A-2203-49D4-8E9B-652BFB6FA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5130292" cy="722376"/>
          </a:xfrm>
        </p:spPr>
        <p:txBody>
          <a:bodyPr>
            <a:normAutofit/>
          </a:bodyPr>
          <a:lstStyle/>
          <a:p>
            <a:pPr algn="ctr"/>
            <a:r>
              <a:rPr lang="nb-NO" sz="2400" b="1" dirty="0"/>
              <a:t>Du ser ikke sjøen fra kanon 2 (1)</a:t>
            </a:r>
          </a:p>
        </p:txBody>
      </p:sp>
      <p:pic>
        <p:nvPicPr>
          <p:cNvPr id="10" name="Plassholder for innhold 9" descr="Et bilde som inneholder utendørs, gress, tre, himmel&#10;&#10;Automatisk generert beskrivelse">
            <a:extLst>
              <a:ext uri="{FF2B5EF4-FFF2-40B4-BE49-F238E27FC236}">
                <a16:creationId xmlns:a16="http://schemas.microsoft.com/office/drawing/2014/main" id="{D728AF9E-DC78-4C6A-869F-83C5D92FF1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76312" y="2828925"/>
            <a:ext cx="4064000" cy="3048000"/>
          </a:xfrm>
        </p:spPr>
      </p:pic>
      <p:pic>
        <p:nvPicPr>
          <p:cNvPr id="13" name="Plassholder for innhold 12" descr="Et bilde som inneholder gress, utendørs, himmel, tre&#10;&#10;Automatisk generert beskrivelse">
            <a:extLst>
              <a:ext uri="{FF2B5EF4-FFF2-40B4-BE49-F238E27FC236}">
                <a16:creationId xmlns:a16="http://schemas.microsoft.com/office/drawing/2014/main" id="{536E3F8A-A9F3-4597-8E98-34245C17A69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0789" y="2828925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4118934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E3DB4-8D36-4D02-910F-1D6D2F69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499533"/>
            <a:ext cx="9039498" cy="722376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0070C0"/>
                </a:solidFill>
              </a:rPr>
              <a:t>Info fra styret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4618CA-799C-4B1B-B12F-0DAC1F4CB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8673" y="2038435"/>
            <a:ext cx="2053844" cy="723400"/>
          </a:xfrm>
        </p:spPr>
        <p:txBody>
          <a:bodyPr>
            <a:normAutofit/>
          </a:bodyPr>
          <a:lstStyle/>
          <a:p>
            <a:r>
              <a:rPr lang="nb-NO" sz="2400" b="1" dirty="0"/>
              <a:t>Ankerledd</a:t>
            </a:r>
            <a:r>
              <a:rPr lang="nb-NO" sz="2800" b="1" dirty="0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9BFA14A-2203-49D4-8E9B-652BFB6FA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76438" y="2038435"/>
            <a:ext cx="5130292" cy="722376"/>
          </a:xfrm>
        </p:spPr>
        <p:txBody>
          <a:bodyPr>
            <a:normAutofit/>
          </a:bodyPr>
          <a:lstStyle/>
          <a:p>
            <a:pPr algn="ctr"/>
            <a:r>
              <a:rPr lang="nb-NO" sz="2400" b="1" dirty="0"/>
              <a:t>Salg av crester</a:t>
            </a:r>
          </a:p>
        </p:txBody>
      </p:sp>
      <p:pic>
        <p:nvPicPr>
          <p:cNvPr id="8" name="Plassholder for innhold 7" descr="Et bilde som inneholder tekst&#10;&#10;Automatisk generert beskrivelse">
            <a:extLst>
              <a:ext uri="{FF2B5EF4-FFF2-40B4-BE49-F238E27FC236}">
                <a16:creationId xmlns:a16="http://schemas.microsoft.com/office/drawing/2014/main" id="{3E98A693-5BBA-4C7C-9E2C-8492E902F8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750" t="18580" r="12500" b="11296"/>
          <a:stretch/>
        </p:blipFill>
        <p:spPr>
          <a:xfrm rot="5400000">
            <a:off x="7816396" y="3387104"/>
            <a:ext cx="3650377" cy="2292349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Plassholder for innhold 11" descr="Et bilde som inneholder utendørs, bilvei, tre, himmel&#10;&#10;Automatisk generert beskrivelse">
            <a:extLst>
              <a:ext uri="{FF2B5EF4-FFF2-40B4-BE49-F238E27FC236}">
                <a16:creationId xmlns:a16="http://schemas.microsoft.com/office/drawing/2014/main" id="{8D4F5496-4B3A-438C-A949-4F559D43A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8244" y="2708090"/>
            <a:ext cx="2400300" cy="3200400"/>
          </a:xfrm>
        </p:spPr>
      </p:pic>
      <p:pic>
        <p:nvPicPr>
          <p:cNvPr id="14" name="Bilde 13" descr="Et bilde som inneholder servise i tinn, kjede, grill, flere&#10;&#10;Automatisk generert beskrivelse">
            <a:extLst>
              <a:ext uri="{FF2B5EF4-FFF2-40B4-BE49-F238E27FC236}">
                <a16:creationId xmlns:a16="http://schemas.microsoft.com/office/drawing/2014/main" id="{A7CB5A0C-1BDA-42A0-8C99-13BDC1B55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3873" y="3096658"/>
            <a:ext cx="2883727" cy="2162796"/>
          </a:xfrm>
          <a:prstGeom prst="rect">
            <a:avLst/>
          </a:prstGeom>
        </p:spPr>
      </p:pic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524C0389-169D-425A-AAB4-652503C77CA9}"/>
              </a:ext>
            </a:extLst>
          </p:cNvPr>
          <p:cNvSpPr txBox="1">
            <a:spLocks/>
          </p:cNvSpPr>
          <p:nvPr/>
        </p:nvSpPr>
        <p:spPr>
          <a:xfrm>
            <a:off x="4190776" y="2043398"/>
            <a:ext cx="4663440" cy="72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/>
              <a:t>Avlevert ankerledd </a:t>
            </a:r>
          </a:p>
        </p:txBody>
      </p:sp>
    </p:spTree>
    <p:extLst>
      <p:ext uri="{BB962C8B-B14F-4D97-AF65-F5344CB8AC3E}">
        <p14:creationId xmlns:p14="http://schemas.microsoft.com/office/powerpoint/2010/main" val="3852337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0540CC9-C291-4737-A2A9-7BB20F2ABC18}"/>
              </a:ext>
            </a:extLst>
          </p:cNvPr>
          <p:cNvSpPr txBox="1"/>
          <p:nvPr/>
        </p:nvSpPr>
        <p:spPr>
          <a:xfrm>
            <a:off x="2133600" y="2794000"/>
            <a:ext cx="681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>
                <a:solidFill>
                  <a:srgbClr val="0070C0"/>
                </a:solidFill>
              </a:rPr>
              <a:t>SLUTT – SPØRSMÅL?</a:t>
            </a:r>
          </a:p>
        </p:txBody>
      </p:sp>
    </p:spTree>
    <p:extLst>
      <p:ext uri="{BB962C8B-B14F-4D97-AF65-F5344CB8AC3E}">
        <p14:creationId xmlns:p14="http://schemas.microsoft.com/office/powerpoint/2010/main" val="166463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0440979-A745-485E-B179-D654D1EC7C92}"/>
              </a:ext>
            </a:extLst>
          </p:cNvPr>
          <p:cNvSpPr txBox="1"/>
          <p:nvPr/>
        </p:nvSpPr>
        <p:spPr>
          <a:xfrm>
            <a:off x="2551043" y="622853"/>
            <a:ext cx="70899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3200" b="1" dirty="0" err="1">
                <a:solidFill>
                  <a:schemeClr val="accent6">
                    <a:lumMod val="75000"/>
                  </a:schemeClr>
                </a:solidFill>
              </a:rPr>
              <a:t>Pkt</a:t>
            </a:r>
            <a:r>
              <a:rPr lang="nb-NO" sz="3200" b="1" dirty="0">
                <a:solidFill>
                  <a:schemeClr val="accent6">
                    <a:lumMod val="75000"/>
                  </a:schemeClr>
                </a:solidFill>
              </a:rPr>
              <a:t> 5 a Valg av referent</a:t>
            </a:r>
            <a:endParaRPr lang="nb-NO" sz="16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nb-NO" sz="3600" b="1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FDB1C35-2EEF-4432-95FC-8BB093DF7852}"/>
              </a:ext>
            </a:extLst>
          </p:cNvPr>
          <p:cNvSpPr/>
          <p:nvPr/>
        </p:nvSpPr>
        <p:spPr>
          <a:xfrm>
            <a:off x="2054087" y="2133600"/>
            <a:ext cx="85078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" indent="449580">
              <a:spcAft>
                <a:spcPts val="0"/>
              </a:spcAft>
            </a:pPr>
            <a:r>
              <a:rPr lang="nb-NO" sz="2800" dirty="0">
                <a:solidFill>
                  <a:srgbClr val="0070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Leder foreslår Hilde Herberg som referent.</a:t>
            </a:r>
            <a:endParaRPr lang="nb-NO" sz="2800" dirty="0">
              <a:solidFill>
                <a:srgbClr val="0070C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914400">
              <a:spcAft>
                <a:spcPts val="0"/>
              </a:spcAft>
            </a:pPr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nb-NO" sz="2800" u="sng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Årsmøtets behandling: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Årsmøtets behandling</a:t>
            </a:r>
          </a:p>
          <a:p>
            <a:pPr marL="457200">
              <a:spcAft>
                <a:spcPts val="0"/>
              </a:spcAft>
            </a:pP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nb-NO" sz="2800" u="sng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Vedtak: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nb-NO" sz="2800" dirty="0" err="1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Xxxx</a:t>
            </a:r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ble valgt som referent.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5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0440979-A745-485E-B179-D654D1EC7C92}"/>
              </a:ext>
            </a:extLst>
          </p:cNvPr>
          <p:cNvSpPr txBox="1"/>
          <p:nvPr/>
        </p:nvSpPr>
        <p:spPr>
          <a:xfrm>
            <a:off x="1948070" y="622853"/>
            <a:ext cx="9110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3200" b="1" dirty="0" err="1">
                <a:solidFill>
                  <a:schemeClr val="accent6">
                    <a:lumMod val="75000"/>
                  </a:schemeClr>
                </a:solidFill>
              </a:rPr>
              <a:t>Pkt</a:t>
            </a:r>
            <a:r>
              <a:rPr lang="nb-NO" sz="3200" b="1" dirty="0">
                <a:solidFill>
                  <a:schemeClr val="accent6">
                    <a:lumMod val="75000"/>
                  </a:schemeClr>
                </a:solidFill>
              </a:rPr>
              <a:t> 5 b Valg av to representanter til å underskrive protokollen, sammen med referenten </a:t>
            </a:r>
            <a:endParaRPr lang="nb-NO" sz="16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nb-NO" sz="3600" b="1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FDB1C35-2EEF-4432-95FC-8BB093DF7852}"/>
              </a:ext>
            </a:extLst>
          </p:cNvPr>
          <p:cNvSpPr/>
          <p:nvPr/>
        </p:nvSpPr>
        <p:spPr>
          <a:xfrm>
            <a:off x="1948070" y="2511051"/>
            <a:ext cx="85078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" indent="449580">
              <a:spcAft>
                <a:spcPts val="0"/>
              </a:spcAft>
            </a:pPr>
            <a:r>
              <a:rPr lang="nb-NO" sz="2800" dirty="0">
                <a:solidFill>
                  <a:srgbClr val="0070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Leder/årsmøte foreslår to fra salen</a:t>
            </a:r>
            <a:endParaRPr lang="nb-NO" sz="2800" dirty="0">
              <a:solidFill>
                <a:srgbClr val="0070C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914400">
              <a:spcAft>
                <a:spcPts val="0"/>
              </a:spcAft>
            </a:pPr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nb-NO" sz="2800" u="sng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Årsmøtets behandling: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Årsmøtets behandling</a:t>
            </a:r>
          </a:p>
          <a:p>
            <a:pPr marL="457200">
              <a:spcAft>
                <a:spcPts val="0"/>
              </a:spcAft>
            </a:pP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nb-NO" sz="2800" u="sng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Vedtak: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nb-NO" sz="2800" dirty="0" err="1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Xxxx</a:t>
            </a:r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ble valgt som referent.</a:t>
            </a:r>
            <a:endParaRPr lang="nb-NO" sz="2800" dirty="0">
              <a:solidFill>
                <a:schemeClr val="tx2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7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D6CA490-5B33-4E25-9C83-5B052C0C1620}"/>
              </a:ext>
            </a:extLst>
          </p:cNvPr>
          <p:cNvSpPr/>
          <p:nvPr/>
        </p:nvSpPr>
        <p:spPr>
          <a:xfrm>
            <a:off x="1583704" y="1441175"/>
            <a:ext cx="909761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Leder					Ragnar Dahl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Nestleder				Hilde Herberg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Styremedlem			Torild Stumo 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Styremedlem			Jon Ivar Stedje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Styremedlem			Hans Petter Aksnes 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Styremedlem			Nils Einar Nesdam</a:t>
            </a: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Kasserer				Svein Moen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Revisor				Hilde Falck Olsen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Valgkomite			Mette Høiland</a:t>
            </a: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				Hilde Falck Olsen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398270" indent="400050"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		Øyvind Solli 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b-NO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202A6D2-EBAE-41FD-A4F1-028A23DA800A}"/>
              </a:ext>
            </a:extLst>
          </p:cNvPr>
          <p:cNvSpPr txBox="1"/>
          <p:nvPr/>
        </p:nvSpPr>
        <p:spPr>
          <a:xfrm rot="2322118">
            <a:off x="6559827" y="2376441"/>
            <a:ext cx="72224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1" dirty="0">
                <a:solidFill>
                  <a:srgbClr val="365F9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Styret og øvrige verv</a:t>
            </a:r>
            <a:endParaRPr lang="nb-NO" sz="4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F417B4D-97C7-4B6E-ABFA-CDD29067A858}"/>
              </a:ext>
            </a:extLst>
          </p:cNvPr>
          <p:cNvSpPr txBox="1"/>
          <p:nvPr/>
        </p:nvSpPr>
        <p:spPr>
          <a:xfrm>
            <a:off x="1701800" y="393700"/>
            <a:ext cx="494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accent6">
                    <a:lumMod val="75000"/>
                  </a:schemeClr>
                </a:solidFill>
              </a:rPr>
              <a:t>Pkt 5 c. Styrets årsberetning</a:t>
            </a:r>
          </a:p>
        </p:txBody>
      </p:sp>
    </p:spTree>
    <p:extLst>
      <p:ext uri="{BB962C8B-B14F-4D97-AF65-F5344CB8AC3E}">
        <p14:creationId xmlns:p14="http://schemas.microsoft.com/office/powerpoint/2010/main" val="126215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5202A6D2-EBAE-41FD-A4F1-028A23DA800A}"/>
              </a:ext>
            </a:extLst>
          </p:cNvPr>
          <p:cNvSpPr txBox="1"/>
          <p:nvPr/>
        </p:nvSpPr>
        <p:spPr>
          <a:xfrm rot="2322118">
            <a:off x="6559827" y="2330275"/>
            <a:ext cx="7222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4000" b="1" i="1" dirty="0">
                <a:solidFill>
                  <a:srgbClr val="365F9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Styrets virksomhet</a:t>
            </a:r>
            <a:endParaRPr lang="nb-NO" sz="4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84152AB-494C-423F-A420-5533ED6EE4B6}"/>
              </a:ext>
            </a:extLst>
          </p:cNvPr>
          <p:cNvSpPr/>
          <p:nvPr/>
        </p:nvSpPr>
        <p:spPr>
          <a:xfrm>
            <a:off x="1020417" y="1700065"/>
            <a:ext cx="883478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b-NO" sz="24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Styret har hatt 4 styremøter i 2020. </a:t>
            </a:r>
            <a:endParaRPr lang="nb-NO" sz="2400" b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nb-N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Kommandant Per Egil Grimstad og festningsforvalter Jonny Fjeld har møterett, men som følge av </a:t>
            </a:r>
            <a:r>
              <a:rPr lang="nb-NO" sz="20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covid</a:t>
            </a:r>
            <a:r>
              <a:rPr lang="nb-NO" sz="2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19 er bidrag mottatt pr </a:t>
            </a:r>
            <a:r>
              <a:rPr lang="nb-NO" sz="20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tlf</a:t>
            </a:r>
            <a:r>
              <a:rPr lang="nb-NO" sz="2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og mail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20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Styrets leder/nestleder har hatt løpende kontakt med kommandant og festningsforvalter.</a:t>
            </a:r>
            <a:endParaRPr lang="nb-NO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20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Styrets arbeid har vært begrenset, men konsentrert om foreningens virksomheter og arrangementer.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20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87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rgbClr val="323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E3958F-EBCD-40AE-82FB-D1BDDB59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212" y="499533"/>
            <a:ext cx="3601446" cy="8401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Fergekort</a:t>
            </a:r>
            <a:r>
              <a:rPr lang="en-US" sz="2800" dirty="0">
                <a:solidFill>
                  <a:srgbClr val="FFFF00"/>
                </a:solidFill>
              </a:rPr>
              <a:t> til alle i </a:t>
            </a:r>
            <a:r>
              <a:rPr lang="en-US" sz="2800" dirty="0" err="1">
                <a:solidFill>
                  <a:srgbClr val="FFFF00"/>
                </a:solidFill>
              </a:rPr>
              <a:t>styret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lassholder for innhold 5" descr="Et bilde som inneholder grønn, sitter, liten, parkert&#10;&#10;Automatisk generert beskrivelse">
            <a:extLst>
              <a:ext uri="{FF2B5EF4-FFF2-40B4-BE49-F238E27FC236}">
                <a16:creationId xmlns:a16="http://schemas.microsoft.com/office/drawing/2014/main" id="{F52D60B2-0D15-4798-84EC-D3C80B158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929" b="1"/>
          <a:stretch/>
        </p:blipFill>
        <p:spPr>
          <a:xfrm rot="5400000">
            <a:off x="348995" y="-348995"/>
            <a:ext cx="6858000" cy="7555991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ED44915-36CD-45B4-93AB-9AC1143AE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3211" y="2027583"/>
            <a:ext cx="3488701" cy="375028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85000"/>
              </a:lnSpc>
            </a:pPr>
            <a:r>
              <a:rPr lang="en-US" sz="3600" dirty="0">
                <a:solidFill>
                  <a:srgbClr val="FFFFFF"/>
                </a:solidFill>
              </a:rPr>
              <a:t>Gratis </a:t>
            </a:r>
            <a:r>
              <a:rPr lang="en-US" sz="3600" dirty="0" err="1">
                <a:solidFill>
                  <a:srgbClr val="FFFFFF"/>
                </a:solidFill>
              </a:rPr>
              <a:t>ferge</a:t>
            </a:r>
            <a:r>
              <a:rPr lang="en-US" sz="3600" dirty="0">
                <a:solidFill>
                  <a:srgbClr val="FFFFFF"/>
                </a:solidFill>
              </a:rPr>
              <a:t> for</a:t>
            </a:r>
          </a:p>
          <a:p>
            <a:pPr algn="ctr">
              <a:lnSpc>
                <a:spcPct val="85000"/>
              </a:lnSpc>
            </a:pPr>
            <a:endParaRPr lang="en-US" sz="3600" dirty="0">
              <a:solidFill>
                <a:srgbClr val="FFFFFF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venneforeningens</a:t>
            </a:r>
            <a:endParaRPr lang="en-US" sz="3600" dirty="0">
              <a:solidFill>
                <a:srgbClr val="FFFFFF"/>
              </a:solidFill>
            </a:endParaRPr>
          </a:p>
          <a:p>
            <a:pPr algn="ctr">
              <a:lnSpc>
                <a:spcPct val="85000"/>
              </a:lnSpc>
            </a:pPr>
            <a:endParaRPr lang="en-US" sz="3600" dirty="0">
              <a:solidFill>
                <a:srgbClr val="FFFFFF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arrangementer</a:t>
            </a:r>
            <a:endParaRPr lang="en-US" sz="3600" dirty="0">
              <a:solidFill>
                <a:srgbClr val="FFFFFF"/>
              </a:solidFill>
            </a:endParaRPr>
          </a:p>
          <a:p>
            <a:pPr algn="ctr">
              <a:lnSpc>
                <a:spcPct val="85000"/>
              </a:lnSpc>
            </a:pPr>
            <a:endParaRPr lang="en-US" sz="3600" dirty="0">
              <a:solidFill>
                <a:srgbClr val="FFFFFF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på</a:t>
            </a:r>
            <a:r>
              <a:rPr lang="en-US" sz="3600" dirty="0">
                <a:solidFill>
                  <a:srgbClr val="FFFFFF"/>
                </a:solidFill>
              </a:rPr>
              <a:t> Oscarsborg</a:t>
            </a:r>
          </a:p>
        </p:txBody>
      </p:sp>
    </p:spTree>
    <p:extLst>
      <p:ext uri="{BB962C8B-B14F-4D97-AF65-F5344CB8AC3E}">
        <p14:creationId xmlns:p14="http://schemas.microsoft.com/office/powerpoint/2010/main" val="1149087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tropolitt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E87BF9E4163B4DA9B14F1A85060714" ma:contentTypeVersion="2" ma:contentTypeDescription="Create a new document." ma:contentTypeScope="" ma:versionID="d6ed87c02417d7a2ff3f08b6be6a99ca">
  <xsd:schema xmlns:xsd="http://www.w3.org/2001/XMLSchema" xmlns:xs="http://www.w3.org/2001/XMLSchema" xmlns:p="http://schemas.microsoft.com/office/2006/metadata/properties" xmlns:ns3="310c0366-ce96-4de8-a17b-ed98441ef5b0" targetNamespace="http://schemas.microsoft.com/office/2006/metadata/properties" ma:root="true" ma:fieldsID="6d886b42baef3498badbd0dd09296b82" ns3:_="">
    <xsd:import namespace="310c0366-ce96-4de8-a17b-ed98441ef5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c0366-ce96-4de8-a17b-ed98441ef5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7A430F-7D72-49EF-999E-B20C42363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10c0366-ce96-4de8-a17b-ed98441ef5b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8A7B86-8737-4B60-BC03-800B2ECC69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E24969-85DA-43D5-9B6F-4A39915EA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0c0366-ce96-4de8-a17b-ed98441ef5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3098</TotalTime>
  <Words>1352</Words>
  <Application>Microsoft Office PowerPoint</Application>
  <PresentationFormat>Widescreen</PresentationFormat>
  <Paragraphs>284</Paragraphs>
  <Slides>47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SymbolMT</vt:lpstr>
      <vt:lpstr>Metropolitt</vt:lpstr>
      <vt:lpstr>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Fergekort til alle i styret</vt:lpstr>
      <vt:lpstr>PowerPoint-presentasjon</vt:lpstr>
      <vt:lpstr>Penger fra KUD Rullestolrampe ved museet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Andre forhold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Pkt 5 e.  Fastsettelse av kontingent</vt:lpstr>
      <vt:lpstr>PowerPoint-presentasjon</vt:lpstr>
      <vt:lpstr>PowerPoint-presentasjon</vt:lpstr>
      <vt:lpstr>PowerPoint-presentasjon</vt:lpstr>
      <vt:lpstr>PowerPoint-presentasjon</vt:lpstr>
      <vt:lpstr>Pkt 5 g   -  Styret foreslår 1 års forlengelse for alle</vt:lpstr>
      <vt:lpstr>Pkt 5.g  Valg av revisor og valgkomitè</vt:lpstr>
      <vt:lpstr>PowerPoint-presentasjon</vt:lpstr>
      <vt:lpstr>PowerPoint-presentasjon</vt:lpstr>
      <vt:lpstr>Info fra Kommandanten</vt:lpstr>
      <vt:lpstr>Info fra styret</vt:lpstr>
      <vt:lpstr>Info fra styret</vt:lpstr>
      <vt:lpstr>Info fra styret</vt:lpstr>
      <vt:lpstr>Info fra styret</vt:lpstr>
      <vt:lpstr>Info fra styret</vt:lpstr>
      <vt:lpstr>Info fra styret</vt:lpstr>
      <vt:lpstr>Info fra styret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Ragnar Dahl</dc:creator>
  <cp:lastModifiedBy>Ragnar Dahl</cp:lastModifiedBy>
  <cp:revision>48</cp:revision>
  <dcterms:created xsi:type="dcterms:W3CDTF">2020-03-09T23:41:51Z</dcterms:created>
  <dcterms:modified xsi:type="dcterms:W3CDTF">2021-06-28T16:43:15Z</dcterms:modified>
</cp:coreProperties>
</file>