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86" r:id="rId3"/>
    <p:sldId id="257" r:id="rId4"/>
    <p:sldId id="271" r:id="rId5"/>
    <p:sldId id="258" r:id="rId6"/>
    <p:sldId id="259" r:id="rId7"/>
    <p:sldId id="260" r:id="rId8"/>
    <p:sldId id="261" r:id="rId9"/>
    <p:sldId id="275" r:id="rId10"/>
    <p:sldId id="289" r:id="rId11"/>
    <p:sldId id="262" r:id="rId12"/>
    <p:sldId id="276" r:id="rId13"/>
    <p:sldId id="263" r:id="rId14"/>
    <p:sldId id="264" r:id="rId15"/>
    <p:sldId id="272" r:id="rId16"/>
    <p:sldId id="290" r:id="rId17"/>
    <p:sldId id="291" r:id="rId18"/>
    <p:sldId id="265" r:id="rId19"/>
    <p:sldId id="266" r:id="rId20"/>
    <p:sldId id="277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8479D-53D5-48FD-A9EE-4430D68A4C05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87DF-EB23-4297-AFD3-C58B3598C7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44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46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26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952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04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943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62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0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21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39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234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24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FB81-A50E-4268-AF38-022F43B6E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72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@museumsfriend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/>
          </a:bodyPr>
          <a:lstStyle/>
          <a:p>
            <a:r>
              <a:rPr lang="nb-NO" b="1" dirty="0"/>
              <a:t>Museet og frivilligheten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nb-NO" i="1" dirty="0"/>
          </a:p>
          <a:p>
            <a:endParaRPr lang="nb-NO" sz="4000" i="1" dirty="0"/>
          </a:p>
          <a:p>
            <a:r>
              <a:rPr lang="nb-NO" sz="11200" i="1" dirty="0"/>
              <a:t>Anne Asserson</a:t>
            </a:r>
          </a:p>
          <a:p>
            <a:endParaRPr lang="nb-NO" sz="11200" i="1" dirty="0"/>
          </a:p>
          <a:p>
            <a:r>
              <a:rPr lang="nb-NO" sz="11200" i="1" dirty="0"/>
              <a:t>Siljustøl Venneforening </a:t>
            </a:r>
          </a:p>
          <a:p>
            <a:br>
              <a:rPr lang="nb-NO" sz="4000" dirty="0"/>
            </a:b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27281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620688"/>
            <a:ext cx="8229600" cy="1143000"/>
          </a:xfrm>
        </p:spPr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19256" cy="5361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«Ledelse av Frivillige i Museer -  en håndbok» </a:t>
            </a:r>
          </a:p>
          <a:p>
            <a:pPr marL="0" indent="0">
              <a:buNone/>
            </a:pPr>
            <a:r>
              <a:rPr lang="nb-NO" sz="2600" dirty="0"/>
              <a:t>av kurator Ann Siri </a:t>
            </a:r>
            <a:r>
              <a:rPr lang="nb-NO" sz="2600" dirty="0" err="1"/>
              <a:t>Hegseth</a:t>
            </a:r>
            <a:r>
              <a:rPr lang="nb-NO" sz="2600" dirty="0"/>
              <a:t> Garberg, </a:t>
            </a:r>
            <a:r>
              <a:rPr lang="nn-NO" sz="2600" dirty="0"/>
              <a:t>Sverresborg, Trøndelag Folkemuseum.</a:t>
            </a:r>
          </a:p>
          <a:p>
            <a:pPr marL="0" indent="0">
              <a:buNone/>
            </a:pPr>
            <a:endParaRPr lang="nn-NO" sz="2600" dirty="0"/>
          </a:p>
          <a:p>
            <a:pPr marL="0" indent="0">
              <a:buNone/>
            </a:pPr>
            <a:r>
              <a:rPr lang="nb-NO" sz="2600" dirty="0"/>
              <a:t>Heftet analyserer forholdet mellom institusjon og frivilligheten. Gode eksempler fra andre land.</a:t>
            </a:r>
          </a:p>
          <a:p>
            <a:pPr marL="0" indent="0">
              <a:buNone/>
            </a:pPr>
            <a:r>
              <a:rPr lang="nb-NO" sz="2600" dirty="0"/>
              <a:t>Utgitt i 2014 med støtte av Norsk Kulturråd</a:t>
            </a:r>
            <a:r>
              <a:rPr lang="nb-NO" sz="3000" dirty="0"/>
              <a:t>.</a:t>
            </a:r>
          </a:p>
          <a:p>
            <a:pPr marL="0" indent="0">
              <a:buNone/>
            </a:pPr>
            <a:endParaRPr lang="nb-NO" sz="30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10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8650"/>
            <a:ext cx="4260957" cy="297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3009" y="233206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>
                <a:solidFill>
                  <a:schemeClr val="bg1"/>
                </a:solidFill>
              </a:rPr>
              <a:t>Ann Siri </a:t>
            </a:r>
            <a:r>
              <a:rPr lang="nb-NO" sz="1200" b="1" dirty="0" err="1">
                <a:solidFill>
                  <a:schemeClr val="bg1"/>
                </a:solidFill>
              </a:rPr>
              <a:t>Hegseth</a:t>
            </a:r>
            <a:r>
              <a:rPr lang="nb-NO" sz="1200" b="1" dirty="0">
                <a:solidFill>
                  <a:schemeClr val="bg1"/>
                </a:solidFill>
              </a:rPr>
              <a:t> Garberg</a:t>
            </a:r>
          </a:p>
          <a:p>
            <a:r>
              <a:rPr lang="nb-NO" sz="1200" b="1" dirty="0">
                <a:solidFill>
                  <a:schemeClr val="bg1"/>
                </a:solidFill>
              </a:rPr>
              <a:t>LEDELSE AV FRIVILLIGE</a:t>
            </a:r>
          </a:p>
          <a:p>
            <a:r>
              <a:rPr lang="nb-NO" sz="1200" b="1" dirty="0">
                <a:solidFill>
                  <a:schemeClr val="bg1"/>
                </a:solidFill>
              </a:rPr>
              <a:t>I MUSEER – EN HÅNDBOK</a:t>
            </a:r>
          </a:p>
        </p:txBody>
      </p:sp>
    </p:spTree>
    <p:extLst>
      <p:ext uri="{BB962C8B-B14F-4D97-AF65-F5344CB8AC3E}">
        <p14:creationId xmlns:p14="http://schemas.microsoft.com/office/powerpoint/2010/main" val="204469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Komponisthjemmet Siljustøl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For to år siden fikk Siljustøl et nytt flygel hvor de to giverne var en fra Siljustøls venner og stiftelsen Siljustøl.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11</a:t>
            </a:fld>
            <a:endParaRPr 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812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0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651304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/>
              <a:t>Formålet</a:t>
            </a:r>
            <a:r>
              <a:rPr lang="nb-NO" sz="2800" dirty="0"/>
              <a:t> for komponisthjemmens venneforeninger er i hovedsak å fremme musikken. </a:t>
            </a:r>
          </a:p>
          <a:p>
            <a:endParaRPr lang="nb-NO" sz="2800" dirty="0"/>
          </a:p>
          <a:p>
            <a:pPr marL="0" indent="0">
              <a:buNone/>
            </a:pPr>
            <a:r>
              <a:rPr lang="nb-NO" sz="2800" dirty="0"/>
              <a:t>Som det er nedfelt i våre </a:t>
            </a:r>
            <a:r>
              <a:rPr lang="nb-NO" sz="2800" dirty="0" err="1"/>
              <a:t>statutter</a:t>
            </a:r>
            <a:r>
              <a:rPr lang="nb-NO" sz="2800" dirty="0"/>
              <a:t>:</a:t>
            </a:r>
          </a:p>
          <a:p>
            <a:pPr marL="0" indent="0">
              <a:buNone/>
            </a:pPr>
            <a:endParaRPr lang="nb-NO" sz="2800" i="1" dirty="0"/>
          </a:p>
          <a:p>
            <a:pPr marL="0" indent="0">
              <a:buNone/>
            </a:pPr>
            <a:r>
              <a:rPr lang="nb-NO" sz="2800" i="1" dirty="0"/>
              <a:t>Siljustøls Venner har som formål å fremme, hjelpe og støtte virksomheten på Siljustøl og verne om komponistens minne og musikalske arv.</a:t>
            </a:r>
            <a:r>
              <a:rPr lang="nb-NO" sz="2800" dirty="0"/>
              <a:t> 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37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28" y="3284984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/>
              <a:t>Noen av </a:t>
            </a:r>
            <a:r>
              <a:rPr lang="nb-NO" sz="4000" b="1" dirty="0"/>
              <a:t>våre</a:t>
            </a:r>
            <a:r>
              <a:rPr lang="nb-NO" sz="4000" dirty="0"/>
              <a:t> Siljustøl problemstillinger</a:t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-som komponist hjem er det viktig å betrakte stedet både som et museum, men også som et rom som skal fylles med musikk og kunst.</a:t>
            </a:r>
          </a:p>
          <a:p>
            <a:pPr marL="0" indent="0">
              <a:buNone/>
            </a:pPr>
            <a:r>
              <a:rPr lang="nb-NO" sz="2800" dirty="0"/>
              <a:t>-det er ikke et lokale som det er lett å fylle, vanskelig tilkomst</a:t>
            </a:r>
          </a:p>
          <a:p>
            <a:pPr marL="0" indent="0">
              <a:buNone/>
            </a:pPr>
            <a:r>
              <a:rPr lang="nb-NO" sz="2800" dirty="0"/>
              <a:t>-begrensninger i volum, </a:t>
            </a:r>
            <a:r>
              <a:rPr lang="nb-NO" sz="2800" dirty="0" err="1"/>
              <a:t>max</a:t>
            </a:r>
            <a:r>
              <a:rPr lang="nb-NO" sz="2800" dirty="0"/>
              <a:t> 40 personer</a:t>
            </a:r>
          </a:p>
          <a:p>
            <a:pPr marL="0" indent="0">
              <a:buNone/>
            </a:pPr>
            <a:r>
              <a:rPr lang="nb-NO" sz="2800" dirty="0"/>
              <a:t>-inntekter basert på  medlemsavgift gir lite </a:t>
            </a:r>
          </a:p>
          <a:p>
            <a:pPr marL="0" indent="0">
              <a:buNone/>
            </a:pPr>
            <a:r>
              <a:rPr lang="nb-NO" sz="2800" dirty="0"/>
              <a:t>handlingsrom</a:t>
            </a:r>
          </a:p>
          <a:p>
            <a:pPr marL="0" indent="0">
              <a:buNone/>
            </a:pPr>
            <a:r>
              <a:rPr lang="nb-NO" sz="2800" dirty="0"/>
              <a:t>-begrenser innkjøp av kunstnere, må «tigge» litt</a:t>
            </a:r>
          </a:p>
          <a:p>
            <a:endParaRPr lang="nb-NO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84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Noen spørsmål /problemstillinger</a:t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800" dirty="0"/>
              <a:t>Hva vil museene med venneforeningene? Hvordan vil/kan museene eventuelt bruke venneforeningene?</a:t>
            </a:r>
          </a:p>
          <a:p>
            <a:pPr lvl="0"/>
            <a:r>
              <a:rPr lang="nb-NO" sz="2800" dirty="0"/>
              <a:t>Det ser ut til å være en trend at kunstmuseer ønsker å avvikle sine venneforeninger, og isteden opprette kunstklubber som museene selv drifter.   </a:t>
            </a:r>
          </a:p>
          <a:p>
            <a:pPr lvl="0"/>
            <a:r>
              <a:rPr lang="nb-NO" sz="2800" dirty="0"/>
              <a:t>Hva er erfaringene herfra?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28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Den problematiske(?) frivilligheten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nb-NO" sz="3800" dirty="0"/>
          </a:p>
          <a:p>
            <a:pPr marL="0" indent="0">
              <a:buNone/>
            </a:pPr>
            <a:r>
              <a:rPr lang="nb-NO" sz="2800" dirty="0"/>
              <a:t>‘Økende sprik mellom profesjonalitet og frivillighet’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2800" dirty="0"/>
              <a:t>En problemstilling er at museene i økende grad profesjonaliseres. Dette gjelder også mindre institusjoner. 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2800" dirty="0"/>
              <a:t>Hvordan håndterer vi dette?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050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389877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‘Økonomi’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2800" dirty="0"/>
              <a:t>Det er vanskelig å drive venneforeningene med medlemskontingenten.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Hvordan kan FNM hjelpe her ved å finne/forslå nasjonale løsninger?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16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76" y="1124744"/>
            <a:ext cx="41355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97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En klassiker som går igjen: Hva får jeg igjen for å være medlem av venneforeningen?! </a:t>
            </a:r>
          </a:p>
          <a:p>
            <a:r>
              <a:rPr lang="nb-NO" sz="2800" dirty="0"/>
              <a:t>Er frivilligheten på veg ut? </a:t>
            </a:r>
          </a:p>
          <a:p>
            <a:r>
              <a:rPr lang="nb-NO" sz="2800" dirty="0"/>
              <a:t>Hvordan kan vi forsterke forholdet mellom profesjonalitet og frivillighet?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44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>
                <a:effectLst/>
              </a:rPr>
            </a:br>
            <a:r>
              <a:rPr lang="en-US" sz="4000" dirty="0">
                <a:effectLst/>
              </a:rPr>
              <a:t>World Federation of Friends of Museums WFFM </a:t>
            </a:r>
            <a:br>
              <a:rPr lang="en-US" dirty="0">
                <a:effectLst/>
              </a:rPr>
            </a:br>
            <a:endParaRPr lang="nb-NO" sz="2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18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774942" y="1556792"/>
            <a:ext cx="7704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prstClr val="black"/>
                </a:solidFill>
              </a:rPr>
              <a:t>….a structure entitled to become a creditable counterpart of museum institutions and of their managing agencies, a transnational association open to diverse operative experiences and to the needs of different cultures. </a:t>
            </a:r>
            <a:br>
              <a:rPr lang="nb-NO" sz="2800" dirty="0">
                <a:solidFill>
                  <a:prstClr val="black"/>
                </a:solidFill>
              </a:rPr>
            </a:br>
            <a:endParaRPr lang="nb-NO" sz="2800" dirty="0">
              <a:solidFill>
                <a:prstClr val="black"/>
              </a:solidFill>
            </a:endParaRPr>
          </a:p>
          <a:p>
            <a:pPr lvl="1"/>
            <a:r>
              <a:rPr lang="en-US" sz="2800" dirty="0">
                <a:effectLst/>
              </a:rPr>
              <a:t>One of WFFM’s primary roles is to cultivate lines of communication  between member associations and to promote the idea of Friends of museums worldwide. </a:t>
            </a:r>
          </a:p>
          <a:p>
            <a:pPr lvl="1" algn="r"/>
            <a:r>
              <a:rPr lang="nb-NO" i="1" dirty="0"/>
              <a:t>http://www.museumsfriends.com/</a:t>
            </a:r>
          </a:p>
          <a:p>
            <a:pPr algn="r"/>
            <a:endParaRPr lang="nb-NO" i="1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580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Executive Secretariat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The Executive Secretariat is responsible for implementing the Executive Committee decisions and provides services to WFFM members. </a:t>
            </a:r>
            <a:br>
              <a:rPr lang="en-US" sz="2800" dirty="0">
                <a:effectLst/>
              </a:rPr>
            </a:br>
            <a:r>
              <a:rPr lang="en-US" sz="2800" dirty="0"/>
              <a:t>In general it co-ordinates and supports WFFM activities and </a:t>
            </a:r>
            <a:r>
              <a:rPr lang="en-US" sz="2800" dirty="0" err="1"/>
              <a:t>programmes</a:t>
            </a:r>
            <a:r>
              <a:rPr lang="en-US" sz="2800" dirty="0"/>
              <a:t>. </a:t>
            </a:r>
          </a:p>
          <a:p>
            <a:r>
              <a:rPr lang="en-US" sz="2000" b="1" dirty="0"/>
              <a:t>Contact</a:t>
            </a:r>
            <a:endParaRPr lang="en-US" sz="2000" dirty="0">
              <a:effectLst/>
            </a:endParaRPr>
          </a:p>
          <a:p>
            <a:pPr marL="800100" lvl="2" indent="0">
              <a:buNone/>
            </a:pPr>
            <a:r>
              <a:rPr lang="en-US" sz="2000" dirty="0"/>
              <a:t>Dr. Stefan Waller / WFFM</a:t>
            </a:r>
            <a:endParaRPr lang="en-US" sz="2000" dirty="0">
              <a:effectLst/>
            </a:endParaRPr>
          </a:p>
          <a:p>
            <a:pPr marL="800100" lvl="2" indent="0">
              <a:buNone/>
            </a:pPr>
            <a:r>
              <a:rPr lang="en-US" sz="2000" dirty="0"/>
              <a:t>c/o </a:t>
            </a:r>
            <a:r>
              <a:rPr lang="en-US" sz="2000" dirty="0" err="1"/>
              <a:t>Freunde</a:t>
            </a:r>
            <a:r>
              <a:rPr lang="en-US" sz="2000" dirty="0"/>
              <a:t> der </a:t>
            </a:r>
            <a:r>
              <a:rPr lang="en-US" sz="2000" dirty="0" err="1"/>
              <a:t>Kunsthalle</a:t>
            </a:r>
            <a:r>
              <a:rPr lang="en-US" sz="2000" dirty="0"/>
              <a:t> e. V.</a:t>
            </a:r>
            <a:endParaRPr lang="en-US" sz="2000" dirty="0">
              <a:effectLst/>
            </a:endParaRPr>
          </a:p>
          <a:p>
            <a:pPr marL="800100" lvl="2" indent="0">
              <a:buNone/>
            </a:pPr>
            <a:r>
              <a:rPr lang="en-US" sz="2000" dirty="0" err="1"/>
              <a:t>Glockengießerwall</a:t>
            </a:r>
            <a:endParaRPr lang="en-US" sz="2000" dirty="0">
              <a:effectLst/>
            </a:endParaRPr>
          </a:p>
          <a:p>
            <a:pPr marL="800100" lvl="2" indent="0">
              <a:buNone/>
            </a:pPr>
            <a:r>
              <a:rPr lang="en-US" sz="2000" dirty="0"/>
              <a:t>20095 Hamburg, Germany</a:t>
            </a:r>
            <a:endParaRPr lang="en-US" sz="2000" dirty="0">
              <a:effectLst/>
            </a:endParaRPr>
          </a:p>
          <a:p>
            <a:pPr marL="800100" lvl="2" indent="0">
              <a:buNone/>
            </a:pPr>
            <a:r>
              <a:rPr lang="en-US" sz="2000" dirty="0"/>
              <a:t>Tel </a:t>
            </a:r>
            <a:r>
              <a:rPr lang="en-US" sz="2000" dirty="0">
                <a:effectLst/>
              </a:rPr>
              <a:t>+ 49 40 23 81 71 67</a:t>
            </a:r>
          </a:p>
          <a:p>
            <a:pPr marL="800100" lvl="2" indent="0">
              <a:buNone/>
            </a:pPr>
            <a:r>
              <a:rPr lang="en-US" sz="2000" dirty="0"/>
              <a:t>E-mail: </a:t>
            </a:r>
            <a:r>
              <a:rPr lang="en-US" sz="2000" dirty="0">
                <a:hlinkClick r:id="rId2"/>
              </a:rPr>
              <a:t>stefan@museumsfriends.com</a:t>
            </a:r>
            <a:endParaRPr lang="en-US" sz="2000" dirty="0">
              <a:effectLst/>
            </a:endParaRPr>
          </a:p>
          <a:p>
            <a:endParaRPr lang="nb-NO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65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nb-NO" sz="3600" dirty="0"/>
              <a:t>Tre bergensere har gitt oss disse utsagnene: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“Den norske musikken ligger gjemt i de norske fjell.”  </a:t>
            </a:r>
          </a:p>
          <a:p>
            <a:pPr marL="0" indent="0">
              <a:buNone/>
            </a:pPr>
            <a:r>
              <a:rPr lang="nb-NO" b="1" i="1" dirty="0"/>
              <a:t>							   </a:t>
            </a:r>
            <a:r>
              <a:rPr lang="nb-NO" i="1" dirty="0"/>
              <a:t>Ole Bull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dirty="0"/>
              <a:t>“Naturen i </a:t>
            </a:r>
            <a:r>
              <a:rPr lang="nb-NO" dirty="0" err="1"/>
              <a:t>tonerne</a:t>
            </a:r>
            <a:r>
              <a:rPr lang="nb-NO" dirty="0"/>
              <a:t> og </a:t>
            </a:r>
            <a:r>
              <a:rPr lang="nb-NO" dirty="0" err="1"/>
              <a:t>tonerne</a:t>
            </a:r>
            <a:r>
              <a:rPr lang="nb-NO" dirty="0"/>
              <a:t> i naturen! Stakkars dem, som ikke drages og lokkes av deres dype mystikk.” 					     </a:t>
            </a:r>
            <a:r>
              <a:rPr lang="nb-NO" i="1" dirty="0"/>
              <a:t>Edvard Grieg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“Min musikk er full av sten.” 		</a:t>
            </a:r>
            <a:r>
              <a:rPr lang="nb-NO" i="1" dirty="0"/>
              <a:t>Harald Sæverud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48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07289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	</a:t>
            </a:r>
            <a:r>
              <a:rPr lang="nb-NO" sz="4400" dirty="0"/>
              <a:t>Går vi ut i verden sammen??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20</a:t>
            </a:fld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3960440" cy="34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9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Velkommen til Bergen og til de tre komponisthjemmene Troldhaugen, Lysøen og Siljustøl som er samlet under en felles ledelse i KODE, ved direktør Sigurd Sandmo.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3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925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Hvorfor er vi medlem i FNM?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FNM har i sin formålsparagraf at den skal </a:t>
            </a:r>
          </a:p>
          <a:p>
            <a:pPr marL="0" indent="0">
              <a:buNone/>
            </a:pPr>
            <a:r>
              <a:rPr lang="nb-NO" sz="2800" dirty="0"/>
              <a:t>« …..formidle medlemsforeningenes innsats til publikum og til offentlige organer og være vakthund og pådriver på medlemsforeningenes vegne….»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FNM skal videre være </a:t>
            </a:r>
          </a:p>
          <a:p>
            <a:pPr marL="0" indent="0">
              <a:buNone/>
            </a:pPr>
            <a:r>
              <a:rPr lang="nb-NO" sz="2800" dirty="0"/>
              <a:t>« …..rådgiver ved etablering av foreninger og lag og være en effektiv kontaktformidler mellom medlemsforeningene….»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68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Frivillighet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På årsmøtet til FNM i høst trakk </a:t>
            </a:r>
          </a:p>
          <a:p>
            <a:pPr marL="0" indent="0">
              <a:buNone/>
            </a:pPr>
            <a:r>
              <a:rPr lang="nb-NO" sz="2800" dirty="0"/>
              <a:t>Kulturminister Torhild Widvey </a:t>
            </a:r>
          </a:p>
          <a:p>
            <a:pPr marL="0" indent="0">
              <a:buNone/>
            </a:pPr>
            <a:r>
              <a:rPr lang="nb-NO" sz="2800" dirty="0"/>
              <a:t>frem </a:t>
            </a:r>
            <a:r>
              <a:rPr lang="nb-NO" sz="2800" b="1" dirty="0"/>
              <a:t>frivilligheten</a:t>
            </a:r>
            <a:r>
              <a:rPr lang="nb-NO" sz="2800" dirty="0"/>
              <a:t>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«Det frivillige arbeidet er viktig for regjeringen og det er viktig “å se” de frivillige. De jobber uegennyttig og ubetalt, de skaper et varmt og bærekraftig samfunn.»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5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04" y="1700808"/>
            <a:ext cx="2459146" cy="16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5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«Venneforeningene støtter og skaper interesse for museenes arrangementer </a:t>
            </a:r>
            <a:r>
              <a:rPr lang="nb-NO" sz="2800" b="1" dirty="0"/>
              <a:t>samt </a:t>
            </a:r>
            <a:r>
              <a:rPr lang="nb-NO" sz="2800" dirty="0"/>
              <a:t>at de gir gaver til sine museer.» </a:t>
            </a:r>
          </a:p>
          <a:p>
            <a:pPr marL="0" indent="0">
              <a:buNone/>
            </a:pPr>
            <a:r>
              <a:rPr lang="nb-NO" sz="2800" dirty="0"/>
              <a:t> </a:t>
            </a:r>
          </a:p>
          <a:p>
            <a:pPr marL="0" indent="0">
              <a:buNone/>
            </a:pPr>
            <a:r>
              <a:rPr lang="nb-NO" sz="2800" dirty="0"/>
              <a:t>«Frivillighet er identitetsskaping»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«Frivilligheten danner det bakteppe av relasjoner som binder oss sammen.»</a:t>
            </a:r>
          </a:p>
          <a:p>
            <a:endParaRPr lang="nb-NO" dirty="0"/>
          </a:p>
          <a:p>
            <a:pPr marL="0" indent="0" algn="r">
              <a:buNone/>
            </a:pPr>
            <a:r>
              <a:rPr lang="nb-NO" sz="1800" i="1" dirty="0"/>
              <a:t>Sitatene er hentet fra referat fra FNM årsmøte 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71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600" dirty="0"/>
              <a:t>I et historisk perspektiv </a:t>
            </a:r>
          </a:p>
          <a:p>
            <a:pPr marL="0" indent="0">
              <a:buNone/>
            </a:pPr>
            <a:r>
              <a:rPr lang="nb-NO" sz="3600" dirty="0"/>
              <a:t>har donasjoner vært </a:t>
            </a:r>
          </a:p>
          <a:p>
            <a:pPr marL="0" indent="0">
              <a:buNone/>
            </a:pPr>
            <a:r>
              <a:rPr lang="nb-NO" sz="3600" dirty="0"/>
              <a:t>bærebjelken i det </a:t>
            </a:r>
          </a:p>
          <a:p>
            <a:pPr marL="0" indent="0">
              <a:buNone/>
            </a:pPr>
            <a:r>
              <a:rPr lang="nb-NO" sz="3600" dirty="0"/>
              <a:t>europeiske og nasjonale </a:t>
            </a:r>
          </a:p>
          <a:p>
            <a:pPr marL="0" indent="0">
              <a:buNone/>
            </a:pPr>
            <a:r>
              <a:rPr lang="nb-NO" sz="3600" dirty="0"/>
              <a:t>kulturliv og vi har mange </a:t>
            </a:r>
          </a:p>
          <a:p>
            <a:pPr marL="0" indent="0">
              <a:buNone/>
            </a:pPr>
            <a:r>
              <a:rPr lang="nb-NO" sz="3600" dirty="0"/>
              <a:t>eksempler på det. 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Stiftelser som er bygget </a:t>
            </a:r>
          </a:p>
          <a:p>
            <a:pPr marL="0" indent="0">
              <a:buNone/>
            </a:pPr>
            <a:r>
              <a:rPr lang="nb-NO" sz="3600" dirty="0"/>
              <a:t>opp av mange små/mindre</a:t>
            </a:r>
          </a:p>
          <a:p>
            <a:pPr marL="0" indent="0">
              <a:buNone/>
            </a:pPr>
            <a:r>
              <a:rPr lang="nb-NO" sz="3600" dirty="0"/>
              <a:t>gaver. 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I Norge har disse gjerne </a:t>
            </a:r>
          </a:p>
          <a:p>
            <a:pPr marL="0" indent="0">
              <a:buNone/>
            </a:pPr>
            <a:r>
              <a:rPr lang="nb-NO" sz="3600" dirty="0"/>
              <a:t>vært organisert som </a:t>
            </a:r>
            <a:r>
              <a:rPr lang="nb-NO" sz="3600" b="1" dirty="0"/>
              <a:t>venneforeninger</a:t>
            </a:r>
            <a:r>
              <a:rPr lang="nb-NO" sz="3600" dirty="0"/>
              <a:t>. 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7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816424" cy="424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1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Så kan man kanskje si at:  </a:t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-Venneforeningene er med og løfter frem Kulturarven vår.</a:t>
            </a:r>
          </a:p>
          <a:p>
            <a:pPr marL="0" indent="0">
              <a:buNone/>
            </a:pPr>
            <a:r>
              <a:rPr lang="nb-NO" sz="2800" dirty="0"/>
              <a:t>-Venneforeningene tiltrekker seg mennesker med en spesiell interesse for området. </a:t>
            </a:r>
          </a:p>
          <a:p>
            <a:pPr marL="0" indent="0">
              <a:buNone/>
            </a:pPr>
            <a:r>
              <a:rPr lang="nb-NO" sz="2800" dirty="0"/>
              <a:t>-Dette skaper en tilhørighet og et eierskap til institusjonene de er tilknyttet ved at man har egne arrangementer for medlemmene. </a:t>
            </a:r>
          </a:p>
          <a:p>
            <a:pPr marL="0" indent="0">
              <a:buNone/>
            </a:pPr>
            <a:endParaRPr lang="nb-NO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25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Siden det er </a:t>
            </a:r>
            <a:r>
              <a:rPr lang="nb-NO" sz="2800" b="1" dirty="0"/>
              <a:t>enkelt mennesker</a:t>
            </a:r>
            <a:r>
              <a:rPr lang="nb-NO" sz="2800" dirty="0"/>
              <a:t> som er medlemmer av venneforeningene, </a:t>
            </a:r>
          </a:p>
          <a:p>
            <a:pPr marL="0" indent="0">
              <a:buNone/>
            </a:pPr>
            <a:r>
              <a:rPr lang="nb-NO" sz="2800" dirty="0"/>
              <a:t>er de med å forankre institusjonene </a:t>
            </a:r>
          </a:p>
          <a:p>
            <a:pPr marL="0" indent="0">
              <a:buNone/>
            </a:pPr>
            <a:r>
              <a:rPr lang="nb-NO" sz="2800" dirty="0"/>
              <a:t>i den </a:t>
            </a:r>
            <a:r>
              <a:rPr lang="nb-NO" sz="2800" b="1" dirty="0"/>
              <a:t>sivile sektor </a:t>
            </a:r>
            <a:r>
              <a:rPr lang="nb-NO" sz="2800" dirty="0"/>
              <a:t>eller i </a:t>
            </a:r>
            <a:r>
              <a:rPr lang="nb-NO" sz="2800" b="1" dirty="0"/>
              <a:t>samfunnet </a:t>
            </a:r>
            <a:r>
              <a:rPr lang="nb-NO" sz="2800" dirty="0"/>
              <a:t>generelt om man vil.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19.09.2015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FNM Årsmøte Bergen 19.septembere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FB81-A50E-4268-AF38-022F43B6E04A}" type="slidenum">
              <a:rPr lang="nb-NO" smtClean="0"/>
              <a:t>9</a:t>
            </a:fld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376264" cy="311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3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890</Words>
  <Application>Microsoft Office PowerPoint</Application>
  <PresentationFormat>Skjermfremvisning (4:3)</PresentationFormat>
  <Paragraphs>177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Museet og frivilligheten</vt:lpstr>
      <vt:lpstr>Tre bergensere har gitt oss disse utsagnene:</vt:lpstr>
      <vt:lpstr>PowerPoint-presentasjon</vt:lpstr>
      <vt:lpstr>Hvorfor er vi medlem i FNM?</vt:lpstr>
      <vt:lpstr>Frivillighet</vt:lpstr>
      <vt:lpstr>PowerPoint-presentasjon</vt:lpstr>
      <vt:lpstr>PowerPoint-presentasjon</vt:lpstr>
      <vt:lpstr>Så kan man kanskje si at:   </vt:lpstr>
      <vt:lpstr>PowerPoint-presentasjon</vt:lpstr>
      <vt:lpstr> </vt:lpstr>
      <vt:lpstr>Komponisthjemmet Siljustøl </vt:lpstr>
      <vt:lpstr>PowerPoint-presentasjon</vt:lpstr>
      <vt:lpstr>Noen av våre Siljustøl problemstillinger </vt:lpstr>
      <vt:lpstr>Noen spørsmål /problemstillinger </vt:lpstr>
      <vt:lpstr>Den problematiske(?) frivilligheten</vt:lpstr>
      <vt:lpstr>PowerPoint-presentasjon</vt:lpstr>
      <vt:lpstr>PowerPoint-presentasjon</vt:lpstr>
      <vt:lpstr> World Federation of Friends of Museums WFFM  </vt:lpstr>
      <vt:lpstr>The Executive Secretariat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Gams Steine Asserson</dc:creator>
  <cp:lastModifiedBy>Anne Gams Steine Asserson</cp:lastModifiedBy>
  <cp:revision>67</cp:revision>
  <dcterms:created xsi:type="dcterms:W3CDTF">2015-09-17T08:46:35Z</dcterms:created>
  <dcterms:modified xsi:type="dcterms:W3CDTF">2019-09-30T10:21:16Z</dcterms:modified>
</cp:coreProperties>
</file>