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3" r:id="rId3"/>
    <p:sldId id="257" r:id="rId4"/>
    <p:sldId id="333" r:id="rId5"/>
    <p:sldId id="545" r:id="rId6"/>
    <p:sldId id="551" r:id="rId7"/>
    <p:sldId id="550" r:id="rId8"/>
    <p:sldId id="546" r:id="rId9"/>
    <p:sldId id="547" r:id="rId10"/>
    <p:sldId id="548" r:id="rId11"/>
    <p:sldId id="549" r:id="rId12"/>
    <p:sldId id="554" r:id="rId13"/>
    <p:sldId id="555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E6C"/>
    <a:srgbClr val="31C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home.ansatt.ntnu.no\smmyhre\Siri\Pr&#248;ver%20og%20analyse\Flat&#229;s%20retest%20graf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/>
              <a:t>Kunstig ifyll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42311062602323224"/>
          <c:y val="0.20029574861367838"/>
          <c:w val="0.46797848288765886"/>
          <c:h val="0.713943557425007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'Ark1'!$C$4</c:f>
              <c:strCache>
                <c:ptCount val="1"/>
                <c:pt idx="0">
                  <c:v>Kunstgress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'Ark1'!$D$3:$E$3</c:f>
              <c:strCache>
                <c:ptCount val="2"/>
                <c:pt idx="0">
                  <c:v>3G</c:v>
                </c:pt>
                <c:pt idx="1">
                  <c:v>4G</c:v>
                </c:pt>
              </c:strCache>
            </c:strRef>
          </c:cat>
          <c:val>
            <c:numRef>
              <c:f>'Ark1'!$D$4:$E$4</c:f>
              <c:numCache>
                <c:formatCode>General</c:formatCode>
                <c:ptCount val="2"/>
                <c:pt idx="0">
                  <c:v>13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4-468B-A554-B74BD79C1B1A}"/>
            </c:ext>
          </c:extLst>
        </c:ser>
        <c:ser>
          <c:idx val="1"/>
          <c:order val="1"/>
          <c:tx>
            <c:strRef>
              <c:f>'Ark1'!$C$5</c:f>
              <c:strCache>
                <c:ptCount val="1"/>
                <c:pt idx="0">
                  <c:v>Granulat</c:v>
                </c:pt>
              </c:strCache>
            </c:strRef>
          </c:tx>
          <c:spPr>
            <a:blipFill>
              <a:blip xmlns:r="http://schemas.openxmlformats.org/officeDocument/2006/relationships" r:embed="rId3"/>
              <a:tile tx="0" ty="0" sx="100000" sy="100000" flip="none" algn="tl"/>
            </a:blip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54-468B-A554-B74BD79C1B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'Ark1'!$D$3:$E$3</c:f>
              <c:strCache>
                <c:ptCount val="2"/>
                <c:pt idx="0">
                  <c:v>3G</c:v>
                </c:pt>
                <c:pt idx="1">
                  <c:v>4G</c:v>
                </c:pt>
              </c:strCache>
            </c:strRef>
          </c:cat>
          <c:val>
            <c:numRef>
              <c:f>'Ark1'!$D$5:$E$5</c:f>
              <c:numCache>
                <c:formatCode>General</c:formatCode>
                <c:ptCount val="2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54-468B-A554-B74BD79C1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0196304"/>
        <c:axId val="172256424"/>
      </c:barChart>
      <c:catAx>
        <c:axId val="17019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2256424"/>
        <c:crosses val="autoZero"/>
        <c:auto val="1"/>
        <c:lblAlgn val="ctr"/>
        <c:lblOffset val="100"/>
        <c:noMultiLvlLbl val="0"/>
      </c:catAx>
      <c:valAx>
        <c:axId val="172256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Tonn</a:t>
                </a:r>
              </a:p>
            </c:rich>
          </c:tx>
          <c:layout>
            <c:manualLayout>
              <c:xMode val="edge"/>
              <c:yMode val="edge"/>
              <c:x val="0.19801980198019803"/>
              <c:y val="0.2122398008936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019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3200" dirty="0"/>
              <a:t>Balldemping</a:t>
            </a:r>
          </a:p>
        </c:rich>
      </c:tx>
      <c:layout>
        <c:manualLayout>
          <c:xMode val="edge"/>
          <c:yMode val="edge"/>
          <c:x val="0.31521273156072888"/>
          <c:y val="6.4226221911513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4412379880677531"/>
          <c:y val="0.20294967256726348"/>
          <c:w val="0.54091998144056663"/>
          <c:h val="0.55338739133260828"/>
        </c:manualLayout>
      </c:layout>
      <c:lineChart>
        <c:grouping val="standard"/>
        <c:varyColors val="0"/>
        <c:ser>
          <c:idx val="0"/>
          <c:order val="0"/>
          <c:tx>
            <c:v>Nordic (Høy)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11-bane'!$C$11:$I$11</c:f>
              <c:numCache>
                <c:formatCode>General</c:formatCode>
                <c:ptCount val="6"/>
                <c:pt idx="0">
                  <c:v>70</c:v>
                </c:pt>
                <c:pt idx="1">
                  <c:v>70</c:v>
                </c:pt>
                <c:pt idx="2" formatCode="0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70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4A5-45A1-B9EC-B47DBEF45F85}"/>
            </c:ext>
          </c:extLst>
        </c:ser>
        <c:ser>
          <c:idx val="1"/>
          <c:order val="1"/>
          <c:tx>
            <c:v>Nordic (Lav)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11-bane'!$C$12:$I$12</c:f>
              <c:numCache>
                <c:formatCode>General</c:formatCode>
                <c:ptCount val="6"/>
                <c:pt idx="0">
                  <c:v>55</c:v>
                </c:pt>
                <c:pt idx="1">
                  <c:v>55</c:v>
                </c:pt>
                <c:pt idx="2" formatCode="0">
                  <c:v>55</c:v>
                </c:pt>
                <c:pt idx="3">
                  <c:v>55</c:v>
                </c:pt>
                <c:pt idx="4">
                  <c:v>55</c:v>
                </c:pt>
                <c:pt idx="5">
                  <c:v>55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4A5-45A1-B9EC-B47DBEF45F85}"/>
            </c:ext>
          </c:extLst>
        </c:ser>
        <c:ser>
          <c:idx val="4"/>
          <c:order val="2"/>
          <c:tx>
            <c:v>EN14808 Målinger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11-bane'!$C$17:$I$17</c:f>
              <c:numCache>
                <c:formatCode>General</c:formatCode>
                <c:ptCount val="6"/>
                <c:pt idx="0">
                  <c:v>59</c:v>
                </c:pt>
                <c:pt idx="1">
                  <c:v>55</c:v>
                </c:pt>
                <c:pt idx="2" formatCode="0">
                  <c:v>55</c:v>
                </c:pt>
                <c:pt idx="3">
                  <c:v>59</c:v>
                </c:pt>
                <c:pt idx="4">
                  <c:v>59</c:v>
                </c:pt>
                <c:pt idx="5">
                  <c:v>60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4A5-45A1-B9EC-B47DBEF45F85}"/>
            </c:ext>
          </c:extLst>
        </c:ser>
        <c:ser>
          <c:idx val="7"/>
          <c:order val="3"/>
          <c:tx>
            <c:v>EN14808 Sertifikat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Lit>
              <c:ptCount val="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11-bane'!$C$18:$H$18</c:f>
              <c:numCache>
                <c:formatCode>General</c:formatCode>
                <c:ptCount val="6"/>
                <c:pt idx="0">
                  <c:v>56</c:v>
                </c:pt>
                <c:pt idx="1">
                  <c:v>56</c:v>
                </c:pt>
                <c:pt idx="2">
                  <c:v>56</c:v>
                </c:pt>
                <c:pt idx="3">
                  <c:v>56</c:v>
                </c:pt>
                <c:pt idx="4">
                  <c:v>56</c:v>
                </c:pt>
                <c:pt idx="5">
                  <c:v>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A4A5-45A1-B9EC-B47DBEF45F85}"/>
            </c:ext>
          </c:extLst>
        </c:ser>
        <c:ser>
          <c:idx val="2"/>
          <c:order val="4"/>
          <c:tx>
            <c:v>FIFA Quality (Høy)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11-bane'!$C$13:$I$13</c:f>
              <c:numCache>
                <c:formatCode>General</c:formatCode>
                <c:ptCount val="6"/>
                <c:pt idx="0">
                  <c:v>68</c:v>
                </c:pt>
                <c:pt idx="1">
                  <c:v>68</c:v>
                </c:pt>
                <c:pt idx="2">
                  <c:v>68</c:v>
                </c:pt>
                <c:pt idx="3">
                  <c:v>68</c:v>
                </c:pt>
                <c:pt idx="4">
                  <c:v>68</c:v>
                </c:pt>
                <c:pt idx="5">
                  <c:v>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A4A5-45A1-B9EC-B47DBEF45F85}"/>
            </c:ext>
          </c:extLst>
        </c:ser>
        <c:ser>
          <c:idx val="3"/>
          <c:order val="5"/>
          <c:tx>
            <c:v>FIFA Quality (Lav)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11-bane'!$C$14:$I$14</c:f>
              <c:numCache>
                <c:formatCode>General</c:formatCode>
                <c:ptCount val="6"/>
                <c:pt idx="0">
                  <c:v>57</c:v>
                </c:pt>
                <c:pt idx="1">
                  <c:v>57</c:v>
                </c:pt>
                <c:pt idx="2">
                  <c:v>57</c:v>
                </c:pt>
                <c:pt idx="3">
                  <c:v>57</c:v>
                </c:pt>
                <c:pt idx="4">
                  <c:v>57</c:v>
                </c:pt>
                <c:pt idx="5">
                  <c:v>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A4A5-45A1-B9EC-B47DBEF45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5658888"/>
        <c:axId val="495654624"/>
      </c:lineChart>
      <c:catAx>
        <c:axId val="495658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800" dirty="0"/>
                  <a:t>Kontrollpunkt</a:t>
                </a:r>
              </a:p>
            </c:rich>
          </c:tx>
          <c:layout>
            <c:manualLayout>
              <c:xMode val="edge"/>
              <c:yMode val="edge"/>
              <c:x val="0.35564703868538172"/>
              <c:y val="0.821544085979990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5654624"/>
        <c:crosses val="autoZero"/>
        <c:auto val="1"/>
        <c:lblAlgn val="ctr"/>
        <c:lblOffset val="100"/>
        <c:noMultiLvlLbl val="0"/>
      </c:catAx>
      <c:valAx>
        <c:axId val="495654624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800" dirty="0"/>
                  <a:t>Balldemping</a:t>
                </a:r>
                <a:r>
                  <a:rPr lang="nb-NO" sz="1800" baseline="0" dirty="0"/>
                  <a:t> [%]</a:t>
                </a:r>
                <a:endParaRPr lang="nb-NO" sz="1800" dirty="0"/>
              </a:p>
            </c:rich>
          </c:tx>
          <c:layout>
            <c:manualLayout>
              <c:xMode val="edge"/>
              <c:yMode val="edge"/>
              <c:x val="6.7934212027844346E-2"/>
              <c:y val="0.317801788783128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56588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7063089405723646"/>
          <c:y val="9.4901384355800464E-2"/>
          <c:w val="0.16929495226140212"/>
          <c:h val="0.782782904936366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3200" dirty="0"/>
              <a:t>Vertikal deformasjon</a:t>
            </a:r>
          </a:p>
        </c:rich>
      </c:tx>
      <c:layout>
        <c:manualLayout>
          <c:xMode val="edge"/>
          <c:yMode val="edge"/>
          <c:x val="0.33303244703107759"/>
          <c:y val="5.8388936920092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4412379880677531"/>
          <c:y val="0.20294967256726348"/>
          <c:w val="0.54091998144056663"/>
          <c:h val="0.55338739133260828"/>
        </c:manualLayout>
      </c:layout>
      <c:lineChart>
        <c:grouping val="standard"/>
        <c:varyColors val="0"/>
        <c:ser>
          <c:idx val="0"/>
          <c:order val="0"/>
          <c:tx>
            <c:v>Nordic (Høy)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11-bane'!$C$20:$I$20</c:f>
              <c:numCache>
                <c:formatCode>General</c:formatCode>
                <c:ptCount val="6"/>
                <c:pt idx="0">
                  <c:v>9</c:v>
                </c:pt>
                <c:pt idx="1">
                  <c:v>9</c:v>
                </c:pt>
                <c:pt idx="2" formatCode="0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820-427A-8A10-17AB8388DC53}"/>
            </c:ext>
          </c:extLst>
        </c:ser>
        <c:ser>
          <c:idx val="1"/>
          <c:order val="1"/>
          <c:tx>
            <c:v>Nordic (Lav)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11-bane'!$C$21:$I$21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 formatCode="0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820-427A-8A10-17AB8388DC53}"/>
            </c:ext>
          </c:extLst>
        </c:ser>
        <c:ser>
          <c:idx val="4"/>
          <c:order val="2"/>
          <c:tx>
            <c:v>EN14809 Målinger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11-bane'!$C$26:$I$26</c:f>
              <c:numCache>
                <c:formatCode>General</c:formatCode>
                <c:ptCount val="6"/>
                <c:pt idx="0">
                  <c:v>8</c:v>
                </c:pt>
                <c:pt idx="1">
                  <c:v>7.7</c:v>
                </c:pt>
                <c:pt idx="2" formatCode="0">
                  <c:v>7.3</c:v>
                </c:pt>
                <c:pt idx="3">
                  <c:v>8.1999999999999993</c:v>
                </c:pt>
                <c:pt idx="4">
                  <c:v>7.8</c:v>
                </c:pt>
                <c:pt idx="5">
                  <c:v>8.5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2820-427A-8A10-17AB8388DC53}"/>
            </c:ext>
          </c:extLst>
        </c:ser>
        <c:ser>
          <c:idx val="7"/>
          <c:order val="3"/>
          <c:tx>
            <c:v>EN14809 Sertifikat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Lit>
              <c:ptCount val="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11-bane'!$C$27:$H$27</c:f>
              <c:numCache>
                <c:formatCode>General</c:formatCode>
                <c:ptCount val="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2820-427A-8A10-17AB8388DC53}"/>
            </c:ext>
          </c:extLst>
        </c:ser>
        <c:ser>
          <c:idx val="2"/>
          <c:order val="4"/>
          <c:tx>
            <c:v>FIFA Quality (Høy)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11-bane'!$C$22:$I$22</c:f>
              <c:numCache>
                <c:formatCode>General</c:formatCode>
                <c:ptCount val="6"/>
                <c:pt idx="0">
                  <c:v>11</c:v>
                </c:pt>
                <c:pt idx="1">
                  <c:v>11</c:v>
                </c:pt>
                <c:pt idx="2" formatCode="0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2820-427A-8A10-17AB8388DC53}"/>
            </c:ext>
          </c:extLst>
        </c:ser>
        <c:ser>
          <c:idx val="3"/>
          <c:order val="5"/>
          <c:tx>
            <c:v>FIFA Quality (Lav)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11-bane'!$C$23:$I$23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 formatCode="0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2820-427A-8A10-17AB8388D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5658888"/>
        <c:axId val="495654624"/>
      </c:lineChart>
      <c:catAx>
        <c:axId val="495658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600" dirty="0"/>
                  <a:t>Kontrollpunkt</a:t>
                </a:r>
              </a:p>
            </c:rich>
          </c:tx>
          <c:layout>
            <c:manualLayout>
              <c:xMode val="edge"/>
              <c:yMode val="edge"/>
              <c:x val="0.35847426680360611"/>
              <c:y val="0.811817192780703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5654624"/>
        <c:crosses val="autoZero"/>
        <c:auto val="1"/>
        <c:lblAlgn val="ctr"/>
        <c:lblOffset val="100"/>
        <c:noMultiLvlLbl val="0"/>
      </c:catAx>
      <c:valAx>
        <c:axId val="495654624"/>
        <c:scaling>
          <c:orientation val="minMax"/>
          <c:max val="12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600" baseline="0" dirty="0"/>
                  <a:t>Vertikal deformasjon [mm]</a:t>
                </a:r>
                <a:endParaRPr lang="nb-NO" sz="1600" dirty="0"/>
              </a:p>
            </c:rich>
          </c:tx>
          <c:layout>
            <c:manualLayout>
              <c:xMode val="edge"/>
              <c:yMode val="edge"/>
              <c:x val="7.3972764274030947E-2"/>
              <c:y val="0.205879662761201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56588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70383289341742583"/>
          <c:y val="0.1481185122130004"/>
          <c:w val="0.18458585339875991"/>
          <c:h val="0.73164874804025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3200" dirty="0" err="1"/>
              <a:t>Rotasjonell</a:t>
            </a:r>
            <a:r>
              <a:rPr lang="nb-NO" sz="3200" baseline="0" dirty="0"/>
              <a:t> motstand</a:t>
            </a:r>
            <a:endParaRPr lang="nb-NO" sz="3200" dirty="0"/>
          </a:p>
        </c:rich>
      </c:tx>
      <c:layout>
        <c:manualLayout>
          <c:xMode val="edge"/>
          <c:yMode val="edge"/>
          <c:x val="0.23279094710229895"/>
          <c:y val="4.379562043795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4412379880677531"/>
          <c:y val="0.20294967256726348"/>
          <c:w val="0.54091998144056663"/>
          <c:h val="0.55338739133260828"/>
        </c:manualLayout>
      </c:layout>
      <c:lineChart>
        <c:grouping val="standard"/>
        <c:varyColors val="0"/>
        <c:ser>
          <c:idx val="0"/>
          <c:order val="0"/>
          <c:tx>
            <c:v>Nordic (Høy)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11-bane'!$C$30:$I$30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 formatCode="0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FC-4F8C-8CCC-E87F3216328B}"/>
            </c:ext>
          </c:extLst>
        </c:ser>
        <c:ser>
          <c:idx val="1"/>
          <c:order val="1"/>
          <c:tx>
            <c:v>Nordic (Lav)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11-bane'!$C$31:$I$31</c:f>
              <c:numCache>
                <c:formatCode>General</c:formatCode>
                <c:ptCount val="6"/>
                <c:pt idx="0">
                  <c:v>25</c:v>
                </c:pt>
                <c:pt idx="1">
                  <c:v>25</c:v>
                </c:pt>
                <c:pt idx="2" formatCode="0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FC-4F8C-8CCC-E87F3216328B}"/>
            </c:ext>
          </c:extLst>
        </c:ser>
        <c:ser>
          <c:idx val="4"/>
          <c:order val="2"/>
          <c:tx>
            <c:v>EN15301-1 Målinger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11-bane'!$C$36:$I$36</c:f>
              <c:numCache>
                <c:formatCode>General</c:formatCode>
                <c:ptCount val="6"/>
                <c:pt idx="0">
                  <c:v>33</c:v>
                </c:pt>
                <c:pt idx="1">
                  <c:v>34</c:v>
                </c:pt>
                <c:pt idx="2" formatCode="0">
                  <c:v>33</c:v>
                </c:pt>
                <c:pt idx="3">
                  <c:v>33</c:v>
                </c:pt>
                <c:pt idx="4">
                  <c:v>33</c:v>
                </c:pt>
                <c:pt idx="5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FC-4F8C-8CCC-E87F3216328B}"/>
            </c:ext>
          </c:extLst>
        </c:ser>
        <c:ser>
          <c:idx val="7"/>
          <c:order val="3"/>
          <c:tx>
            <c:v>EN15301-1 Sertifikat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Lit>
              <c:ptCount val="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11-bane'!$C$37:$H$37</c:f>
              <c:numCache>
                <c:formatCode>General</c:formatCode>
                <c:ptCount val="6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32</c:v>
                </c:pt>
                <c:pt idx="4">
                  <c:v>32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FC-4F8C-8CCC-E87F3216328B}"/>
            </c:ext>
          </c:extLst>
        </c:ser>
        <c:ser>
          <c:idx val="2"/>
          <c:order val="4"/>
          <c:tx>
            <c:v>FIFA Quality (Høy)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11-bane'!$C$32:$I$32</c:f>
              <c:numCache>
                <c:formatCode>General</c:formatCode>
                <c:ptCount val="6"/>
                <c:pt idx="0">
                  <c:v>48</c:v>
                </c:pt>
                <c:pt idx="1">
                  <c:v>48</c:v>
                </c:pt>
                <c:pt idx="2">
                  <c:v>48</c:v>
                </c:pt>
                <c:pt idx="3">
                  <c:v>48</c:v>
                </c:pt>
                <c:pt idx="4">
                  <c:v>48</c:v>
                </c:pt>
                <c:pt idx="5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FC-4F8C-8CCC-E87F3216328B}"/>
            </c:ext>
          </c:extLst>
        </c:ser>
        <c:ser>
          <c:idx val="3"/>
          <c:order val="5"/>
          <c:tx>
            <c:v>FIFA Quality (Lav)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'Grafer 11-bane'!$C$33:$I$33</c:f>
              <c:numCache>
                <c:formatCode>General</c:formatCode>
                <c:ptCount val="6"/>
                <c:pt idx="0">
                  <c:v>27</c:v>
                </c:pt>
                <c:pt idx="1">
                  <c:v>27</c:v>
                </c:pt>
                <c:pt idx="2">
                  <c:v>27</c:v>
                </c:pt>
                <c:pt idx="3">
                  <c:v>27</c:v>
                </c:pt>
                <c:pt idx="4">
                  <c:v>27</c:v>
                </c:pt>
                <c:pt idx="5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0FC-4F8C-8CCC-E87F32163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5658888"/>
        <c:axId val="495654624"/>
      </c:lineChart>
      <c:catAx>
        <c:axId val="495658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800" dirty="0"/>
                  <a:t>Kontrollpunkt</a:t>
                </a:r>
              </a:p>
            </c:rich>
          </c:tx>
          <c:layout>
            <c:manualLayout>
              <c:xMode val="edge"/>
              <c:yMode val="edge"/>
              <c:x val="0.35364334892920996"/>
              <c:y val="0.823491762763545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5654624"/>
        <c:crosses val="autoZero"/>
        <c:auto val="1"/>
        <c:lblAlgn val="ctr"/>
        <c:lblOffset val="100"/>
        <c:noMultiLvlLbl val="0"/>
      </c:catAx>
      <c:valAx>
        <c:axId val="495654624"/>
        <c:scaling>
          <c:orientation val="minMax"/>
          <c:max val="55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800" baseline="0" dirty="0" err="1"/>
                  <a:t>Rotasjonell</a:t>
                </a:r>
                <a:r>
                  <a:rPr lang="nb-NO" sz="1800" baseline="0" dirty="0"/>
                  <a:t> motstand [</a:t>
                </a:r>
                <a:r>
                  <a:rPr lang="nb-NO" sz="1800" baseline="0" dirty="0" err="1"/>
                  <a:t>Nm</a:t>
                </a:r>
                <a:r>
                  <a:rPr lang="nb-NO" sz="1800" baseline="0" dirty="0"/>
                  <a:t>]</a:t>
                </a:r>
                <a:endParaRPr lang="nb-NO" sz="1800" dirty="0"/>
              </a:p>
            </c:rich>
          </c:tx>
          <c:layout>
            <c:manualLayout>
              <c:xMode val="edge"/>
              <c:yMode val="edge"/>
              <c:x val="1.397645126558913E-2"/>
              <c:y val="0.194204913574992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56588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70383289341742583"/>
          <c:y val="0.16013052422501242"/>
          <c:w val="0.25828499983911818"/>
          <c:h val="0.738719260639615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278BC-37F7-4755-99F0-81B127C9FF09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2B626-FBC8-4924-8B28-F1CB01BF9A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798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156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02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299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180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91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9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530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77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18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9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40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5A84B-F1E8-4C69-9ADF-8F81A453C332}" type="datetimeFigureOut">
              <a:rPr lang="nb-NO" smtClean="0"/>
              <a:t>14.08.2019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742EB-65E3-46AF-B504-3820BF928F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93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3905" y="0"/>
            <a:ext cx="5233011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9565" y="3345855"/>
            <a:ext cx="7244847" cy="165576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b-NO" sz="3500" dirty="0"/>
              <a:t>Et prosjekt om kunstgressflater</a:t>
            </a:r>
          </a:p>
          <a:p>
            <a:pPr algn="l"/>
            <a:r>
              <a:rPr lang="nb-NO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NTNU Senter for Idrettsanlegg og Teknologi</a:t>
            </a:r>
          </a:p>
          <a:p>
            <a:pPr algn="l"/>
            <a:r>
              <a:rPr lang="nb-NO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Bjørn Aas</a:t>
            </a:r>
          </a:p>
          <a:p>
            <a:pPr algn="l"/>
            <a:endParaRPr lang="nb-NO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nb-NO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Presentasjon for Flatås IL</a:t>
            </a:r>
          </a:p>
          <a:p>
            <a:pPr algn="l"/>
            <a:r>
              <a:rPr lang="nb-NO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2019-08-14</a:t>
            </a:r>
          </a:p>
          <a:p>
            <a:pPr algn="l"/>
            <a:endParaRPr lang="nb-NO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nb-NO" dirty="0"/>
          </a:p>
          <a:p>
            <a:pPr algn="l"/>
            <a:endParaRPr lang="nb-NO" dirty="0"/>
          </a:p>
          <a:p>
            <a:pPr algn="l"/>
            <a:endParaRPr lang="nb-NO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02890" y="3911273"/>
            <a:ext cx="50931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65" y="1927426"/>
            <a:ext cx="5721794" cy="12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6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988E4-060D-43E3-99E6-1A479A2394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92" y="1252539"/>
            <a:ext cx="10510415" cy="4352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F8529-6615-476F-9DD3-77867EAB37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5480">
            <a:off x="8709448" y="2845298"/>
            <a:ext cx="2182557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AD961-0582-49F9-B299-3696AA5A92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92" y="1252539"/>
            <a:ext cx="10510415" cy="4352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D5686-9AB9-473F-A786-15EEAAF59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03012">
            <a:off x="8732659" y="2762932"/>
            <a:ext cx="2182557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8AF689-BA2E-4B47-A316-6DFEE68A7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5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b-NO" u="sng" dirty="0"/>
              <a:t>Konklusjon</a:t>
            </a:r>
          </a:p>
          <a:p>
            <a:r>
              <a:rPr lang="nb-NO" dirty="0"/>
              <a:t>Både 11- og 7-bane oppfyller alle krav til Nordisk Norm i to kontroller (januar, juni)</a:t>
            </a:r>
          </a:p>
          <a:p>
            <a:r>
              <a:rPr lang="nb-NO" dirty="0"/>
              <a:t>Erfaringer fra markedet</a:t>
            </a:r>
          </a:p>
          <a:p>
            <a:pPr lvl="1"/>
            <a:r>
              <a:rPr lang="nb-NO" dirty="0"/>
              <a:t>Norge og Sverige	23 baner av samme type og utførelse</a:t>
            </a:r>
          </a:p>
          <a:p>
            <a:pPr lvl="1"/>
            <a:r>
              <a:rPr lang="nb-NO" dirty="0"/>
              <a:t>Tilbakemelding fra brukere</a:t>
            </a:r>
          </a:p>
          <a:p>
            <a:pPr lvl="2"/>
            <a:r>
              <a:rPr lang="nb-NO" dirty="0"/>
              <a:t>Tidvis litt glatt, justeres ved sandmengde og vedlikehold, følges opp fortsatt</a:t>
            </a:r>
          </a:p>
          <a:p>
            <a:pPr lvl="2"/>
            <a:r>
              <a:rPr lang="nb-NO" b="1" dirty="0">
                <a:solidFill>
                  <a:schemeClr val="accent5"/>
                </a:solidFill>
              </a:rPr>
              <a:t>En bane er rapportert som hard – av en spillergruppe: Flatås M-senior</a:t>
            </a:r>
          </a:p>
        </p:txBody>
      </p:sp>
    </p:spTree>
    <p:extLst>
      <p:ext uri="{BB962C8B-B14F-4D97-AF65-F5344CB8AC3E}">
        <p14:creationId xmlns:p14="http://schemas.microsoft.com/office/powerpoint/2010/main" val="8175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8AF689-BA2E-4B47-A316-6DFEE68A7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588"/>
            <a:ext cx="9570127" cy="26673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u="sng" dirty="0"/>
              <a:t>Videre arbeid idrett – noen tanker</a:t>
            </a:r>
          </a:p>
          <a:p>
            <a:pPr lvl="1"/>
            <a:r>
              <a:rPr lang="nb-NO" dirty="0">
                <a:solidFill>
                  <a:schemeClr val="accent5"/>
                </a:solidFill>
              </a:rPr>
              <a:t>Evaluere skadelogg og tolke resultater</a:t>
            </a:r>
          </a:p>
          <a:p>
            <a:pPr lvl="1"/>
            <a:r>
              <a:rPr lang="nb-NO" dirty="0">
                <a:solidFill>
                  <a:schemeClr val="accent5"/>
                </a:solidFill>
              </a:rPr>
              <a:t>Intervju med spillere og trener som har rapportert skade</a:t>
            </a:r>
          </a:p>
          <a:p>
            <a:pPr lvl="1"/>
            <a:r>
              <a:rPr lang="nb-NO" dirty="0">
                <a:solidFill>
                  <a:schemeClr val="accent5"/>
                </a:solidFill>
              </a:rPr>
              <a:t>Intervjue med andre brukere</a:t>
            </a:r>
          </a:p>
          <a:p>
            <a:pPr lvl="1"/>
            <a:r>
              <a:rPr lang="nb-NO" dirty="0">
                <a:solidFill>
                  <a:schemeClr val="accent5"/>
                </a:solidFill>
              </a:rPr>
              <a:t>Kartlegge utstyr (sko) og observere aktivitet på banen</a:t>
            </a:r>
          </a:p>
          <a:p>
            <a:pPr lvl="1"/>
            <a:r>
              <a:rPr lang="nb-NO" dirty="0">
                <a:solidFill>
                  <a:schemeClr val="accent5"/>
                </a:solidFill>
              </a:rPr>
              <a:t>Forsøk med ulike skotyper for ulike aldersgrupper og ferdighetsnivå</a:t>
            </a:r>
          </a:p>
          <a:p>
            <a:pPr lvl="1"/>
            <a:r>
              <a:rPr lang="nb-NO" dirty="0">
                <a:solidFill>
                  <a:schemeClr val="accent5"/>
                </a:solidFill>
              </a:rPr>
              <a:t>Gjøre feltforsøk med bevegelser for å avdekke problem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1695D-AB97-41BB-A770-662C6E29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32" y="4355264"/>
            <a:ext cx="3858768" cy="217055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DD1B22-8075-4312-B3ED-569E30F4DA4A}"/>
              </a:ext>
            </a:extLst>
          </p:cNvPr>
          <p:cNvSpPr/>
          <p:nvPr/>
        </p:nvSpPr>
        <p:spPr>
          <a:xfrm>
            <a:off x="9326880" y="5370412"/>
            <a:ext cx="1892808" cy="468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14654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42681D-B992-473A-B933-8C0DF721A826}"/>
              </a:ext>
            </a:extLst>
          </p:cNvPr>
          <p:cNvSpPr txBox="1">
            <a:spLocks/>
          </p:cNvSpPr>
          <p:nvPr/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Hvorfor KG2021?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244201-4601-4413-8D53-1476C86FDBCF}"/>
              </a:ext>
            </a:extLst>
          </p:cNvPr>
          <p:cNvSpPr txBox="1">
            <a:spLocks/>
          </p:cNvSpPr>
          <p:nvPr/>
        </p:nvSpPr>
        <p:spPr>
          <a:xfrm>
            <a:off x="806256" y="1474093"/>
            <a:ext cx="6527801" cy="4434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begynte med helsespørsmål (NL, USA)</a:t>
            </a:r>
          </a:p>
          <a:p>
            <a:r>
              <a:rPr lang="nb-NO" dirty="0"/>
              <a:t>Plast som miljøproblem</a:t>
            </a:r>
          </a:p>
          <a:p>
            <a:r>
              <a:rPr lang="nb-NO" dirty="0"/>
              <a:t>Mangel på regelverk</a:t>
            </a:r>
          </a:p>
          <a:p>
            <a:pPr lvl="1"/>
            <a:r>
              <a:rPr lang="nb-NO" dirty="0"/>
              <a:t>Bygging</a:t>
            </a:r>
          </a:p>
          <a:p>
            <a:pPr lvl="1"/>
            <a:r>
              <a:rPr lang="nb-NO" dirty="0"/>
              <a:t>Miljø</a:t>
            </a:r>
          </a:p>
          <a:p>
            <a:pPr lvl="1"/>
            <a:r>
              <a:rPr lang="nb-NO" dirty="0"/>
              <a:t>Avfallshåndtering</a:t>
            </a:r>
          </a:p>
          <a:p>
            <a:r>
              <a:rPr lang="nb-NO" dirty="0"/>
              <a:t>Bestilling fra politikere, ikke idretten</a:t>
            </a:r>
          </a:p>
          <a:p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6 pilotbaner, 3 års oppfølging</a:t>
            </a:r>
          </a:p>
          <a:p>
            <a:pPr lvl="1"/>
            <a:r>
              <a:rPr lang="nb-NO" dirty="0"/>
              <a:t>Vil baner uten kunstig ifyll virke?</a:t>
            </a:r>
          </a:p>
          <a:p>
            <a:pPr lvl="1"/>
            <a:r>
              <a:rPr lang="nb-NO" dirty="0"/>
              <a:t>Hvilke funksjonskrav gjelder?</a:t>
            </a:r>
          </a:p>
          <a:p>
            <a:pPr lvl="1"/>
            <a:r>
              <a:rPr lang="nb-NO" dirty="0"/>
              <a:t>Holder produktet over tid?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C7A20-22F3-4640-B101-D12D557E6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057" y="1372631"/>
            <a:ext cx="4412772" cy="4956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4418A-05D7-4F40-9CA7-D3B1ECCCAF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779" y="2765342"/>
            <a:ext cx="5037221" cy="37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-6553"/>
            <a:ext cx="1338502" cy="14452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983" y="2469848"/>
            <a:ext cx="2679421" cy="1529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848" y="2586146"/>
            <a:ext cx="2470602" cy="561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2" y="4370589"/>
            <a:ext cx="1828799" cy="561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50" y="1544070"/>
            <a:ext cx="1949565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17" y="3523398"/>
            <a:ext cx="2452620" cy="549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610" y="1333869"/>
            <a:ext cx="1060482" cy="1060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444" y="4036333"/>
            <a:ext cx="1678666" cy="6567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274" y="1067843"/>
            <a:ext cx="2635953" cy="1762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Prosjektpartnere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484" y="4718246"/>
            <a:ext cx="1252205" cy="1312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606" y="4825292"/>
            <a:ext cx="1031676" cy="10316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175" y="3594532"/>
            <a:ext cx="1152837" cy="11528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686" y="3766198"/>
            <a:ext cx="869362" cy="978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87" y="3692680"/>
            <a:ext cx="1194625" cy="9217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983" y="5037741"/>
            <a:ext cx="2252005" cy="7283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2" y="5240738"/>
            <a:ext cx="2413195" cy="5171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824" y="5198169"/>
            <a:ext cx="1603945" cy="65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600" y="2647813"/>
            <a:ext cx="2635953" cy="9175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161" y="2724708"/>
            <a:ext cx="1832675" cy="7445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315" y="2389509"/>
            <a:ext cx="1239028" cy="104606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985523-452A-4F49-AEF9-84CE20E7A4F4}"/>
              </a:ext>
            </a:extLst>
          </p:cNvPr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B542E45-3575-40A2-8A5F-2855AF935C18}"/>
              </a:ext>
            </a:extLst>
          </p:cNvPr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</p:spTree>
    <p:extLst>
      <p:ext uri="{BB962C8B-B14F-4D97-AF65-F5344CB8AC3E}">
        <p14:creationId xmlns:p14="http://schemas.microsoft.com/office/powerpoint/2010/main" val="46187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9C99F195-3342-4EB5-9831-C84D3446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Kunstgresshistorien</a:t>
            </a:r>
          </a:p>
        </p:txBody>
      </p:sp>
      <p:pic>
        <p:nvPicPr>
          <p:cNvPr id="11" name="Bilde 3" descr="C:\Users\bja\Documents\AAA Kunstgress\3 Prosjekt KG21\6 Informasjon\SIAT\SKL_timeline.png">
            <a:extLst>
              <a:ext uri="{FF2B5EF4-FFF2-40B4-BE49-F238E27FC236}">
                <a16:creationId xmlns:a16="http://schemas.microsoft.com/office/drawing/2014/main" id="{4D0805F7-8D61-4FE9-80BD-5E4A2D14568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019" y="1417639"/>
            <a:ext cx="8849475" cy="50756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Diagram 4">
            <a:extLst>
              <a:ext uri="{FF2B5EF4-FFF2-40B4-BE49-F238E27FC236}">
                <a16:creationId xmlns:a16="http://schemas.microsoft.com/office/drawing/2014/main" id="{DB50693C-5DDF-4F5B-8DAB-967C2D411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576416"/>
              </p:ext>
            </p:extLst>
          </p:nvPr>
        </p:nvGraphicFramePr>
        <p:xfrm>
          <a:off x="10408327" y="1623567"/>
          <a:ext cx="1338502" cy="474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07FDB4-D641-47C7-B659-14CA47EF9BA5}"/>
              </a:ext>
            </a:extLst>
          </p:cNvPr>
          <p:cNvSpPr txBox="1"/>
          <p:nvPr/>
        </p:nvSpPr>
        <p:spPr>
          <a:xfrm>
            <a:off x="2121546" y="2373870"/>
            <a:ext cx="4419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85142-B512-4223-8523-822C8E1A7F06}"/>
              </a:ext>
            </a:extLst>
          </p:cNvPr>
          <p:cNvSpPr txBox="1"/>
          <p:nvPr/>
        </p:nvSpPr>
        <p:spPr>
          <a:xfrm>
            <a:off x="4208253" y="1321356"/>
            <a:ext cx="4419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6591C-60D2-4809-9A86-90AAE14B4165}"/>
              </a:ext>
            </a:extLst>
          </p:cNvPr>
          <p:cNvSpPr txBox="1"/>
          <p:nvPr/>
        </p:nvSpPr>
        <p:spPr>
          <a:xfrm>
            <a:off x="6170691" y="2337368"/>
            <a:ext cx="4419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1390A2-9BED-4C52-AD67-2943D734CD1C}"/>
              </a:ext>
            </a:extLst>
          </p:cNvPr>
          <p:cNvSpPr txBox="1"/>
          <p:nvPr/>
        </p:nvSpPr>
        <p:spPr>
          <a:xfrm>
            <a:off x="8235131" y="1281767"/>
            <a:ext cx="4419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PE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B773C2-31A9-4FF2-9D6A-403C5508B4EB}"/>
              </a:ext>
            </a:extLst>
          </p:cNvPr>
          <p:cNvSpPr/>
          <p:nvPr/>
        </p:nvSpPr>
        <p:spPr>
          <a:xfrm>
            <a:off x="7790688" y="3849624"/>
            <a:ext cx="1289304" cy="192024"/>
          </a:xfrm>
          <a:prstGeom prst="roundRect">
            <a:avLst/>
          </a:prstGeom>
          <a:solidFill>
            <a:srgbClr val="569E6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F53F42DC-1228-42CC-9971-2CDF1206A941}"/>
              </a:ext>
            </a:extLst>
          </p:cNvPr>
          <p:cNvSpPr/>
          <p:nvPr/>
        </p:nvSpPr>
        <p:spPr>
          <a:xfrm>
            <a:off x="4007796" y="5669280"/>
            <a:ext cx="4951377" cy="699406"/>
          </a:xfrm>
          <a:prstGeom prst="leftRightArrow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Mengde sand er stort sett lik</a:t>
            </a:r>
          </a:p>
        </p:txBody>
      </p:sp>
    </p:spTree>
    <p:extLst>
      <p:ext uri="{BB962C8B-B14F-4D97-AF65-F5344CB8AC3E}">
        <p14:creationId xmlns:p14="http://schemas.microsoft.com/office/powerpoint/2010/main" val="21197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Flatås pilotbane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E9A45E-B1D6-454E-8D89-E045540209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5150"/>
            <a:ext cx="9861452" cy="555067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34032B-B0D9-4027-A2BE-621B2B3C9C59}"/>
              </a:ext>
            </a:extLst>
          </p:cNvPr>
          <p:cNvSpPr/>
          <p:nvPr/>
        </p:nvSpPr>
        <p:spPr>
          <a:xfrm>
            <a:off x="6279555" y="1071959"/>
            <a:ext cx="3513840" cy="12663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Ca 30 baner i Europa</a:t>
            </a:r>
          </a:p>
        </p:txBody>
      </p:sp>
    </p:spTree>
    <p:extLst>
      <p:ext uri="{BB962C8B-B14F-4D97-AF65-F5344CB8AC3E}">
        <p14:creationId xmlns:p14="http://schemas.microsoft.com/office/powerpoint/2010/main" val="40336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Flatås pilotbane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CA1573-5EC4-48D7-9A34-9B76D750CD02}"/>
              </a:ext>
            </a:extLst>
          </p:cNvPr>
          <p:cNvSpPr txBox="1"/>
          <p:nvPr/>
        </p:nvSpPr>
        <p:spPr>
          <a:xfrm>
            <a:off x="7049012" y="1534567"/>
            <a:ext cx="4634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Erfaring teknisk drift</a:t>
            </a:r>
          </a:p>
          <a:p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Etterfylling av 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Nytt utstyr for vedlikehold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Nye rutiner for vedlikehold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Godt inneklima i fotballhall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r>
              <a:rPr lang="nb-NO" sz="2800" dirty="0"/>
              <a:t>Krav til bane:</a:t>
            </a:r>
          </a:p>
          <a:p>
            <a:r>
              <a:rPr lang="nb-NO" sz="2800" dirty="0"/>
              <a:t>Nordisk Norm (NS15330+)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C4D4B-9ADB-4627-8241-6AC4DBA0A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4530"/>
            <a:ext cx="6541008" cy="4905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EEB2B-7208-4C9C-BB94-783322AD9C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4612"/>
            <a:ext cx="1526756" cy="20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821D5C96-8A2C-4D1E-93D2-98E89058D0DB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41D0ED8-AA20-4EFB-B27F-E039E942E1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2527">
            <a:off x="8393481" y="3139151"/>
            <a:ext cx="3056869" cy="11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3BE79EF-70AD-42A4-A697-699E044CBB3D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0BC7199-78F1-4F8B-8411-F84621F472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7054">
            <a:off x="8521643" y="3236471"/>
            <a:ext cx="2182557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327" y="21156"/>
            <a:ext cx="1338502" cy="14452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52582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753" y="6540286"/>
            <a:ext cx="587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Bjørn Aas - NTNU Senter for idrettsanlegg og teknologi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643A0-DCA6-40E6-9361-8D265534C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11-bane</a:t>
            </a:r>
            <a:endParaRPr lang="nb-NO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4C260EA-167B-4D14-8596-B90E6102D1D4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85A03FE-9F48-4C2C-9207-7C3B26AF80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0645">
            <a:off x="8606051" y="3438349"/>
            <a:ext cx="2182557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329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PowerPoint-presentasjon</vt:lpstr>
      <vt:lpstr>PowerPoint-presentasjon</vt:lpstr>
      <vt:lpstr>Prosjektpartnere</vt:lpstr>
      <vt:lpstr>Kunstgresshistorien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Cecilie Heistad</dc:creator>
  <cp:lastModifiedBy>Frode Kvamsøy</cp:lastModifiedBy>
  <cp:revision>220</cp:revision>
  <dcterms:created xsi:type="dcterms:W3CDTF">2018-06-05T08:00:37Z</dcterms:created>
  <dcterms:modified xsi:type="dcterms:W3CDTF">2019-08-14T21:12:22Z</dcterms:modified>
</cp:coreProperties>
</file>