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37"/>
  </p:notesMasterIdLst>
  <p:handoutMasterIdLst>
    <p:handoutMasterId r:id="rId38"/>
  </p:handoutMasterIdLst>
  <p:sldIdLst>
    <p:sldId id="259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72" r:id="rId11"/>
    <p:sldId id="275" r:id="rId12"/>
    <p:sldId id="273" r:id="rId13"/>
    <p:sldId id="274" r:id="rId14"/>
    <p:sldId id="276" r:id="rId15"/>
    <p:sldId id="262" r:id="rId16"/>
    <p:sldId id="278" r:id="rId17"/>
    <p:sldId id="280" r:id="rId18"/>
    <p:sldId id="286" r:id="rId19"/>
    <p:sldId id="289" r:id="rId20"/>
    <p:sldId id="288" r:id="rId21"/>
    <p:sldId id="290" r:id="rId22"/>
    <p:sldId id="287" r:id="rId23"/>
    <p:sldId id="283" r:id="rId24"/>
    <p:sldId id="279" r:id="rId25"/>
    <p:sldId id="282" r:id="rId26"/>
    <p:sldId id="281" r:id="rId27"/>
    <p:sldId id="298" r:id="rId28"/>
    <p:sldId id="291" r:id="rId29"/>
    <p:sldId id="284" r:id="rId30"/>
    <p:sldId id="293" r:id="rId31"/>
    <p:sldId id="294" r:id="rId32"/>
    <p:sldId id="295" r:id="rId33"/>
    <p:sldId id="296" r:id="rId34"/>
    <p:sldId id="292" r:id="rId35"/>
    <p:sldId id="297" r:id="rId36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76F"/>
    <a:srgbClr val="605953"/>
    <a:srgbClr val="5C6673"/>
    <a:srgbClr val="E3DFDD"/>
    <a:srgbClr val="D3CEC9"/>
    <a:srgbClr val="F1EFEE"/>
    <a:srgbClr val="F04E23"/>
    <a:srgbClr val="D4D0CB"/>
    <a:srgbClr val="E3DDD7"/>
    <a:srgbClr val="F6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79632" autoAdjust="0"/>
  </p:normalViewPr>
  <p:slideViewPr>
    <p:cSldViewPr snapToGrid="0" snapToObjects="1">
      <p:cViewPr varScale="1">
        <p:scale>
          <a:sx n="122" d="100"/>
          <a:sy n="122" d="100"/>
        </p:scale>
        <p:origin x="120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342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wi.net\projects\A010000\A013721\3_Pdoc\DOC\RIAKU%20-%20NAS%20foredrag\Fra%20T3%20server\Resultater\TIL%20PRESENTASJON\Flesland%20rev02%20201309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nb-NO" sz="1200" dirty="0"/>
              <a:t>T30</a:t>
            </a:r>
          </a:p>
        </c:rich>
      </c:tx>
      <c:layout>
        <c:manualLayout>
          <c:xMode val="edge"/>
          <c:yMode val="edge"/>
          <c:x val="0.41668027210884351"/>
          <c:y val="3.50312937029180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46164839180583"/>
          <c:y val="0.13872369921330849"/>
          <c:w val="0.62574689280433626"/>
          <c:h val="0.67913720267058453"/>
        </c:manualLayout>
      </c:layout>
      <c:lineChart>
        <c:grouping val="standard"/>
        <c:varyColors val="0"/>
        <c:ser>
          <c:idx val="2"/>
          <c:order val="0"/>
          <c:tx>
            <c:v>Prosjektkrav</c:v>
          </c:tx>
          <c:cat>
            <c:numRef>
              <c:f>Krav!$B$4:$I$4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Krav!$B$6:$I$6</c:f>
              <c:numCache>
                <c:formatCode>General</c:formatCode>
                <c:ptCount val="8"/>
                <c:pt idx="0">
                  <c:v>3.2199999999999998</c:v>
                </c:pt>
                <c:pt idx="1">
                  <c:v>3.2199999999999998</c:v>
                </c:pt>
                <c:pt idx="2">
                  <c:v>2.2999999999999998</c:v>
                </c:pt>
                <c:pt idx="3">
                  <c:v>2.2999999999999998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2.2999999999999998</c:v>
                </c:pt>
              </c:numCache>
            </c:numRef>
          </c:val>
          <c:smooth val="0"/>
        </c:ser>
        <c:ser>
          <c:idx val="3"/>
          <c:order val="1"/>
          <c:tx>
            <c:v>Målt</c:v>
          </c:tx>
          <c:val>
            <c:numRef>
              <c:f>Måling!$C$6:$J$6</c:f>
              <c:numCache>
                <c:formatCode>General</c:formatCode>
                <c:ptCount val="8"/>
                <c:pt idx="0">
                  <c:v>1.8431</c:v>
                </c:pt>
                <c:pt idx="1">
                  <c:v>1.9567000000000001</c:v>
                </c:pt>
                <c:pt idx="2">
                  <c:v>2.1242000000000001</c:v>
                </c:pt>
                <c:pt idx="3">
                  <c:v>2.2254999999999998</c:v>
                </c:pt>
                <c:pt idx="4">
                  <c:v>2.3262999999999998</c:v>
                </c:pt>
                <c:pt idx="5">
                  <c:v>2.3986999999999998</c:v>
                </c:pt>
                <c:pt idx="6">
                  <c:v>1.9360999999999999</c:v>
                </c:pt>
                <c:pt idx="7">
                  <c:v>1.4495</c:v>
                </c:pt>
              </c:numCache>
            </c:numRef>
          </c:val>
          <c:smooth val="0"/>
        </c:ser>
        <c:ser>
          <c:idx val="4"/>
          <c:order val="2"/>
          <c:tx>
            <c:v>Simulert</c:v>
          </c:tx>
          <c:val>
            <c:numRef>
              <c:f>ODEON14_SRC8!$B$611:$I$611</c:f>
              <c:numCache>
                <c:formatCode>General</c:formatCode>
                <c:ptCount val="8"/>
                <c:pt idx="0">
                  <c:v>2.7</c:v>
                </c:pt>
                <c:pt idx="1">
                  <c:v>2.35</c:v>
                </c:pt>
                <c:pt idx="2">
                  <c:v>2.2799999999999998</c:v>
                </c:pt>
                <c:pt idx="3">
                  <c:v>2.25</c:v>
                </c:pt>
                <c:pt idx="4">
                  <c:v>2.2400000000000002</c:v>
                </c:pt>
                <c:pt idx="5">
                  <c:v>2.14</c:v>
                </c:pt>
                <c:pt idx="6">
                  <c:v>1.68</c:v>
                </c:pt>
                <c:pt idx="7">
                  <c:v>0.91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257344"/>
        <c:axId val="704519896"/>
      </c:lineChart>
      <c:catAx>
        <c:axId val="603257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nb-NO" sz="1000"/>
                  <a:t>Hz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04519896"/>
        <c:crosses val="autoZero"/>
        <c:auto val="1"/>
        <c:lblAlgn val="ctr"/>
        <c:lblOffset val="100"/>
        <c:noMultiLvlLbl val="0"/>
      </c:catAx>
      <c:valAx>
        <c:axId val="704519896"/>
        <c:scaling>
          <c:orientation val="minMax"/>
          <c:max val="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 err="1"/>
                  <a:t>sekunder</a:t>
                </a:r>
                <a:endParaRPr lang="en-US" sz="1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nb-NO"/>
          </a:p>
        </c:txPr>
        <c:crossAx val="60325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17189338612977"/>
          <c:y val="0.38055235540442345"/>
          <c:w val="0.25182807273763663"/>
          <c:h val="0.219873920711302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4" y="31650"/>
            <a:ext cx="3076575" cy="110169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 smtClean="0">
                <a:solidFill>
                  <a:schemeClr val="tx2"/>
                </a:solidFill>
              </a:rPr>
              <a:t>T3 Flesland - spilehimling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1464" y="141819"/>
            <a:ext cx="3076575" cy="110169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r">
              <a:defRPr sz="1200"/>
            </a:lvl1pPr>
          </a:lstStyle>
          <a:p>
            <a:pPr algn="l"/>
            <a:r>
              <a:rPr lang="da-DK" sz="800" smtClean="0">
                <a:solidFill>
                  <a:schemeClr val="tx2"/>
                </a:solidFill>
              </a:rPr>
              <a:t>04 november 2017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1464" y="251987"/>
            <a:ext cx="3076575" cy="110169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 smtClean="0">
                <a:solidFill>
                  <a:schemeClr val="tx2"/>
                </a:solidFill>
              </a:rPr>
              <a:t>COWI Powerpoint presentation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596"/>
            <a:ext cx="378392" cy="37904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</a:rPr>
              <a:pPr/>
              <a:t>‹#›</a:t>
            </a:fld>
            <a:endParaRPr lang="da-DK" sz="140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00" y="9886650"/>
            <a:ext cx="655200" cy="1975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8220" y="12594"/>
            <a:ext cx="0" cy="379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" y="12595"/>
            <a:ext cx="382365" cy="37904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4" y="31650"/>
            <a:ext cx="3076575" cy="110169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8221" y="141819"/>
            <a:ext cx="3076575" cy="110169"/>
          </a:xfrm>
          <a:prstGeom prst="rect">
            <a:avLst/>
          </a:prstGeom>
        </p:spPr>
        <p:txBody>
          <a:bodyPr vert="horz" lIns="108000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nn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5275" y="4861601"/>
            <a:ext cx="6768751" cy="46058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41464" y="251988"/>
            <a:ext cx="3076575" cy="110169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8220" y="12594"/>
            <a:ext cx="0" cy="379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00" y="9886650"/>
            <a:ext cx="655200" cy="19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dirty="0" smtClean="0"/>
              <a:t>1 </a:t>
            </a:r>
            <a:r>
              <a:rPr lang="nn-NO" dirty="0" err="1" smtClean="0"/>
              <a:t>October</a:t>
            </a:r>
            <a:r>
              <a:rPr lang="nn-NO" dirty="0" smtClean="0"/>
              <a:t> 2015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dirty="0" smtClean="0"/>
              <a:t>COWI </a:t>
            </a:r>
            <a:r>
              <a:rPr lang="nn-NO" dirty="0" err="1" smtClean="0"/>
              <a:t>Powerpoint</a:t>
            </a:r>
            <a:r>
              <a:rPr lang="nn-NO" dirty="0" smtClean="0"/>
              <a:t> </a:t>
            </a:r>
            <a:r>
              <a:rPr lang="nn-NO" dirty="0" err="1" smtClean="0"/>
              <a:t>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9729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err="1" smtClean="0"/>
              <a:t>Snitthøyde</a:t>
            </a:r>
            <a:r>
              <a:rPr lang="nn-NO" dirty="0" smtClean="0"/>
              <a:t> på 6 meter Th = 1,2 sekunder!!!</a:t>
            </a:r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10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16131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11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53026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12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5900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13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0539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14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58833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15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06474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16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15440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Rosa Lett-tak (bygd</a:t>
            </a:r>
            <a:r>
              <a:rPr lang="nb-NO" baseline="0" dirty="0" smtClean="0"/>
              <a:t> lag for lag</a:t>
            </a:r>
            <a:r>
              <a:rPr lang="nb-NO" dirty="0" smtClean="0"/>
              <a:t>)</a:t>
            </a:r>
            <a:r>
              <a:rPr lang="nb-NO" baseline="0" dirty="0" smtClean="0"/>
              <a:t> med spiler.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17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687715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18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089656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19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36710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73733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20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984023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21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456976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22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30073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Simulert med lett-tak er helt uten spilehimling.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Simulert med korreksjon for spiler så har jeg tatt med en korreksjon for spilehimlingen på absorpsjonsfaktorer for lett-taket.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Spilehimling simulert er med rett geometri for spilehimlingen og absorpsjonsfaktor beregnet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Winflag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Har bygd opp lett-tak pluss spilehimling. Riktignok med en gjennomsnittlig avstand mellom spiler og lett-tak, der er det jo varierende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virkeligeheten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mye mindre romvolum i den med spilehimling, naturlig nok.</a:t>
            </a:r>
          </a:p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23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826401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24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20538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err="1" smtClean="0"/>
              <a:t>Strålegangsberegning</a:t>
            </a:r>
            <a:r>
              <a:rPr lang="nn-NO" baseline="0" dirty="0" smtClean="0"/>
              <a:t>, </a:t>
            </a:r>
            <a:r>
              <a:rPr lang="nn-NO" baseline="0" dirty="0" err="1" smtClean="0"/>
              <a:t>uten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kantdiffranksjoner</a:t>
            </a:r>
            <a:r>
              <a:rPr lang="nn-NO" baseline="0" dirty="0" smtClean="0"/>
              <a:t> og dårlig </a:t>
            </a:r>
            <a:r>
              <a:rPr lang="nn-NO" baseline="0" dirty="0" err="1" smtClean="0"/>
              <a:t>romakustisk</a:t>
            </a:r>
            <a:r>
              <a:rPr lang="nn-NO" baseline="0" dirty="0" smtClean="0"/>
              <a:t> modul.</a:t>
            </a:r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25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9220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 ble ikke gjennomført målinger/tester underveis. Vi ønsket det.</a:t>
            </a:r>
            <a:br>
              <a:rPr lang="nb-NO" dirty="0" smtClean="0"/>
            </a:br>
            <a:r>
              <a:rPr lang="nb-NO" dirty="0" smtClean="0"/>
              <a:t>STI øvre frekvens 8kHz ( i inputsignalet).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26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033133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28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018188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29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86934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35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61445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3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63598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4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5669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5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97012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6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375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7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33859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err="1" smtClean="0"/>
              <a:t>Nevn</a:t>
            </a:r>
            <a:r>
              <a:rPr lang="nn-NO" dirty="0" smtClean="0"/>
              <a:t> at flyplassen på et tidspunkt var nede i 4 nye gater. Med de</a:t>
            </a:r>
            <a:r>
              <a:rPr lang="nn-NO" baseline="0" dirty="0" smtClean="0"/>
              <a:t> man fjernet i </a:t>
            </a:r>
            <a:r>
              <a:rPr lang="nn-NO" baseline="0" dirty="0" err="1" smtClean="0"/>
              <a:t>eksisteredne</a:t>
            </a:r>
            <a:r>
              <a:rPr lang="nn-NO" baseline="0" dirty="0" smtClean="0"/>
              <a:t>, pluss 2 gates (til 4,7 </a:t>
            </a:r>
            <a:r>
              <a:rPr lang="nn-NO" baseline="0" dirty="0" err="1" smtClean="0"/>
              <a:t>milliarder</a:t>
            </a:r>
            <a:r>
              <a:rPr lang="nn-NO" baseline="0" dirty="0" smtClean="0"/>
              <a:t>)</a:t>
            </a:r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8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19864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nn-NO" smtClean="0"/>
              <a:pPr/>
              <a:t>9</a:t>
            </a:fld>
            <a:endParaRPr lang="nn-NO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n-NO" smtClean="0"/>
              <a:t>T3 Flesland - spilehimling</a:t>
            </a:r>
            <a:endParaRPr lang="nn-NO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30229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subtitle</a:t>
            </a:r>
            <a:r>
              <a:rPr lang="nn-NO" dirty="0" smtClean="0"/>
              <a:t> style</a:t>
            </a:r>
            <a:endParaRPr lang="nn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100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</p:spTree>
    <p:extLst>
      <p:ext uri="{BB962C8B-B14F-4D97-AF65-F5344CB8AC3E}">
        <p14:creationId xmlns:p14="http://schemas.microsoft.com/office/powerpoint/2010/main" val="13109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</p:spTree>
    <p:extLst>
      <p:ext uri="{BB962C8B-B14F-4D97-AF65-F5344CB8AC3E}">
        <p14:creationId xmlns:p14="http://schemas.microsoft.com/office/powerpoint/2010/main" val="25680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</p:spTree>
    <p:extLst>
      <p:ext uri="{BB962C8B-B14F-4D97-AF65-F5344CB8AC3E}">
        <p14:creationId xmlns:p14="http://schemas.microsoft.com/office/powerpoint/2010/main" val="3907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2665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</a:t>
            </a:r>
            <a:r>
              <a:rPr lang="nn-NO" dirty="0" err="1" smtClean="0"/>
              <a:t>icon</a:t>
            </a:r>
            <a:r>
              <a:rPr lang="nn-NO" dirty="0" smtClean="0"/>
              <a:t> to </a:t>
            </a:r>
            <a:r>
              <a:rPr lang="nn-NO" dirty="0" err="1" smtClean="0"/>
              <a:t>add</a:t>
            </a:r>
            <a:r>
              <a:rPr lang="nn-NO" dirty="0" smtClean="0"/>
              <a:t> </a:t>
            </a:r>
            <a:r>
              <a:rPr lang="nn-NO" dirty="0" err="1" smtClean="0"/>
              <a:t>picture</a:t>
            </a:r>
            <a:endParaRPr lang="nn-NO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347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60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nn-NO" dirty="0" smtClean="0"/>
              <a:t>CLICK TO ADD MEDIA SIZE 16/9</a:t>
            </a:r>
            <a:endParaRPr lang="nn-NO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437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nn-NO" dirty="0" smtClean="0"/>
              <a:t>CLICK TO ADD MEDIA SIZE 4/3</a:t>
            </a:r>
            <a:endParaRPr lang="nn-NO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741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B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C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Add</a:t>
            </a:r>
            <a:r>
              <a:rPr lang="nn-NO" dirty="0" smtClean="0"/>
              <a:t> </a:t>
            </a:r>
            <a:r>
              <a:rPr lang="nn-NO" dirty="0" err="1" smtClean="0"/>
              <a:t>name</a:t>
            </a:r>
            <a:r>
              <a:rPr lang="nn-NO" dirty="0" smtClean="0"/>
              <a:t>, 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7126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D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2" name="Picture 21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 err="1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nn-NO" sz="3200" cap="all" baseline="0" dirty="0" err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nn-NO" sz="3200" cap="all" baseline="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2245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0EB0-3107-4EEE-85F6-310C4F71DB3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3127" y="4894008"/>
            <a:ext cx="3689786" cy="2104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25" cap="all" baseline="0">
                <a:solidFill>
                  <a:schemeClr val="tx1"/>
                </a:solidFill>
                <a:latin typeface="Effra" pitchFamily="2" charset="0"/>
              </a:defRPr>
            </a:lvl1pPr>
          </a:lstStyle>
          <a:p>
            <a:r>
              <a:rPr lang="en-GB" smtClean="0"/>
              <a:t>Presentation title [Edit Header&amp;Footer under ‘insert’ menu]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81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nn-NO" sz="2400" dirty="0" smtClean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nn-NO" dirty="0" smtClean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nn-NO" dirty="0" smtClean="0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71" name="TextBox 70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nn-NO" sz="2400" dirty="0" smtClean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nn-NO" dirty="0" smtClean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21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ata">
    <p:bg>
      <p:bgPr>
        <a:solidFill>
          <a:srgbClr val="EC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subtitle</a:t>
            </a:r>
            <a:r>
              <a:rPr lang="nn-NO" dirty="0" smtClean="0"/>
              <a:t> style</a:t>
            </a:r>
            <a:endParaRPr lang="nn-NO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nn-NO" sz="1000" baseline="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nn-NO" sz="1000" baseline="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Date</a:t>
            </a:r>
            <a:r>
              <a:rPr lang="nn-NO" sz="100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of</a:t>
            </a:r>
            <a:r>
              <a:rPr lang="nn-NO" sz="100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issue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n-NO" sz="1000" noProof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File </a:t>
            </a:r>
            <a:r>
              <a:rPr lang="nn-NO" sz="1000" noProof="0" dirty="0" err="1" smtClean="0">
                <a:solidFill>
                  <a:srgbClr val="000000"/>
                </a:solidFill>
                <a:latin typeface="+mj-lt"/>
                <a:cs typeface="Arial" pitchFamily="34" charset="0"/>
              </a:rPr>
              <a:t>name</a:t>
            </a:r>
            <a:endParaRPr lang="nn-NO" sz="1000" noProof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noProof="0" dirty="0" err="1" smtClean="0"/>
              <a:t>Add</a:t>
            </a:r>
            <a:r>
              <a:rPr lang="nn-NO" noProof="0" dirty="0" smtClean="0"/>
              <a:t> </a:t>
            </a:r>
            <a:r>
              <a:rPr lang="nn-NO" noProof="0" dirty="0" err="1" smtClean="0"/>
              <a:t>text</a:t>
            </a:r>
            <a:endParaRPr lang="nn-NO" noProof="0" dirty="0" smtClean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774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nn-NO" dirty="0" smtClean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  <a:endParaRPr lang="nn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663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title style</a:t>
            </a:r>
            <a:endParaRPr lang="nn-NO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0" y="1443488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n-NO" dirty="0" err="1" smtClean="0"/>
              <a:t>Click</a:t>
            </a:r>
            <a:r>
              <a:rPr lang="nn-NO" dirty="0" smtClean="0"/>
              <a:t> to </a:t>
            </a:r>
            <a:r>
              <a:rPr lang="nn-NO" dirty="0" err="1" smtClean="0"/>
              <a:t>edit</a:t>
            </a:r>
            <a:r>
              <a:rPr lang="nn-NO" dirty="0" smtClean="0"/>
              <a:t> Master </a:t>
            </a:r>
            <a:r>
              <a:rPr lang="nn-NO" dirty="0" err="1" smtClean="0"/>
              <a:t>text</a:t>
            </a:r>
            <a:r>
              <a:rPr lang="nn-NO" dirty="0" smtClean="0"/>
              <a:t> </a:t>
            </a:r>
            <a:r>
              <a:rPr lang="nn-NO" dirty="0" err="1" smtClean="0"/>
              <a:t>styles</a:t>
            </a:r>
            <a:endParaRPr lang="nn-NO" dirty="0" smtClean="0"/>
          </a:p>
          <a:p>
            <a:pPr lvl="1"/>
            <a:r>
              <a:rPr lang="nn-NO" dirty="0" smtClean="0"/>
              <a:t>Second level</a:t>
            </a:r>
          </a:p>
          <a:p>
            <a:pPr lvl="2"/>
            <a:r>
              <a:rPr lang="nn-NO" dirty="0" smtClean="0"/>
              <a:t>Third level</a:t>
            </a:r>
          </a:p>
          <a:p>
            <a:pPr lvl="3"/>
            <a:r>
              <a:rPr lang="nn-NO" dirty="0" err="1" smtClean="0"/>
              <a:t>Fourth</a:t>
            </a:r>
            <a:r>
              <a:rPr lang="nn-NO" dirty="0" smtClean="0"/>
              <a:t> level</a:t>
            </a:r>
          </a:p>
          <a:p>
            <a:pPr lvl="4"/>
            <a:r>
              <a:rPr lang="nn-NO" dirty="0" smtClean="0"/>
              <a:t>Fifth level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455314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4472954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title="COWIlogo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0" r:id="rId2"/>
    <p:sldLayoutId id="2147483741" r:id="rId3"/>
    <p:sldLayoutId id="2147483661" r:id="rId4"/>
    <p:sldLayoutId id="2147483704" r:id="rId5"/>
    <p:sldLayoutId id="2147483728" r:id="rId6"/>
    <p:sldLayoutId id="2147483654" r:id="rId7"/>
    <p:sldLayoutId id="2147483702" r:id="rId8"/>
    <p:sldLayoutId id="2147483739" r:id="rId9"/>
    <p:sldLayoutId id="2147483680" r:id="rId10"/>
    <p:sldLayoutId id="2147483655" r:id="rId11"/>
    <p:sldLayoutId id="2147483677" r:id="rId12"/>
    <p:sldLayoutId id="2147483679" r:id="rId13"/>
    <p:sldLayoutId id="2147483725" r:id="rId14"/>
    <p:sldLayoutId id="2147483726" r:id="rId15"/>
    <p:sldLayoutId id="2147483683" r:id="rId16"/>
    <p:sldLayoutId id="2147483684" r:id="rId17"/>
    <p:sldLayoutId id="2147483712" r:id="rId18"/>
    <p:sldLayoutId id="2147483713" r:id="rId19"/>
    <p:sldLayoutId id="2147483714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15" r:id="rId27"/>
    <p:sldLayoutId id="2147483716" r:id="rId28"/>
    <p:sldLayoutId id="2147483717" r:id="rId29"/>
    <p:sldLayoutId id="214748374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 smtClean="0"/>
              <a:t>NAS </a:t>
            </a:r>
            <a:r>
              <a:rPr lang="nn-NO" dirty="0" err="1" smtClean="0"/>
              <a:t>Høstmøte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</a:t>
            </a:fld>
            <a:endParaRPr lang="nn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n-NO" dirty="0"/>
              <a:t>T3 – Flesland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En litt spesiell </a:t>
            </a:r>
            <a:r>
              <a:rPr lang="nn-NO" dirty="0" err="1"/>
              <a:t>s</a:t>
            </a:r>
            <a:r>
              <a:rPr lang="nn-NO" dirty="0" err="1" smtClean="0"/>
              <a:t>pilehimlig</a:t>
            </a:r>
            <a:endParaRPr lang="nn-NO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n-NO" dirty="0" smtClean="0"/>
              <a:t>Lars Ødemark, Disiplinleder akustikk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656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Kostnadskutt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10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n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308" y="-390217"/>
            <a:ext cx="10622615" cy="59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0EB0-3107-4EEE-85F6-310C4F71DB30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364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 smtClean="0"/>
              <a:t>Presentation title [Edit Header&amp;Footer under ‘insert’ menu]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0EB0-3107-4EEE-85F6-310C4F71DB30}" type="slidenum">
              <a:rPr lang="en-GB" smtClean="0"/>
              <a:t>12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978"/>
            <a:ext cx="9144000" cy="69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r>
              <a:rPr lang="en-GB" sz="525">
                <a:solidFill>
                  <a:prstClr val="black"/>
                </a:solidFill>
                <a:latin typeface="Effra" pitchFamily="2" charset="0"/>
                <a:ea typeface="+mn-ea"/>
                <a:cs typeface="+mn-cs"/>
              </a:rPr>
              <a:t>Presentation title [Edit Header&amp;Footer under ‘insert’ menu]</a:t>
            </a:r>
            <a:endParaRPr lang="en-GB" sz="525" dirty="0">
              <a:solidFill>
                <a:prstClr val="black"/>
              </a:solidFill>
              <a:latin typeface="Effra" pitchFamily="2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AE30EB0-3107-4EEE-85F6-310C4F71DB30}" type="slidenum">
              <a:rPr lang="en-GB" sz="525" cap="none">
                <a:solidFill>
                  <a:prstClr val="black"/>
                </a:solidFill>
                <a:latin typeface="Effra" pitchFamily="2" charset="0"/>
                <a:ea typeface="+mn-ea"/>
                <a:cs typeface="+mn-cs"/>
              </a:rPr>
              <a:pPr defTabSz="685800">
                <a:lnSpc>
                  <a:spcPct val="100000"/>
                </a:lnSpc>
                <a:defRPr/>
              </a:pPr>
              <a:t>13</a:t>
            </a:fld>
            <a:endParaRPr lang="en-GB" sz="525" cap="none">
              <a:solidFill>
                <a:prstClr val="black"/>
              </a:solidFill>
              <a:latin typeface="Effra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978"/>
            <a:ext cx="9144000" cy="69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 smtClean="0"/>
              <a:t>Presentation title [Edit Header&amp;Footer under ‘insert’ menu]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0EB0-3107-4EEE-85F6-310C4F71DB30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978"/>
            <a:ext cx="9144000" cy="69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Resultatet av kuttene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15</a:t>
            </a:fld>
            <a:endParaRPr lang="nn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Den tradisjonelle spilehimlingen fjernes – etableres en "falsk himling"</a:t>
            </a:r>
          </a:p>
          <a:p>
            <a:r>
              <a:rPr lang="nb-NO" dirty="0" smtClean="0"/>
              <a:t>"Falsk himling", er det mulig å få den tilstrekkelig akustisk transparent, i tillegg til å ivareta arkitektens ønske om det visuelle? Røykventilering skjer også via himlingen.</a:t>
            </a:r>
          </a:p>
          <a:p>
            <a:r>
              <a:rPr lang="nb-NO" dirty="0" smtClean="0"/>
              <a:t>Absorbenten må plasseres i tak</a:t>
            </a:r>
          </a:p>
          <a:p>
            <a:r>
              <a:rPr lang="nb-NO" dirty="0" smtClean="0"/>
              <a:t>Alternative himlinger vurdert, blant annet lamellhimlinger og perforerte metallspiler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6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Vurderinger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16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5244198" cy="2823713"/>
          </a:xfrm>
        </p:spPr>
        <p:txBody>
          <a:bodyPr/>
          <a:lstStyle/>
          <a:p>
            <a:r>
              <a:rPr lang="nb-NO" dirty="0" smtClean="0"/>
              <a:t>Utforming av spilene</a:t>
            </a:r>
          </a:p>
          <a:p>
            <a:r>
              <a:rPr lang="nb-NO" dirty="0" smtClean="0"/>
              <a:t>Kombinasjon av spiler, varierende </a:t>
            </a:r>
            <a:r>
              <a:rPr lang="nb-NO" dirty="0" err="1" smtClean="0"/>
              <a:t>hulromshøyde</a:t>
            </a:r>
            <a:r>
              <a:rPr lang="nb-NO" dirty="0" smtClean="0"/>
              <a:t> (2 – 3,8 meter) og perforerte plater (Lett-tak)</a:t>
            </a:r>
          </a:p>
          <a:p>
            <a:r>
              <a:rPr lang="nb-NO" dirty="0" smtClean="0"/>
              <a:t>Brukte </a:t>
            </a:r>
            <a:r>
              <a:rPr lang="nb-NO" dirty="0" err="1" smtClean="0"/>
              <a:t>WinFlag</a:t>
            </a:r>
            <a:r>
              <a:rPr lang="nb-NO" dirty="0" smtClean="0"/>
              <a:t> for beregning av absorpsjon. Simulert som ett materiale i </a:t>
            </a:r>
            <a:r>
              <a:rPr lang="nb-NO" dirty="0" err="1" smtClean="0"/>
              <a:t>Odeon</a:t>
            </a:r>
            <a:r>
              <a:rPr lang="nb-NO" dirty="0" smtClean="0"/>
              <a:t> (mye rare resultater med to sjikt i himling). </a:t>
            </a:r>
          </a:p>
          <a:p>
            <a:r>
              <a:rPr lang="nb-NO" dirty="0" smtClean="0"/>
              <a:t>Endringen medførte</a:t>
            </a:r>
          </a:p>
          <a:p>
            <a:pPr lvl="1"/>
            <a:r>
              <a:rPr lang="nb-NO" dirty="0" smtClean="0"/>
              <a:t>600 m² ekstra absorbenter over falsk himling.</a:t>
            </a:r>
          </a:p>
          <a:p>
            <a:pPr lvl="1"/>
            <a:r>
              <a:rPr lang="nb-NO" dirty="0" err="1" smtClean="0"/>
              <a:t>Akustikkduk</a:t>
            </a:r>
            <a:r>
              <a:rPr lang="nb-NO" dirty="0" smtClean="0"/>
              <a:t> og mineralull i de mest hellende partiene (hvor tetting ikke kritisk) </a:t>
            </a:r>
          </a:p>
          <a:p>
            <a:pPr lvl="1"/>
            <a:r>
              <a:rPr lang="nb-NO" dirty="0" smtClean="0"/>
              <a:t>Bedre absorbent på gavlveggene.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84" y="737114"/>
            <a:ext cx="1680346" cy="36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Beregnet og målt etterklang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17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590219"/>
              </p:ext>
            </p:extLst>
          </p:nvPr>
        </p:nvGraphicFramePr>
        <p:xfrm>
          <a:off x="-132862" y="1289731"/>
          <a:ext cx="5996368" cy="298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17" y="1218223"/>
            <a:ext cx="290763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Ytterligere kutt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18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242646" y="985000"/>
            <a:ext cx="5820010" cy="32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19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-25580" y="0"/>
            <a:ext cx="9169580" cy="51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 smtClean="0"/>
              <a:t>04 november 2017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NAS HØSTMØTE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Tidlig design</a:t>
            </a:r>
            <a:endParaRPr lang="nb-N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 smtClean="0"/>
              <a:t>Kutt/GDP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 smtClean="0"/>
              <a:t>Beregninger</a:t>
            </a:r>
            <a:endParaRPr lang="nb-N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/>
              <a:t>Enda flere kutt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 smtClean="0"/>
              <a:t>PA-anlegg/talevarsling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6"/>
          </p:nvPr>
        </p:nvSpPr>
        <p:spPr>
          <a:xfrm>
            <a:off x="419820" y="4202101"/>
            <a:ext cx="5408754" cy="244354"/>
          </a:xfrm>
        </p:spPr>
        <p:txBody>
          <a:bodyPr>
            <a:normAutofit/>
          </a:bodyPr>
          <a:lstStyle/>
          <a:p>
            <a:r>
              <a:rPr lang="nb-NO" sz="800" dirty="0" smtClean="0"/>
              <a:t>Fotograf: Knut </a:t>
            </a:r>
            <a:r>
              <a:rPr lang="nb-NO" sz="800" dirty="0"/>
              <a:t>Ramstad, </a:t>
            </a:r>
            <a:r>
              <a:rPr lang="nb-NO" sz="800" dirty="0" smtClean="0"/>
              <a:t>Nordic</a:t>
            </a:r>
            <a:br>
              <a:rPr lang="nb-NO" sz="800" dirty="0" smtClean="0"/>
            </a:br>
            <a:r>
              <a:rPr lang="nb-NO" sz="800" dirty="0" smtClean="0"/>
              <a:t>Illustrasjoner: Nordic</a:t>
            </a:r>
            <a:endParaRPr lang="nb-NO" sz="800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0" r="2436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Hva har vi lært?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15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20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" y="-6495"/>
            <a:ext cx="9144000" cy="51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6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21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111CE94B-D014-4994-A080-42CC99D5D5D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b="6113"/>
          <a:stretch/>
        </p:blipFill>
        <p:spPr>
          <a:xfrm>
            <a:off x="0" y="0"/>
            <a:ext cx="9144000" cy="56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Spiler tilbake igjen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22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19819" y="1460741"/>
            <a:ext cx="8304363" cy="282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572219" y="1613141"/>
            <a:ext cx="8304363" cy="282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</a:t>
            </a:r>
            <a:r>
              <a:rPr lang="nb-NO" dirty="0" smtClean="0"/>
              <a:t>nnenhver spile fjernes</a:t>
            </a:r>
          </a:p>
          <a:p>
            <a:pPr lvl="1"/>
            <a:r>
              <a:rPr lang="nb-NO" dirty="0" smtClean="0"/>
              <a:t>32 x 32, spaltebredde 96mm, 75% åpning</a:t>
            </a:r>
          </a:p>
          <a:p>
            <a:pPr lvl="1"/>
            <a:r>
              <a:rPr lang="nb-NO" dirty="0" smtClean="0"/>
              <a:t>ARK ønsker svart duk bak spiler, medtatt noen steder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43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23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0" y="-1"/>
            <a:ext cx="8216180" cy="5190929"/>
          </a:xfrm>
        </p:spPr>
      </p:pic>
    </p:spTree>
    <p:extLst>
      <p:ext uri="{BB962C8B-B14F-4D97-AF65-F5344CB8AC3E}">
        <p14:creationId xmlns:p14="http://schemas.microsoft.com/office/powerpoint/2010/main" val="22183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Høyttalere bak spilene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 smtClean="0"/>
              <a:t>04 november 2017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b-NO" smtClean="0"/>
              <a:pPr/>
              <a:t>24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tx1"/>
                </a:solidFill>
              </a:rPr>
              <a:t>NS 3961 – Talevarslingsanlegg</a:t>
            </a:r>
            <a:br>
              <a:rPr lang="nb-NO" dirty="0" smtClean="0">
                <a:solidFill>
                  <a:schemeClr val="tx1"/>
                </a:solidFill>
              </a:rPr>
            </a:br>
            <a:r>
              <a:rPr lang="nb-NO" dirty="0" smtClean="0">
                <a:solidFill>
                  <a:schemeClr val="tx1"/>
                </a:solidFill>
              </a:rPr>
              <a:t>Prosjektering, installasjon, idriftsettelse, drift og vedlikehold. </a:t>
            </a:r>
          </a:p>
          <a:p>
            <a:endParaRPr lang="nb-NO" dirty="0" smtClean="0">
              <a:solidFill>
                <a:srgbClr val="7030A0"/>
              </a:solidFill>
            </a:endParaRPr>
          </a:p>
          <a:p>
            <a:endParaRPr lang="nb-NO" dirty="0" smtClean="0">
              <a:solidFill>
                <a:srgbClr val="7030A0"/>
              </a:solidFill>
            </a:endParaRPr>
          </a:p>
          <a:p>
            <a:endParaRPr lang="nb-NO" dirty="0" smtClean="0">
              <a:solidFill>
                <a:srgbClr val="7030A0"/>
              </a:solidFill>
            </a:endParaRPr>
          </a:p>
          <a:p>
            <a:endParaRPr lang="nb-NO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39" y="2015143"/>
            <a:ext cx="6096365" cy="22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Høyttalere</a:t>
            </a:r>
            <a:r>
              <a:rPr lang="nn-NO" dirty="0" smtClean="0"/>
              <a:t> bak spilene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25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n-NO" dirty="0" smtClean="0">
              <a:solidFill>
                <a:srgbClr val="7030A0"/>
              </a:solidFill>
            </a:endParaRPr>
          </a:p>
          <a:p>
            <a:endParaRPr lang="nn-NO" dirty="0">
              <a:solidFill>
                <a:srgbClr val="7030A0"/>
              </a:solidFill>
            </a:endParaRPr>
          </a:p>
          <a:p>
            <a:endParaRPr lang="nn-NO" dirty="0">
              <a:solidFill>
                <a:srgbClr val="7030A0"/>
              </a:solidFill>
            </a:endParaRPr>
          </a:p>
        </p:txBody>
      </p:sp>
      <p:pic>
        <p:nvPicPr>
          <p:cNvPr id="8" name="Bilde 33"/>
          <p:cNvPicPr/>
          <p:nvPr/>
        </p:nvPicPr>
        <p:blipFill rotWithShape="1">
          <a:blip r:embed="rId3"/>
          <a:srcRect b="3271"/>
          <a:stretch/>
        </p:blipFill>
        <p:spPr>
          <a:xfrm>
            <a:off x="1501986" y="1128504"/>
            <a:ext cx="5760720" cy="30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Tilpasning av spiler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 smtClean="0"/>
              <a:t>04 november 2017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b-NO" smtClean="0"/>
              <a:pPr/>
              <a:t>26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Beskjæring av spilene til trekanter rett foran høyttalerne.</a:t>
            </a:r>
          </a:p>
          <a:p>
            <a:r>
              <a:rPr lang="nb-NO" dirty="0" smtClean="0"/>
              <a:t>Måleresultatene viser at STI stort sett er 0,02 bedre enn simulerte (uten spilehimlingen)</a:t>
            </a:r>
          </a:p>
          <a:p>
            <a:r>
              <a:rPr lang="nb-NO" dirty="0" smtClean="0"/>
              <a:t>Høyttalerleverandør erkjenner</a:t>
            </a:r>
            <a:br>
              <a:rPr lang="nb-NO" dirty="0" smtClean="0"/>
            </a:br>
            <a:r>
              <a:rPr lang="nb-NO" dirty="0" smtClean="0"/>
              <a:t>at bak spilene var helt riktig</a:t>
            </a:r>
            <a:br>
              <a:rPr lang="nb-NO" dirty="0" smtClean="0"/>
            </a:br>
            <a:r>
              <a:rPr lang="nb-NO" dirty="0" smtClean="0"/>
              <a:t>plassering, men at beskjæring av</a:t>
            </a:r>
            <a:br>
              <a:rPr lang="nb-NO" dirty="0" smtClean="0"/>
            </a:br>
            <a:r>
              <a:rPr lang="nb-NO" dirty="0" smtClean="0"/>
              <a:t>spilene helt klart var nødvendig </a:t>
            </a:r>
            <a:br>
              <a:rPr lang="nb-NO" dirty="0" smtClean="0"/>
            </a:br>
            <a:r>
              <a:rPr lang="nb-NO" dirty="0" smtClean="0"/>
              <a:t>spesielt i 12kHz båndet.</a:t>
            </a:r>
          </a:p>
          <a:p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44" y="2157971"/>
            <a:ext cx="3272326" cy="22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Beregnet STI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27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927819" y="1585787"/>
            <a:ext cx="8304363" cy="2823713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8" b="6189"/>
          <a:stretch/>
        </p:blipFill>
        <p:spPr bwMode="auto">
          <a:xfrm>
            <a:off x="844062" y="1289560"/>
            <a:ext cx="5549534" cy="323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28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2861"/>
          </a:xfrm>
        </p:spPr>
      </p:pic>
      <p:sp>
        <p:nvSpPr>
          <p:cNvPr id="10" name="Oval 9"/>
          <p:cNvSpPr/>
          <p:nvPr/>
        </p:nvSpPr>
        <p:spPr>
          <a:xfrm>
            <a:off x="3184072" y="1320944"/>
            <a:ext cx="661307" cy="63704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Hva</a:t>
            </a:r>
            <a:r>
              <a:rPr lang="nn-NO" dirty="0" smtClean="0"/>
              <a:t> har vi lært?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29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err="1" smtClean="0"/>
              <a:t>WinFlag</a:t>
            </a:r>
            <a:r>
              <a:rPr lang="nb-NO" dirty="0" smtClean="0"/>
              <a:t> gir gode estimater</a:t>
            </a:r>
          </a:p>
          <a:p>
            <a:r>
              <a:rPr lang="nb-NO" dirty="0" smtClean="0"/>
              <a:t>Simulering i </a:t>
            </a:r>
            <a:r>
              <a:rPr lang="nb-NO" dirty="0" err="1" smtClean="0"/>
              <a:t>Odeon</a:t>
            </a:r>
            <a:r>
              <a:rPr lang="nb-NO" dirty="0" smtClean="0"/>
              <a:t> – Bruk av </a:t>
            </a:r>
            <a:r>
              <a:rPr lang="nb-NO" dirty="0" err="1" smtClean="0"/>
              <a:t>WinFlag</a:t>
            </a:r>
            <a:r>
              <a:rPr lang="nb-NO" dirty="0" smtClean="0"/>
              <a:t> data for ett materiale med geometri som spilehimlingen gir nærmest målt etterklangstid </a:t>
            </a:r>
          </a:p>
          <a:p>
            <a:r>
              <a:rPr lang="nb-NO" dirty="0"/>
              <a:t>Lavfrekvent absorpsjon, lagt inn </a:t>
            </a:r>
            <a:r>
              <a:rPr lang="nb-NO" dirty="0" smtClean="0"/>
              <a:t>15-20% </a:t>
            </a:r>
            <a:r>
              <a:rPr lang="nb-NO" dirty="0"/>
              <a:t>mer i </a:t>
            </a:r>
            <a:r>
              <a:rPr lang="nb-NO" dirty="0" err="1" smtClean="0"/>
              <a:t>Odeon</a:t>
            </a:r>
            <a:r>
              <a:rPr lang="nb-NO" dirty="0" smtClean="0"/>
              <a:t> på alle lette flater, </a:t>
            </a:r>
            <a:r>
              <a:rPr lang="nb-NO" dirty="0"/>
              <a:t>burde </a:t>
            </a:r>
            <a:r>
              <a:rPr lang="nb-NO" dirty="0" smtClean="0"/>
              <a:t>vært mer</a:t>
            </a:r>
          </a:p>
          <a:p>
            <a:r>
              <a:rPr lang="nb-NO" dirty="0" smtClean="0"/>
              <a:t>Mulig å plassere direktive høyttalere bak objekter uten at det går ut over taletydeligheten.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23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r="17100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</a:t>
            </a:fld>
            <a:endParaRPr lang="nn-NO" dirty="0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nn-NO" dirty="0" smtClean="0"/>
              <a:t>Nytt terminalbygg, </a:t>
            </a:r>
            <a:r>
              <a:rPr lang="nb-NO" dirty="0" smtClean="0"/>
              <a:t>62.000 m²</a:t>
            </a:r>
          </a:p>
          <a:p>
            <a:r>
              <a:rPr lang="nb-NO" dirty="0" smtClean="0"/>
              <a:t>Kostnad: 4,7 milliarder NOK(eks </a:t>
            </a:r>
            <a:r>
              <a:rPr lang="nb-NO" dirty="0" err="1" smtClean="0"/>
              <a:t>mva</a:t>
            </a:r>
            <a:r>
              <a:rPr lang="nb-NO" dirty="0" smtClean="0"/>
              <a:t>)</a:t>
            </a:r>
          </a:p>
          <a:p>
            <a:r>
              <a:rPr lang="nb-NO" dirty="0" smtClean="0"/>
              <a:t>Arkitekt</a:t>
            </a:r>
            <a:r>
              <a:rPr lang="nb-NO" dirty="0"/>
              <a:t>: Nordic Office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smtClean="0"/>
              <a:t>Architecture</a:t>
            </a:r>
          </a:p>
          <a:p>
            <a:r>
              <a:rPr lang="nb-NO" dirty="0"/>
              <a:t>Rådgivere:  Aas-Jakobsen, COWI, Ingeniør Per Rasmussen, </a:t>
            </a:r>
            <a:r>
              <a:rPr lang="nb-NO" dirty="0" smtClean="0"/>
              <a:t>Norconsult</a:t>
            </a:r>
          </a:p>
          <a:p>
            <a:endParaRPr lang="nb-NO" dirty="0" smtClean="0"/>
          </a:p>
          <a:p>
            <a:r>
              <a:rPr lang="nb-NO" dirty="0" err="1" smtClean="0"/>
              <a:t>Entr</a:t>
            </a:r>
            <a:r>
              <a:rPr lang="nb-NO" dirty="0" smtClean="0"/>
              <a:t>. innvendige </a:t>
            </a:r>
            <a:r>
              <a:rPr lang="nb-NO" dirty="0"/>
              <a:t>arbeider: HENT</a:t>
            </a:r>
            <a:endParaRPr lang="nn-NO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Terminal 3 Flesland</a:t>
            </a:r>
          </a:p>
        </p:txBody>
      </p:sp>
    </p:spTree>
    <p:extLst>
      <p:ext uri="{BB962C8B-B14F-4D97-AF65-F5344CB8AC3E}">
        <p14:creationId xmlns:p14="http://schemas.microsoft.com/office/powerpoint/2010/main" val="7385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30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849"/>
            <a:ext cx="9144000" cy="6102861"/>
          </a:xfrm>
        </p:spPr>
      </p:pic>
    </p:spTree>
    <p:extLst>
      <p:ext uri="{BB962C8B-B14F-4D97-AF65-F5344CB8AC3E}">
        <p14:creationId xmlns:p14="http://schemas.microsoft.com/office/powerpoint/2010/main" val="26166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31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52" y="0"/>
            <a:ext cx="3341769" cy="5007022"/>
          </a:xfrm>
        </p:spPr>
      </p:pic>
    </p:spTree>
    <p:extLst>
      <p:ext uri="{BB962C8B-B14F-4D97-AF65-F5344CB8AC3E}">
        <p14:creationId xmlns:p14="http://schemas.microsoft.com/office/powerpoint/2010/main" val="23732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32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8" y="-171450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147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33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07" y="408353"/>
            <a:ext cx="3107308" cy="4655725"/>
          </a:xfrm>
        </p:spPr>
      </p:pic>
    </p:spTree>
    <p:extLst>
      <p:ext uri="{BB962C8B-B14F-4D97-AF65-F5344CB8AC3E}">
        <p14:creationId xmlns:p14="http://schemas.microsoft.com/office/powerpoint/2010/main" val="3322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COWI Powerpoint presentation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34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43"/>
          </a:xfrm>
        </p:spPr>
      </p:pic>
    </p:spTree>
    <p:extLst>
      <p:ext uri="{BB962C8B-B14F-4D97-AF65-F5344CB8AC3E}">
        <p14:creationId xmlns:p14="http://schemas.microsoft.com/office/powerpoint/2010/main" val="3919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35</a:t>
            </a:fld>
            <a:endParaRPr lang="nn-NO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</p:spTree>
    <p:extLst>
      <p:ext uri="{BB962C8B-B14F-4D97-AF65-F5344CB8AC3E}">
        <p14:creationId xmlns:p14="http://schemas.microsoft.com/office/powerpoint/2010/main" val="12612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Avgangshallen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4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111 x 68 meter</a:t>
            </a:r>
          </a:p>
          <a:p>
            <a:r>
              <a:rPr lang="nb-NO" dirty="0" smtClean="0"/>
              <a:t>Snitthøyder lav og høy del </a:t>
            </a:r>
            <a:br>
              <a:rPr lang="nb-NO" dirty="0" smtClean="0"/>
            </a:br>
            <a:r>
              <a:rPr lang="nb-NO" dirty="0" smtClean="0"/>
              <a:t>13,3 og 23,2 meter</a:t>
            </a:r>
          </a:p>
          <a:p>
            <a:r>
              <a:rPr lang="nb-NO" dirty="0" smtClean="0"/>
              <a:t>Gjennomsnittlig høyde 15,4 meter </a:t>
            </a:r>
          </a:p>
          <a:p>
            <a:r>
              <a:rPr lang="nb-NO" dirty="0" smtClean="0"/>
              <a:t>Volum 116000m³</a:t>
            </a:r>
          </a:p>
          <a:p>
            <a:endParaRPr lang="nb-NO" dirty="0" smtClean="0"/>
          </a:p>
          <a:p>
            <a:r>
              <a:rPr lang="nb-NO" dirty="0" smtClean="0"/>
              <a:t>T</a:t>
            </a:r>
            <a:r>
              <a:rPr lang="nb-NO" baseline="-25000" dirty="0" smtClean="0"/>
              <a:t>h</a:t>
            </a:r>
            <a:r>
              <a:rPr lang="nb-NO" dirty="0" smtClean="0"/>
              <a:t> ≈ 3 sekunder</a:t>
            </a:r>
          </a:p>
          <a:p>
            <a:r>
              <a:rPr lang="nb-NO" dirty="0" smtClean="0"/>
              <a:t>Prosjektkrav 2,3 sekunder</a:t>
            </a:r>
          </a:p>
          <a:p>
            <a:endParaRPr lang="nb-NO" baseline="-25000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755" y="349399"/>
            <a:ext cx="4308895" cy="2798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710" y="3162934"/>
            <a:ext cx="4334940" cy="13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Avgangshallen – tidlig design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5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3" y="1106752"/>
            <a:ext cx="4452937" cy="33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Avgangshallen – konsept utvikling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6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r="28460" b="32551"/>
          <a:stretch/>
        </p:blipFill>
        <p:spPr>
          <a:xfrm>
            <a:off x="506537" y="1455663"/>
            <a:ext cx="5111324" cy="2824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5" b="61837"/>
          <a:stretch/>
        </p:blipFill>
        <p:spPr>
          <a:xfrm rot="5400000">
            <a:off x="5631454" y="1442070"/>
            <a:ext cx="2824163" cy="2851349"/>
          </a:xfrm>
          <a:prstGeom prst="rect">
            <a:avLst/>
          </a:prstGeom>
        </p:spPr>
      </p:pic>
      <p:sp>
        <p:nvSpPr>
          <p:cNvPr id="13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177376" y="4279826"/>
            <a:ext cx="2520542" cy="634351"/>
          </a:xfrm>
        </p:spPr>
        <p:txBody>
          <a:bodyPr>
            <a:normAutofit/>
          </a:bodyPr>
          <a:lstStyle/>
          <a:p>
            <a:r>
              <a:rPr lang="nn-NO" sz="1400" dirty="0" err="1" smtClean="0"/>
              <a:t>Igjenkjennbare</a:t>
            </a:r>
            <a:r>
              <a:rPr lang="nn-NO" sz="1400" dirty="0" smtClean="0"/>
              <a:t> former og </a:t>
            </a:r>
            <a:r>
              <a:rPr lang="nb-NO" sz="1400" dirty="0" smtClean="0"/>
              <a:t>materialer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5249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dirty="0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7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Avgangshallen – konsept utvikling</a:t>
            </a:r>
            <a:endParaRPr lang="nn-NO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nb-NO" dirty="0" smtClean="0"/>
              <a:t>RT60 ≈ 2,3 sekunder</a:t>
            </a:r>
          </a:p>
          <a:p>
            <a:pPr lvl="1"/>
            <a:r>
              <a:rPr lang="nb-NO" dirty="0" smtClean="0"/>
              <a:t>Klasse B absorbent i tak</a:t>
            </a:r>
          </a:p>
          <a:p>
            <a:pPr lvl="1"/>
            <a:r>
              <a:rPr lang="nb-NO" dirty="0" smtClean="0"/>
              <a:t>Klasse C (L) absorbent </a:t>
            </a:r>
            <a:r>
              <a:rPr lang="nb-NO" dirty="0"/>
              <a:t>på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gavlvegger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Krever mer detaljering</a:t>
            </a:r>
            <a:br>
              <a:rPr lang="nb-NO" dirty="0" smtClean="0"/>
            </a:br>
            <a:r>
              <a:rPr lang="nb-NO" dirty="0" smtClean="0"/>
              <a:t>av utforming i videre faser</a:t>
            </a:r>
            <a:endParaRPr lang="nb-NO" dirty="0"/>
          </a:p>
        </p:txBody>
      </p:sp>
      <p:sp>
        <p:nvSpPr>
          <p:cNvPr id="16" name="Content Placeholder 9"/>
          <p:cNvSpPr txBox="1">
            <a:spLocks/>
          </p:cNvSpPr>
          <p:nvPr/>
        </p:nvSpPr>
        <p:spPr>
          <a:xfrm>
            <a:off x="4335074" y="1460740"/>
            <a:ext cx="4165486" cy="282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n-NO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800" r="6791"/>
          <a:stretch/>
        </p:blipFill>
        <p:spPr>
          <a:xfrm>
            <a:off x="3415443" y="1072281"/>
            <a:ext cx="5085117" cy="328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Kostnadskutt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8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Materialer / geometri / konseptprioriteringer</a:t>
            </a:r>
          </a:p>
          <a:p>
            <a:r>
              <a:rPr lang="nb-NO" dirty="0" smtClean="0"/>
              <a:t>Hvor går grensen?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42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Kostnadskutt</a:t>
            </a:r>
            <a:endParaRPr lang="nn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n-NO" smtClean="0"/>
              <a:t>04 november 2017</a:t>
            </a:r>
            <a:endParaRPr lang="nn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NAS HØSTMØTE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nn-NO" smtClean="0"/>
              <a:pPr/>
              <a:t>9</a:t>
            </a:fld>
            <a:endParaRPr lang="nn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 smtClean="0"/>
              <a:t>T3 - Flesland</a:t>
            </a:r>
            <a:endParaRPr lang="nn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n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6789"/>
          <a:stretch/>
        </p:blipFill>
        <p:spPr>
          <a:xfrm>
            <a:off x="7814" y="-391828"/>
            <a:ext cx="9151817" cy="59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WI">
  <a:themeElements>
    <a:clrScheme name="COWIobsolete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435A69"/>
      </a:accent1>
      <a:accent2>
        <a:srgbClr val="9DB8AF"/>
      </a:accent2>
      <a:accent3>
        <a:srgbClr val="F04E23"/>
      </a:accent3>
      <a:accent4>
        <a:srgbClr val="B3D455"/>
      </a:accent4>
      <a:accent5>
        <a:srgbClr val="009CDE"/>
      </a:accent5>
      <a:accent6>
        <a:srgbClr val="FBDB65"/>
      </a:accent6>
      <a:hlink>
        <a:srgbClr val="F04E23"/>
      </a:hlink>
      <a:folHlink>
        <a:srgbClr val="B3D455"/>
      </a:folHlink>
    </a:clrScheme>
    <a:fontScheme name="CO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WI_16_9.potx" id="{49719E08-B7FD-4D7A-82EE-8682DA017D9A}" vid="{6413DD2B-2441-4FAA-A843-C102EC6331A1}"/>
    </a:ext>
  </a:extLst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COWI_16_9</Template>
  <TotalTime>1611</TotalTime>
  <Words>1108</Words>
  <Application>Microsoft Office PowerPoint</Application>
  <PresentationFormat>On-screen Show (16:9)</PresentationFormat>
  <Paragraphs>308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Effra</vt:lpstr>
      <vt:lpstr>Verdana</vt:lpstr>
      <vt:lpstr>COWI</vt:lpstr>
      <vt:lpstr>En litt spesiell spilehimlig</vt:lpstr>
      <vt:lpstr>PowerPoint Presentation</vt:lpstr>
      <vt:lpstr>Terminal 3 Flesland</vt:lpstr>
      <vt:lpstr>Avgangshallen</vt:lpstr>
      <vt:lpstr>Avgangshallen – tidlig design</vt:lpstr>
      <vt:lpstr>Avgangshallen – konsept utvikling</vt:lpstr>
      <vt:lpstr>Avgangshallen – konsept utvikling</vt:lpstr>
      <vt:lpstr>Kostnadskutt</vt:lpstr>
      <vt:lpstr>Kostnadskutt</vt:lpstr>
      <vt:lpstr>Kostnadskutt</vt:lpstr>
      <vt:lpstr>PowerPoint Presentation</vt:lpstr>
      <vt:lpstr>PowerPoint Presentation</vt:lpstr>
      <vt:lpstr>PowerPoint Presentation</vt:lpstr>
      <vt:lpstr>PowerPoint Presentation</vt:lpstr>
      <vt:lpstr>Resultatet av kuttene</vt:lpstr>
      <vt:lpstr>Vurderinger</vt:lpstr>
      <vt:lpstr>Beregnet og målt etterklang</vt:lpstr>
      <vt:lpstr>Ytterligere kutt</vt:lpstr>
      <vt:lpstr>PowerPoint Presentation</vt:lpstr>
      <vt:lpstr>PowerPoint Presentation</vt:lpstr>
      <vt:lpstr>PowerPoint Presentation</vt:lpstr>
      <vt:lpstr>Spiler tilbake igjen</vt:lpstr>
      <vt:lpstr>PowerPoint Presentation</vt:lpstr>
      <vt:lpstr>Høyttalere bak spilene</vt:lpstr>
      <vt:lpstr>Høyttalere bak spilene</vt:lpstr>
      <vt:lpstr>Tilpasning av spiler</vt:lpstr>
      <vt:lpstr>Beregnet STI</vt:lpstr>
      <vt:lpstr>PowerPoint Presentation</vt:lpstr>
      <vt:lpstr>Hva har vi lært?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COWI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COWI Powerpoint presentation</dc:title>
  <dc:subject>T3 Flesland - spilehimling</dc:subject>
  <dc:creator>Lars Ødemark</dc:creator>
  <cp:lastModifiedBy>Lars Ødemark</cp:lastModifiedBy>
  <cp:revision>25</cp:revision>
  <cp:lastPrinted>2017-11-03T00:43:12Z</cp:lastPrinted>
  <dcterms:created xsi:type="dcterms:W3CDTF">2017-10-20T07:47:35Z</dcterms:created>
  <dcterms:modified xsi:type="dcterms:W3CDTF">2017-11-03T17:31:56Z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wiTitle">
    <vt:lpwstr>COWI Powerpoint presentation</vt:lpwstr>
  </property>
  <property fmtid="{D5CDD505-2E9C-101B-9397-08002B2CF9AE}" pid="3" name="Language">
    <vt:lpwstr>Norwegian Nynorsk</vt:lpwstr>
  </property>
  <property fmtid="{D5CDD505-2E9C-101B-9397-08002B2CF9AE}" pid="4" name="_AdHocReviewCycleID">
    <vt:i4>1250012901</vt:i4>
  </property>
  <property fmtid="{D5CDD505-2E9C-101B-9397-08002B2CF9AE}" pid="5" name="_NewReviewCycle">
    <vt:lpwstr/>
  </property>
  <property fmtid="{D5CDD505-2E9C-101B-9397-08002B2CF9AE}" pid="6" name="_EmailSubject">
    <vt:lpwstr>Our new PP template</vt:lpwstr>
  </property>
  <property fmtid="{D5CDD505-2E9C-101B-9397-08002B2CF9AE}" pid="7" name="_AuthorEmail">
    <vt:lpwstr>KE@cowi.dk</vt:lpwstr>
  </property>
  <property fmtid="{D5CDD505-2E9C-101B-9397-08002B2CF9AE}" pid="8" name="_AuthorEmailDisplayName">
    <vt:lpwstr>Karsten Enevoldsen</vt:lpwstr>
  </property>
  <property fmtid="{D5CDD505-2E9C-101B-9397-08002B2CF9AE}" pid="9" name="_PreviousAdHocReviewCycleID">
    <vt:i4>1763366725</vt:i4>
  </property>
  <property fmtid="{D5CDD505-2E9C-101B-9397-08002B2CF9AE}" pid="10" name="CowiSubject">
    <vt:lpwstr>T3 Flesland - spilehimling</vt:lpwstr>
  </property>
  <property fmtid="{D5CDD505-2E9C-101B-9397-08002B2CF9AE}" pid="11" name="Date completed">
    <vt:lpwstr>04 november 2017</vt:lpwstr>
  </property>
  <property fmtid="{D5CDD505-2E9C-101B-9397-08002B2CF9AE}" pid="12" name="CowiAuthor">
    <vt:lpwstr>Lars Ødemark</vt:lpwstr>
  </property>
</Properties>
</file>