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9" r:id="rId4"/>
    <p:sldId id="331" r:id="rId5"/>
    <p:sldId id="335" r:id="rId6"/>
    <p:sldId id="313" r:id="rId7"/>
    <p:sldId id="334" r:id="rId8"/>
    <p:sldId id="257" r:id="rId9"/>
    <p:sldId id="283" r:id="rId10"/>
    <p:sldId id="333" r:id="rId11"/>
    <p:sldId id="258" r:id="rId12"/>
    <p:sldId id="330" r:id="rId13"/>
    <p:sldId id="332" r:id="rId14"/>
    <p:sldId id="336" r:id="rId15"/>
    <p:sldId id="259" r:id="rId16"/>
    <p:sldId id="285" r:id="rId17"/>
    <p:sldId id="260" r:id="rId18"/>
    <p:sldId id="261" r:id="rId19"/>
    <p:sldId id="263" r:id="rId20"/>
    <p:sldId id="314" r:id="rId21"/>
    <p:sldId id="315" r:id="rId22"/>
    <p:sldId id="316" r:id="rId23"/>
    <p:sldId id="324" r:id="rId24"/>
    <p:sldId id="317" r:id="rId25"/>
    <p:sldId id="321" r:id="rId26"/>
    <p:sldId id="318" r:id="rId27"/>
    <p:sldId id="319" r:id="rId28"/>
    <p:sldId id="322" r:id="rId29"/>
    <p:sldId id="323" r:id="rId30"/>
    <p:sldId id="325" r:id="rId31"/>
    <p:sldId id="286" r:id="rId32"/>
    <p:sldId id="265" r:id="rId33"/>
    <p:sldId id="326" r:id="rId34"/>
    <p:sldId id="329" r:id="rId35"/>
    <p:sldId id="327" r:id="rId36"/>
    <p:sldId id="289" r:id="rId3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32"/>
    <p:restoredTop sz="94599"/>
  </p:normalViewPr>
  <p:slideViewPr>
    <p:cSldViewPr>
      <p:cViewPr varScale="1">
        <p:scale>
          <a:sx n="56" d="100"/>
          <a:sy n="56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068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63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86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520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506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912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06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1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104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729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379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F7851-AB53-485A-A777-DC4CC84985BE}" type="datetimeFigureOut">
              <a:rPr lang="nb-NO" smtClean="0"/>
              <a:t>04.11.2017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8FCF3-883D-448F-AAC1-C7ABD8B87BD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813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google.no/url?sa=i&amp;rct=j&amp;q=&amp;esrc=s&amp;source=images&amp;cd=&amp;cad=rja&amp;uact=8&amp;ved=0ahUKEwiX9saHzZvXAhVNaFAKHQisDvoQjRwIBw&amp;url=http://www.rollingstone.com/music/premieres/hear-elvis-presleys-loose-when-it-rains-it-pours-outtakes-w491551&amp;psig=AOvVaw1EaIvAgbShP1LID-JEzdfD&amp;ust=150956433215607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em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no/url?sa=i&amp;rct=j&amp;q=&amp;esrc=s&amp;source=images&amp;cd=&amp;cad=rja&amp;uact=8&amp;ved=0ahUKEwjE6a_ml5bXAhXlbZoKHeBbBWAQjRwIBw&amp;url=https://www.tnvacation.com/local/nashville-historic-rca-studio-b&amp;psig=AOvVaw3KW8DBQ9trxvMjuHKP3AtV&amp;ust=1509378639727926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hyperlink" Target="https://www.google.no/url?sa=i&amp;rct=j&amp;q=&amp;esrc=s&amp;source=images&amp;cd=&amp;cad=rja&amp;uact=8&amp;ved=0ahUKEwjylY2WmJbXAhUBMZoKHWZ9DukQjRwIBw&amp;url=https://www.youtube.com/watch?v%3DH-QGiqwcdy4&amp;psig=AOvVaw3KW8DBQ9trxvMjuHKP3AtV&amp;ust=150937863972792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em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7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5" Type="http://schemas.microsoft.com/office/2007/relationships/media" Target="../media/media8.wav"/><Relationship Id="rId4" Type="http://schemas.openxmlformats.org/officeDocument/2006/relationships/audio" Target="../media/media7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wav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4" Type="http://schemas.openxmlformats.org/officeDocument/2006/relationships/audio" Target="../media/media9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un_Studio" TargetMode="External"/><Relationship Id="rId2" Type="http://schemas.openxmlformats.org/officeDocument/2006/relationships/hyperlink" Target="http://www.sunrecords.com/artists/sam-phillip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rover.ebay.com/rover/1/711-53200-19255-0/1?toolid=10029&amp;campid=CAMPAIGNID&amp;customid=CUSTOMID&amp;catId=293&amp;type=2&amp;ext=292033302479&amp;item=29203330247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hyperlink" Target="http://www.google.no/url?sa=i&amp;rct=j&amp;q=&amp;esrc=s&amp;source=images&amp;cd=&amp;cad=rja&amp;uact=8&amp;ved=0ahUKEwi_0rGq2-LSAhVFFywKHbE1Dw8QjRwIBw&amp;url=http://www.elvispresleymusic.com.au/pictures/1955-february-3.html&amp;psig=AFQjCNFlUTTjq-WkZ5-jf1uNyDxFFAbgog&amp;ust=1490017885571959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google.no/url?sa=i&amp;rct=j&amp;q=&amp;esrc=s&amp;source=images&amp;cd=&amp;cad=rja&amp;uact=8&amp;ved=0ahUKEwj8nca4zJvXAhUJb1AKHQTAAEEQjRwIBw&amp;url=http://www.fanpop.com/clubs/elvis-presley/images/32668255/title/sun-studio-photo&amp;psig=AOvVaw1EaIvAgbShP1LID-JEzdfD&amp;ust=150956433215607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em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30864" y="32957"/>
            <a:ext cx="4353304" cy="1470025"/>
          </a:xfrm>
        </p:spPr>
        <p:txBody>
          <a:bodyPr>
            <a:norm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483989" y="5152935"/>
            <a:ext cx="3632448" cy="1126976"/>
          </a:xfrm>
          <a:solidFill>
            <a:srgbClr val="00B0F0"/>
          </a:solidFill>
        </p:spPr>
        <p:txBody>
          <a:bodyPr>
            <a:normAutofit fontScale="55000" lnSpcReduction="20000"/>
          </a:bodyPr>
          <a:lstStyle/>
          <a:p>
            <a:r>
              <a:rPr lang="nb-NO" sz="5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 Halmrast</a:t>
            </a:r>
            <a: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Head </a:t>
            </a:r>
            <a:r>
              <a:rPr lang="nb-NO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Acoustics, Statsbygg</a:t>
            </a:r>
            <a:b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Assoc. Prof., Univ. Oslo, </a:t>
            </a:r>
            <a:r>
              <a:rPr lang="nb-NO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Musicology</a:t>
            </a:r>
            <a:endParaRPr lang="nb-NO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orsk Akustisk Selsk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050"/>
            <a:ext cx="8382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38641" y="4979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179512" y="6279911"/>
            <a:ext cx="460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Record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Production,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St.holm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1-3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</a:t>
            </a:r>
            <a:endParaRPr lang="nb-NO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ryingToGetToYo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0516" y="5301208"/>
            <a:ext cx="609600" cy="609600"/>
          </a:xfrm>
          <a:prstGeom prst="rect">
            <a:avLst/>
          </a:prstGeom>
        </p:spPr>
      </p:pic>
      <p:pic>
        <p:nvPicPr>
          <p:cNvPr id="3074" name="Picture 2" descr="Bilderesultat for elvis in studi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38" y="1259963"/>
            <a:ext cx="6255578" cy="351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 rotWithShape="1">
          <a:blip r:embed="rId2"/>
          <a:srcRect l="24765" t="21277" r="26504" b="13073"/>
          <a:stretch/>
        </p:blipFill>
        <p:spPr bwMode="auto">
          <a:xfrm>
            <a:off x="1403648" y="1178241"/>
            <a:ext cx="5943600" cy="450151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tt pil 3"/>
          <p:cNvCxnSpPr/>
          <p:nvPr/>
        </p:nvCxnSpPr>
        <p:spPr>
          <a:xfrm flipH="1">
            <a:off x="4139952" y="2996952"/>
            <a:ext cx="864096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7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75136" y="162641"/>
            <a:ext cx="311469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Tomorrow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  <a:endParaRPr lang="nb-N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6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556792"/>
            <a:ext cx="3635936" cy="2088232"/>
          </a:xfrm>
          <a:prstGeom prst="rect">
            <a:avLst/>
          </a:prstGeom>
        </p:spPr>
      </p:pic>
      <p:pic>
        <p:nvPicPr>
          <p:cNvPr id="4" name="Picture 48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3645024"/>
            <a:ext cx="3635936" cy="2755235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39552" y="1340768"/>
            <a:ext cx="1094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Cepstrum</a:t>
            </a:r>
            <a:endParaRPr lang="nb-NO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73889" y="3460358"/>
            <a:ext cx="166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Autocorrelation</a:t>
            </a:r>
            <a:endParaRPr lang="nb-NO" dirty="0"/>
          </a:p>
        </p:txBody>
      </p:sp>
      <p:pic>
        <p:nvPicPr>
          <p:cNvPr id="7" name="TomorrowNightRCAk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2160" y="459904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16" y="1196752"/>
            <a:ext cx="4694561" cy="3129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Rett linje 8"/>
          <p:cNvCxnSpPr/>
          <p:nvPr/>
        </p:nvCxnSpPr>
        <p:spPr>
          <a:xfrm>
            <a:off x="2555776" y="1196752"/>
            <a:ext cx="0" cy="532859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2195736" y="4077072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150 ms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4283968" y="5157192"/>
            <a:ext cx="1617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Overdubbing??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73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lderesultat for elvis rca studio b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97691"/>
            <a:ext cx="3744416" cy="21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4932040" y="404664"/>
            <a:ext cx="5741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RCA</a:t>
            </a:r>
            <a:endParaRPr lang="nb-NO" b="1" dirty="0"/>
          </a:p>
        </p:txBody>
      </p:sp>
      <p:pic>
        <p:nvPicPr>
          <p:cNvPr id="2052" name="Picture 4" descr="Bilderesultat for elvis rca studio b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940802"/>
            <a:ext cx="6629400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1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01143" y="2718421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January </a:t>
            </a:r>
            <a:r>
              <a:rPr lang="en-US" b="1" dirty="0"/>
              <a:t>1956 </a:t>
            </a:r>
            <a:r>
              <a:rPr lang="en-US" b="1" dirty="0" smtClean="0"/>
              <a:t>: Heartbreak </a:t>
            </a:r>
            <a:r>
              <a:rPr lang="en-US" b="1" dirty="0"/>
              <a:t>Hotel was recorded - perhaps they found out the hard way when </a:t>
            </a:r>
            <a:r>
              <a:rPr lang="en-US" sz="4400" b="1" dirty="0"/>
              <a:t>they had to use the </a:t>
            </a:r>
            <a:r>
              <a:rPr lang="en-US" sz="8000" b="1" dirty="0" smtClean="0"/>
              <a:t>stairwell</a:t>
            </a:r>
            <a:r>
              <a:rPr lang="en-US" sz="4400" b="1" dirty="0" smtClean="0"/>
              <a:t>.</a:t>
            </a:r>
            <a:endParaRPr lang="nb-NO" sz="4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179512" y="332656"/>
            <a:ext cx="787068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Elvis </a:t>
            </a:r>
            <a:r>
              <a:rPr lang="nb-NO" sz="2800" b="1" dirty="0" err="1" smtClean="0"/>
              <a:t>moved</a:t>
            </a:r>
            <a:r>
              <a:rPr lang="nb-NO" sz="2800" b="1" dirty="0" smtClean="0"/>
              <a:t> to </a:t>
            </a:r>
            <a:r>
              <a:rPr lang="nb-NO" sz="2800" b="1" dirty="0" err="1" smtClean="0"/>
              <a:t>the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bigger</a:t>
            </a:r>
            <a:r>
              <a:rPr lang="nb-NO" sz="2800" b="1" dirty="0" smtClean="0"/>
              <a:t> RCA </a:t>
            </a:r>
            <a:r>
              <a:rPr lang="nb-NO" sz="2800" b="1" dirty="0" err="1" smtClean="0"/>
              <a:t>company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2800" b="1" dirty="0" err="1" smtClean="0"/>
              <a:t>They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did</a:t>
            </a:r>
            <a:r>
              <a:rPr lang="nb-NO" sz="2800" b="1" dirty="0" smtClean="0"/>
              <a:t> not </a:t>
            </a:r>
            <a:r>
              <a:rPr lang="nb-NO" sz="2800" b="1" dirty="0" err="1" smtClean="0"/>
              <a:t>figure</a:t>
            </a:r>
            <a:r>
              <a:rPr lang="nb-NO" sz="2800" b="1" dirty="0" smtClean="0"/>
              <a:t>  </a:t>
            </a:r>
            <a:r>
              <a:rPr lang="nb-NO" sz="2800" b="1" dirty="0" err="1" smtClean="0"/>
              <a:t>out</a:t>
            </a:r>
            <a:r>
              <a:rPr lang="nb-NO" sz="2800" b="1" dirty="0" smtClean="0"/>
              <a:t> </a:t>
            </a:r>
          </a:p>
          <a:p>
            <a:r>
              <a:rPr lang="nb-NO" sz="2800" b="1" dirty="0"/>
              <a:t> </a:t>
            </a:r>
            <a:r>
              <a:rPr lang="nb-NO" sz="2800" b="1" dirty="0" smtClean="0"/>
              <a:t>         </a:t>
            </a:r>
            <a:r>
              <a:rPr lang="nb-NO" sz="2800" b="1" dirty="0" err="1" smtClean="0"/>
              <a:t>how</a:t>
            </a:r>
            <a:r>
              <a:rPr lang="nb-NO" sz="2800" b="1" dirty="0" smtClean="0"/>
              <a:t> Sam Philips </a:t>
            </a:r>
            <a:r>
              <a:rPr lang="nb-NO" sz="2800" b="1" dirty="0" err="1" smtClean="0"/>
              <a:t>had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made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the</a:t>
            </a:r>
            <a:r>
              <a:rPr lang="nb-NO" sz="2800" b="1" dirty="0" smtClean="0"/>
              <a:t> </a:t>
            </a:r>
            <a:r>
              <a:rPr lang="nb-NO" sz="2800" b="1" dirty="0" err="1" smtClean="0"/>
              <a:t>Slap</a:t>
            </a:r>
            <a:r>
              <a:rPr lang="nb-NO" sz="2800" b="1" dirty="0" smtClean="0"/>
              <a:t> Back </a:t>
            </a:r>
            <a:r>
              <a:rPr lang="nb-NO" sz="2800" b="1" dirty="0" err="1" smtClean="0"/>
              <a:t>Echo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38694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6/6a/Studentersamfundet_Trondheim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7543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048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539552" y="268705"/>
            <a:ext cx="328865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endParaRPr lang="nb-N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d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8012"/>
            <a:ext cx="3888432" cy="186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Bild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84" y="3188540"/>
            <a:ext cx="4255368" cy="18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72" y="1492996"/>
            <a:ext cx="3528392" cy="2575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359" y="4145648"/>
            <a:ext cx="3967336" cy="1840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ett pil 8"/>
          <p:cNvCxnSpPr/>
          <p:nvPr/>
        </p:nvCxnSpPr>
        <p:spPr>
          <a:xfrm flipH="1">
            <a:off x="5472100" y="1158280"/>
            <a:ext cx="36004" cy="974576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10"/>
          <p:cNvCxnSpPr/>
          <p:nvPr/>
        </p:nvCxnSpPr>
        <p:spPr>
          <a:xfrm>
            <a:off x="5508104" y="1158280"/>
            <a:ext cx="2016224" cy="3638872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Sylinder 13"/>
          <p:cNvSpPr txBox="1"/>
          <p:nvPr/>
        </p:nvSpPr>
        <p:spPr>
          <a:xfrm>
            <a:off x="4739186" y="78894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82 </a:t>
            </a:r>
            <a:r>
              <a:rPr lang="nb-NO" b="1" dirty="0" err="1" smtClean="0">
                <a:solidFill>
                  <a:srgbClr val="FF0000"/>
                </a:solidFill>
              </a:rPr>
              <a:t>msec</a:t>
            </a:r>
            <a:endParaRPr lang="nb-NO" b="1" dirty="0">
              <a:solidFill>
                <a:srgbClr val="FF0000"/>
              </a:solidFill>
            </a:endParaRPr>
          </a:p>
        </p:txBody>
      </p:sp>
      <p:pic>
        <p:nvPicPr>
          <p:cNvPr id="8" name="HeartbreakHotel_KortNORM_SR_ComplEPMasters2010CD_tr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14728" y="484148"/>
            <a:ext cx="609600" cy="609600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4932040" y="404664"/>
            <a:ext cx="5741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RCA</a:t>
            </a:r>
            <a:endParaRPr lang="nb-NO" b="1" dirty="0"/>
          </a:p>
        </p:txBody>
      </p:sp>
      <p:sp>
        <p:nvSpPr>
          <p:cNvPr id="5" name="TekstSylinder 4"/>
          <p:cNvSpPr txBox="1"/>
          <p:nvPr/>
        </p:nvSpPr>
        <p:spPr>
          <a:xfrm>
            <a:off x="4070590" y="3486325"/>
            <a:ext cx="7896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Tone E=330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3723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7"/>
            <a:ext cx="7632848" cy="38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4211960" y="4149080"/>
            <a:ext cx="3433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=0,08 s  (80 ms)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CBTB=1/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deltaT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=1000/80=12.5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3707904" y="548680"/>
            <a:ext cx="1008112" cy="324036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/>
          <p:cNvSpPr txBox="1"/>
          <p:nvPr/>
        </p:nvSpPr>
        <p:spPr>
          <a:xfrm>
            <a:off x="4932040" y="404664"/>
            <a:ext cx="5741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RCA</a:t>
            </a:r>
            <a:endParaRPr lang="nb-NO" b="1" dirty="0"/>
          </a:p>
        </p:txBody>
      </p:sp>
      <p:sp>
        <p:nvSpPr>
          <p:cNvPr id="4" name="Rektangel 3"/>
          <p:cNvSpPr/>
          <p:nvPr/>
        </p:nvSpPr>
        <p:spPr>
          <a:xfrm>
            <a:off x="1043608" y="50131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MIGHT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an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corridor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27.2/2=13.6 m (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sound travels to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and back)</a:t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259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260648"/>
            <a:ext cx="366959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ilde 2"/>
          <p:cNvPicPr/>
          <p:nvPr/>
        </p:nvPicPr>
        <p:blipFill rotWithShape="1">
          <a:blip r:embed="rId2"/>
          <a:srcRect t="21183" b="12891"/>
          <a:stretch/>
        </p:blipFill>
        <p:spPr>
          <a:xfrm>
            <a:off x="395536" y="845423"/>
            <a:ext cx="8064896" cy="2007513"/>
          </a:xfrm>
          <a:prstGeom prst="rect">
            <a:avLst/>
          </a:prstGeom>
        </p:spPr>
      </p:pic>
      <p:pic>
        <p:nvPicPr>
          <p:cNvPr id="4" name="Bilde 3"/>
          <p:cNvPicPr/>
          <p:nvPr/>
        </p:nvPicPr>
        <p:blipFill rotWithShape="1">
          <a:blip r:embed="rId3"/>
          <a:srcRect t="21142" b="10497"/>
          <a:stretch/>
        </p:blipFill>
        <p:spPr>
          <a:xfrm>
            <a:off x="404276" y="3212976"/>
            <a:ext cx="8056156" cy="3456384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827584" y="112474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1500 </a:t>
            </a:r>
            <a:r>
              <a:rPr lang="nb-NO" dirty="0" err="1" smtClean="0">
                <a:solidFill>
                  <a:schemeClr val="bg1"/>
                </a:solidFill>
              </a:rPr>
              <a:t>Hz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6" name="TekstSylinder 5"/>
          <p:cNvSpPr txBox="1"/>
          <p:nvPr/>
        </p:nvSpPr>
        <p:spPr>
          <a:xfrm>
            <a:off x="800001" y="248360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75 </a:t>
            </a:r>
            <a:r>
              <a:rPr lang="nb-NO" dirty="0" err="1" smtClean="0">
                <a:solidFill>
                  <a:schemeClr val="bg1"/>
                </a:solidFill>
              </a:rPr>
              <a:t>Hz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827584" y="3717032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22.000 </a:t>
            </a:r>
            <a:r>
              <a:rPr lang="nb-NO" dirty="0" err="1" smtClean="0">
                <a:solidFill>
                  <a:schemeClr val="bg1"/>
                </a:solidFill>
              </a:rPr>
              <a:t>Hz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813718" y="620595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80 </a:t>
            </a:r>
            <a:r>
              <a:rPr lang="nb-NO" dirty="0" err="1" smtClean="0">
                <a:solidFill>
                  <a:schemeClr val="bg1"/>
                </a:solidFill>
              </a:rPr>
              <a:t>Hz</a:t>
            </a:r>
            <a:endParaRPr lang="nb-NO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4932040" y="404664"/>
            <a:ext cx="5741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RCA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0390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395536" y="260648"/>
            <a:ext cx="425308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(forts.)</a:t>
            </a:r>
            <a:endParaRPr lang="nb-N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683568" y="1134036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/>
              <a:t>Spectrum </a:t>
            </a:r>
            <a:r>
              <a:rPr lang="nb-NO" dirty="0" err="1" smtClean="0"/>
              <a:t>of</a:t>
            </a:r>
            <a:r>
              <a:rPr lang="nb-NO" dirty="0" smtClean="0"/>
              <a:t> first part </a:t>
            </a:r>
            <a:r>
              <a:rPr lang="nb-NO" i="1" dirty="0" smtClean="0"/>
              <a:t>(</a:t>
            </a:r>
            <a:r>
              <a:rPr lang="nb-NO" i="1" dirty="0" err="1" smtClean="0"/>
              <a:t>Since</a:t>
            </a:r>
            <a:r>
              <a:rPr lang="nb-NO" i="1" dirty="0" smtClean="0"/>
              <a:t> </a:t>
            </a:r>
            <a:r>
              <a:rPr lang="nb-NO" i="1" dirty="0"/>
              <a:t>my </a:t>
            </a:r>
            <a:r>
              <a:rPr lang="nb-NO" i="1" dirty="0" smtClean="0"/>
              <a:t>…), </a:t>
            </a:r>
            <a:r>
              <a:rPr lang="nb-NO" dirty="0" err="1" smtClean="0"/>
              <a:t>mostly</a:t>
            </a:r>
            <a:r>
              <a:rPr lang="nb-NO" dirty="0" smtClean="0"/>
              <a:t> a (</a:t>
            </a:r>
            <a:r>
              <a:rPr lang="nb-NO" dirty="0" err="1" smtClean="0"/>
              <a:t>somewhat</a:t>
            </a:r>
            <a:r>
              <a:rPr lang="nb-NO" dirty="0" smtClean="0"/>
              <a:t> </a:t>
            </a:r>
            <a:r>
              <a:rPr lang="nb-NO" dirty="0" err="1" smtClean="0"/>
              <a:t>low</a:t>
            </a:r>
            <a:r>
              <a:rPr lang="nb-NO" dirty="0" smtClean="0"/>
              <a:t>) E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516641"/>
            <a:ext cx="5760720" cy="2238593"/>
          </a:xfrm>
          <a:prstGeom prst="rect">
            <a:avLst/>
          </a:prstGeom>
        </p:spPr>
      </p:pic>
      <p:pic>
        <p:nvPicPr>
          <p:cNvPr id="5" name="Bild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461197" y="4074109"/>
            <a:ext cx="5760720" cy="2283638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4264999" y="3757682"/>
            <a:ext cx="2398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 smtClean="0"/>
              <a:t>No </a:t>
            </a:r>
            <a:r>
              <a:rPr lang="nb-NO" dirty="0" err="1" smtClean="0"/>
              <a:t>clear</a:t>
            </a:r>
            <a:r>
              <a:rPr lang="nb-NO" dirty="0" smtClean="0"/>
              <a:t> </a:t>
            </a:r>
            <a:r>
              <a:rPr lang="nb-NO" dirty="0" err="1" smtClean="0"/>
              <a:t>comb</a:t>
            </a:r>
            <a:r>
              <a:rPr lang="nb-NO" dirty="0" smtClean="0"/>
              <a:t>-filter(?)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35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10901" y="167678"/>
            <a:ext cx="402603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b-NO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</a:t>
            </a:r>
            <a:r>
              <a:rPr lang="nb-NO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nb-N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24258" y="1116894"/>
            <a:ext cx="374493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b-NO" altLang="nb-N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nb-NO" altLang="nb-NO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wEEEL</a:t>
            </a:r>
            <a:r>
              <a:rPr kumimoji="0" lang="nb-NO" altLang="nb-N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                           </a:t>
            </a:r>
            <a:r>
              <a:rPr kumimoji="0" lang="nb-NO" altLang="nb-NO" sz="2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sIIIIInce</a:t>
            </a:r>
            <a:r>
              <a:rPr kumimoji="0" lang="nb-NO" altLang="nb-NO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)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Formant1/Formant2 (from litt.)</a:t>
            </a:r>
            <a: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e: 402 / 2020,               i: 291/2210</a:t>
            </a:r>
            <a:br>
              <a:rPr kumimoji="0" lang="nb-NO" altLang="nb-N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nb-NO" altLang="nb-N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Bild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" r="6795" b="15352"/>
          <a:stretch/>
        </p:blipFill>
        <p:spPr bwMode="auto">
          <a:xfrm>
            <a:off x="755576" y="2428008"/>
            <a:ext cx="7416824" cy="3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695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4463988" y="752453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FORMANTS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23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51520" y="476672"/>
            <a:ext cx="8577156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Jeg har aldri vært Elvis-fan</a:t>
            </a:r>
          </a:p>
          <a:p>
            <a:pPr algn="ctr"/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Vanligvis: Tape/elektronikk etterlikne naturlige fenomener</a:t>
            </a:r>
          </a:p>
          <a:p>
            <a:pPr algn="ctr"/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Artikkel om </a:t>
            </a:r>
            <a:r>
              <a:rPr lang="nb-NO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Elvis´s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plateinnspillinger:</a:t>
            </a:r>
          </a:p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Hvordan man «naturlig» prøvde å etterlikne </a:t>
            </a:r>
            <a:b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noe som først ble lagd «på tape»</a:t>
            </a:r>
          </a:p>
          <a:p>
            <a:pPr algn="ctr"/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b-NO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 STUDIOS, Memphis</a:t>
            </a:r>
          </a:p>
          <a:p>
            <a:pPr algn="ctr"/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nb-NO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RCA, Nashville og Hollywood</a:t>
            </a:r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x_{1}*x_{2}\rightarrow x'_{1}+x'_{2}"/>
          <p:cNvSpPr>
            <a:spLocks noChangeAspect="1" noChangeArrowheads="1"/>
          </p:cNvSpPr>
          <p:nvPr/>
        </p:nvSpPr>
        <p:spPr bwMode="auto">
          <a:xfrm>
            <a:off x="520700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6" descr="x_{1}*x_{2}\rightarrow x'_{1}+x'_{2}"/>
          <p:cNvSpPr>
            <a:spLocks noChangeAspect="1" noChangeArrowheads="1"/>
          </p:cNvSpPr>
          <p:nvPr/>
        </p:nvSpPr>
        <p:spPr bwMode="auto">
          <a:xfrm>
            <a:off x="673100" y="160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13" name="Rektangel 12"/>
          <p:cNvSpPr/>
          <p:nvPr/>
        </p:nvSpPr>
        <p:spPr>
          <a:xfrm>
            <a:off x="467544" y="160338"/>
            <a:ext cx="65344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"</a:t>
            </a:r>
            <a:r>
              <a:rPr lang="en-US" dirty="0" err="1" smtClean="0"/>
              <a:t>cepstrum</a:t>
            </a:r>
            <a:r>
              <a:rPr lang="en-US" dirty="0" smtClean="0"/>
              <a:t>" =reversing the first four letters of "spectrum". </a:t>
            </a:r>
            <a:br>
              <a:rPr lang="en-US" dirty="0" smtClean="0"/>
            </a:br>
            <a:endParaRPr lang="en-US" b="1" dirty="0" smtClean="0"/>
          </a:p>
          <a:p>
            <a:r>
              <a:rPr lang="en-US" sz="4800" b="1" dirty="0" err="1" smtClean="0"/>
              <a:t>ceptrum</a:t>
            </a:r>
            <a:r>
              <a:rPr lang="en-US" sz="4800" dirty="0" smtClean="0"/>
              <a:t> =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inverse Fourier transform of the log magnitude spectrum.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i="1" dirty="0" smtClean="0"/>
              <a:t>complex </a:t>
            </a:r>
            <a:r>
              <a:rPr lang="en-US" i="1" dirty="0" err="1" smtClean="0"/>
              <a:t>cepstrum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i="1" dirty="0" smtClean="0"/>
              <a:t>real </a:t>
            </a:r>
            <a:r>
              <a:rPr lang="en-US" i="1" dirty="0" err="1" smtClean="0"/>
              <a:t>cepstrum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b="1" i="1" dirty="0" smtClean="0"/>
              <a:t>power </a:t>
            </a:r>
            <a:r>
              <a:rPr lang="en-US" b="1" i="1" dirty="0" err="1" smtClean="0"/>
              <a:t>cepstrum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i="1" dirty="0" smtClean="0"/>
              <a:t>phase </a:t>
            </a:r>
            <a:r>
              <a:rPr lang="en-US" i="1" dirty="0" err="1" smtClean="0"/>
              <a:t>cepstrum</a:t>
            </a:r>
            <a:endParaRPr lang="en-US" i="1" dirty="0" smtClean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42063" r="16670" b="44048"/>
          <a:stretch/>
        </p:blipFill>
        <p:spPr bwMode="auto">
          <a:xfrm>
            <a:off x="0" y="2008355"/>
            <a:ext cx="8679543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78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184705" y="1844824"/>
            <a:ext cx="6912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vocal </a:t>
            </a:r>
            <a:r>
              <a:rPr lang="en-US" b="1" dirty="0"/>
              <a:t>excitation </a:t>
            </a:r>
            <a:r>
              <a:rPr lang="en-US" dirty="0"/>
              <a:t>(pitch) and </a:t>
            </a:r>
            <a:r>
              <a:rPr lang="en-US" b="1" dirty="0"/>
              <a:t>vocal tract </a:t>
            </a:r>
            <a:r>
              <a:rPr lang="en-US" dirty="0"/>
              <a:t>(formants) are </a:t>
            </a:r>
            <a:endParaRPr lang="en-US" dirty="0" smtClean="0"/>
          </a:p>
          <a:p>
            <a:r>
              <a:rPr lang="en-US" b="1" dirty="0" smtClean="0"/>
              <a:t>additive </a:t>
            </a:r>
            <a:r>
              <a:rPr lang="en-US" dirty="0"/>
              <a:t>in the logarithm of the power spectrum and </a:t>
            </a:r>
            <a:endParaRPr lang="en-US" dirty="0" smtClean="0"/>
          </a:p>
          <a:p>
            <a:r>
              <a:rPr lang="en-US" dirty="0" smtClean="0"/>
              <a:t>thus </a:t>
            </a:r>
            <a:r>
              <a:rPr lang="en-US" dirty="0"/>
              <a:t>clearly separate</a:t>
            </a:r>
            <a:r>
              <a:rPr lang="en-US" dirty="0" smtClean="0"/>
              <a:t>.</a:t>
            </a:r>
            <a:endParaRPr lang="nb-NO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95536" y="188640"/>
            <a:ext cx="8491107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3200" b="0" i="0" strike="noStrike" cap="none" normalizeH="0" baseline="0" dirty="0" err="1" smtClean="0">
                <a:ln>
                  <a:noFill/>
                </a:ln>
                <a:effectLst/>
                <a:latin typeface="Arial" charset="0"/>
                <a:cs typeface="Arial" charset="0"/>
              </a:rPr>
              <a:t>convolution</a:t>
            </a:r>
            <a:r>
              <a:rPr kumimoji="0" lang="nb-NO" altLang="nb-NO" sz="3200" b="0" i="0" strike="noStrike" cap="none" normalizeH="0" baseline="0" dirty="0" smtClean="0">
                <a:ln>
                  <a:noFill/>
                </a:ln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of</a:t>
            </a: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two</a:t>
            </a: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signals = </a:t>
            </a:r>
            <a:r>
              <a:rPr kumimoji="0" lang="nb-NO" altLang="nb-NO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addition</a:t>
            </a: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of</a:t>
            </a: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their</a:t>
            </a:r>
            <a:r>
              <a:rPr kumimoji="0" lang="nb-NO" altLang="nb-NO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complex</a:t>
            </a:r>
            <a:r>
              <a:rPr kumimoji="0" lang="nb-NO" altLang="nb-NO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kumimoji="0" lang="nb-NO" altLang="nb-NO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cepstra</a:t>
            </a:r>
            <a:r>
              <a:rPr kumimoji="0" lang="nb-NO" altLang="nb-NO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: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 </a:t>
            </a:r>
            <a:r>
              <a:rPr kumimoji="0" lang="nb-NO" altLang="nb-NO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nb-NO" altLang="nb-NO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1" t="35676" r="26636" b="52691"/>
          <a:stretch/>
        </p:blipFill>
        <p:spPr bwMode="auto">
          <a:xfrm>
            <a:off x="2748099" y="995825"/>
            <a:ext cx="2543981" cy="50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428599" y="2996952"/>
            <a:ext cx="82863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</a:t>
            </a:r>
            <a:r>
              <a:rPr lang="en-US" sz="1400" b="1" dirty="0" err="1"/>
              <a:t>cepstrum</a:t>
            </a:r>
            <a:r>
              <a:rPr lang="en-US" sz="1400" dirty="0"/>
              <a:t> projects all the slowly varying components in log magnitude spectrum to the low frequency region and fast varying components to the high frequency regions. </a:t>
            </a:r>
          </a:p>
          <a:p>
            <a:endParaRPr lang="en-US" sz="1400" dirty="0"/>
          </a:p>
          <a:p>
            <a:r>
              <a:rPr lang="en-US" sz="1400" dirty="0"/>
              <a:t>In the log magnitude spectrum, the slowly varying components represent the </a:t>
            </a:r>
            <a:r>
              <a:rPr lang="en-US" sz="1400" dirty="0" err="1"/>
              <a:t>envolope</a:t>
            </a:r>
            <a:r>
              <a:rPr lang="en-US" sz="1400" dirty="0"/>
              <a:t> corresponds to the vocal tract and the fast varying components to the excitation source. </a:t>
            </a:r>
          </a:p>
          <a:p>
            <a:endParaRPr lang="en-US" sz="1400" dirty="0"/>
          </a:p>
          <a:p>
            <a:r>
              <a:rPr lang="en-US" sz="1400" dirty="0"/>
              <a:t>As a result the vocal tract and excitation source components get represented naturally in the spectrum of speech.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The initial few values in the </a:t>
            </a:r>
            <a:r>
              <a:rPr lang="en-US" sz="1400" dirty="0" err="1"/>
              <a:t>cepstrum</a:t>
            </a:r>
            <a:r>
              <a:rPr lang="en-US" sz="1400" dirty="0"/>
              <a:t> typically 13-15 cepstral values represent the vocal tract information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5825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95736" y="45811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 smtClean="0"/>
              <a:t>SIFT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i="1" dirty="0" err="1" smtClean="0"/>
              <a:t>Simplified</a:t>
            </a:r>
            <a:r>
              <a:rPr lang="nb-NO" i="1" dirty="0" smtClean="0"/>
              <a:t> </a:t>
            </a:r>
            <a:r>
              <a:rPr lang="nb-NO" i="1" dirty="0"/>
              <a:t>I</a:t>
            </a:r>
            <a:r>
              <a:rPr lang="nb-NO" i="1" dirty="0" smtClean="0"/>
              <a:t>nverse </a:t>
            </a:r>
            <a:r>
              <a:rPr lang="nb-NO" i="1" dirty="0"/>
              <a:t>F</a:t>
            </a:r>
            <a:r>
              <a:rPr lang="nb-NO" i="1" dirty="0" smtClean="0"/>
              <a:t>ilter </a:t>
            </a:r>
            <a:r>
              <a:rPr lang="nb-NO" i="1" dirty="0" err="1"/>
              <a:t>T</a:t>
            </a:r>
            <a:r>
              <a:rPr lang="nb-NO" i="1" dirty="0" err="1" smtClean="0"/>
              <a:t>racking</a:t>
            </a:r>
            <a:r>
              <a:rPr lang="nb-NO" i="1" dirty="0" smtClean="0"/>
              <a:t> </a:t>
            </a:r>
            <a:r>
              <a:rPr lang="en-US" i="1" dirty="0" smtClean="0"/>
              <a:t>algorithm</a:t>
            </a:r>
            <a:endParaRPr lang="en-US" i="1" dirty="0"/>
          </a:p>
          <a:p>
            <a:r>
              <a:rPr lang="nb-NO" dirty="0" err="1" smtClean="0"/>
              <a:t>Encompasses</a:t>
            </a:r>
            <a:r>
              <a:rPr lang="nb-NO" dirty="0" smtClean="0"/>
              <a:t> </a:t>
            </a:r>
            <a:r>
              <a:rPr lang="en-US" dirty="0" smtClean="0"/>
              <a:t>the </a:t>
            </a:r>
            <a:r>
              <a:rPr lang="en-US" dirty="0"/>
              <a:t>desirable properties of both autocorrelation and </a:t>
            </a:r>
            <a:r>
              <a:rPr lang="en-US" dirty="0" smtClean="0"/>
              <a:t>cepstral </a:t>
            </a:r>
            <a:r>
              <a:rPr lang="nb-NO" dirty="0" err="1" smtClean="0"/>
              <a:t>pitch</a:t>
            </a:r>
            <a:r>
              <a:rPr lang="nb-NO" dirty="0" smtClean="0"/>
              <a:t> </a:t>
            </a:r>
            <a:r>
              <a:rPr lang="nb-NO" dirty="0" err="1"/>
              <a:t>analysis</a:t>
            </a:r>
            <a:r>
              <a:rPr lang="nb-NO" dirty="0"/>
              <a:t> </a:t>
            </a:r>
            <a:r>
              <a:rPr lang="nb-NO" dirty="0" err="1"/>
              <a:t>techniques</a:t>
            </a:r>
            <a:r>
              <a:rPr lang="nb-NO" dirty="0"/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6" t="45618" r="4677" b="37465"/>
          <a:stretch/>
        </p:blipFill>
        <p:spPr bwMode="auto">
          <a:xfrm>
            <a:off x="1907704" y="710160"/>
            <a:ext cx="4074289" cy="7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2033132" y="1484784"/>
            <a:ext cx="64807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i="1" dirty="0"/>
              <a:t>complex </a:t>
            </a:r>
            <a:r>
              <a:rPr lang="en-US" i="1" dirty="0" err="1"/>
              <a:t>cepstrum</a:t>
            </a:r>
            <a:r>
              <a:rPr lang="en-US" dirty="0"/>
              <a:t> </a:t>
            </a:r>
            <a:r>
              <a:rPr lang="en-US" dirty="0" smtClean="0"/>
              <a:t>is </a:t>
            </a:r>
            <a:r>
              <a:rPr lang="en-US" dirty="0"/>
              <a:t>defined as the Inverse Fourier transform of the logarithm (with unwrapped phase) of the Fourier transform of the signal. This is sometimes called the spectrum of a spectrum.</a:t>
            </a: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>
            <a:off x="2075090" y="2322364"/>
            <a:ext cx="66013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complex </a:t>
            </a:r>
            <a:r>
              <a:rPr lang="en-US" dirty="0" err="1"/>
              <a:t>cepstrum</a:t>
            </a:r>
            <a:r>
              <a:rPr lang="en-US" dirty="0"/>
              <a:t> of signal = IFT(log(FT(the signal))+</a:t>
            </a:r>
            <a:r>
              <a:rPr lang="en-US" i="1" dirty="0"/>
              <a:t>j</a:t>
            </a:r>
            <a:r>
              <a:rPr lang="en-US" dirty="0"/>
              <a:t>2π</a:t>
            </a:r>
            <a:r>
              <a:rPr lang="en-US" i="1" dirty="0"/>
              <a:t>m</a:t>
            </a:r>
            <a:r>
              <a:rPr lang="en-US" dirty="0"/>
              <a:t>)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where </a:t>
            </a:r>
            <a:r>
              <a:rPr lang="en-US" i="1" dirty="0"/>
              <a:t>m</a:t>
            </a:r>
            <a:r>
              <a:rPr lang="en-US" dirty="0"/>
              <a:t> is the integer required to properly unwrap the angle or imaginary part of the complex log function)</a:t>
            </a:r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15910" y="3212976"/>
            <a:ext cx="92366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Many texts define the process as FT → abs() → log → IFT,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i.e</a:t>
            </a:r>
            <a:r>
              <a:rPr lang="en-US" dirty="0"/>
              <a:t>., that the </a:t>
            </a:r>
            <a:r>
              <a:rPr lang="en-US" dirty="0" err="1"/>
              <a:t>cepstrum</a:t>
            </a:r>
            <a:r>
              <a:rPr lang="en-US" dirty="0"/>
              <a:t> is the "inverse Fourier transform of the log-magnitude Fourier spectrum</a:t>
            </a:r>
            <a:r>
              <a:rPr lang="en-US" dirty="0" smtClean="0"/>
              <a:t>".</a:t>
            </a:r>
            <a:r>
              <a:rPr lang="en-US" baseline="30000" dirty="0"/>
              <a:t> </a:t>
            </a:r>
            <a:r>
              <a:rPr lang="en-US" dirty="0" smtClean="0"/>
              <a:t>(the </a:t>
            </a:r>
            <a:r>
              <a:rPr lang="en-US" dirty="0"/>
              <a:t>difference between squaring or taking the absolute value amounts to an overall factor of 2)</a:t>
            </a:r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467544" y="188640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power </a:t>
            </a:r>
            <a:r>
              <a:rPr lang="en-US" b="1" dirty="0" err="1"/>
              <a:t>cepstrum</a:t>
            </a:r>
            <a:r>
              <a:rPr lang="en-US" b="1" dirty="0"/>
              <a:t> </a:t>
            </a:r>
            <a:r>
              <a:rPr lang="en-US" dirty="0" smtClean="0"/>
              <a:t>=squared </a:t>
            </a:r>
            <a:r>
              <a:rPr lang="en-US" dirty="0"/>
              <a:t>magnitude of the inverse Fourier transform of the logarithm of the squared magnitude of the Fourier transform of a signal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62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56792"/>
            <a:ext cx="5616624" cy="2952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329"/>
            <a:ext cx="5760640" cy="207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416" y="4509120"/>
            <a:ext cx="5599856" cy="2522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98900" y="642257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Sound File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6284" y="2373416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charset="0"/>
                <a:ea typeface="Times New Roman" charset="0"/>
                <a:cs typeface="Times New Roman" charset="0"/>
              </a:rPr>
              <a:t>Autocorrelation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3402" y="47785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Cepstrum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75596" y="50485"/>
            <a:ext cx="1656590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HUMAN ORAL CLICK </a:t>
            </a:r>
            <a:br>
              <a:rPr lang="nb-NO" sz="1200" dirty="0" smtClean="0"/>
            </a:br>
            <a:r>
              <a:rPr lang="nb-NO" sz="1200" dirty="0" smtClean="0"/>
              <a:t>w/REFLECTION 10ms</a:t>
            </a:r>
            <a:br>
              <a:rPr lang="nb-NO" sz="1200" dirty="0" smtClean="0"/>
            </a:br>
            <a:r>
              <a:rPr lang="nb-NO" sz="1200" dirty="0" smtClean="0"/>
              <a:t/>
            </a:r>
            <a:br>
              <a:rPr lang="nb-NO" sz="1200" dirty="0" smtClean="0"/>
            </a:br>
            <a:r>
              <a:rPr lang="nb-NO" sz="1200" dirty="0" smtClean="0"/>
              <a:t>FREQUENCY SPECTRUM:</a:t>
            </a:r>
            <a:endParaRPr lang="nb-NO" sz="1200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2840623" y="2924944"/>
            <a:ext cx="4822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/>
              <a:t>The signal «</a:t>
            </a:r>
            <a:r>
              <a:rPr lang="nb-NO" i="1" dirty="0" err="1" smtClean="0"/>
              <a:t>looks</a:t>
            </a:r>
            <a:r>
              <a:rPr lang="nb-NO" i="1" dirty="0" smtClean="0"/>
              <a:t> like </a:t>
            </a:r>
            <a:r>
              <a:rPr lang="nb-NO" i="1" dirty="0" err="1" smtClean="0"/>
              <a:t>itself</a:t>
            </a:r>
            <a:r>
              <a:rPr lang="nb-NO" i="1" dirty="0" smtClean="0"/>
              <a:t>» </a:t>
            </a:r>
            <a:r>
              <a:rPr lang="nb-NO" i="1" dirty="0" err="1" smtClean="0"/>
              <a:t>after</a:t>
            </a:r>
            <a:r>
              <a:rPr lang="nb-NO" i="1" dirty="0" smtClean="0"/>
              <a:t> 0 ms (</a:t>
            </a:r>
            <a:r>
              <a:rPr lang="nb-NO" i="1" dirty="0" err="1" smtClean="0"/>
              <a:t>of</a:t>
            </a:r>
            <a:r>
              <a:rPr lang="nb-NO" i="1" dirty="0" smtClean="0"/>
              <a:t> </a:t>
            </a:r>
            <a:r>
              <a:rPr lang="nb-NO" i="1" dirty="0" err="1" smtClean="0"/>
              <a:t>course</a:t>
            </a:r>
            <a:r>
              <a:rPr lang="nb-NO" i="1" dirty="0" smtClean="0"/>
              <a:t>)</a:t>
            </a:r>
            <a:br>
              <a:rPr lang="nb-NO" i="1" dirty="0" smtClean="0"/>
            </a:br>
            <a:r>
              <a:rPr lang="nb-NO" i="1" dirty="0" smtClean="0"/>
              <a:t>and </a:t>
            </a:r>
            <a:r>
              <a:rPr lang="nb-NO" i="1" dirty="0" err="1" smtClean="0"/>
              <a:t>after</a:t>
            </a:r>
            <a:r>
              <a:rPr lang="nb-NO" i="1" dirty="0" smtClean="0"/>
              <a:t> 10 ms</a:t>
            </a:r>
            <a:endParaRPr lang="nb-NO" i="1" dirty="0"/>
          </a:p>
        </p:txBody>
      </p:sp>
      <p:sp>
        <p:nvSpPr>
          <p:cNvPr id="12" name="TekstSylinder 11"/>
          <p:cNvSpPr txBox="1"/>
          <p:nvPr/>
        </p:nvSpPr>
        <p:spPr>
          <a:xfrm>
            <a:off x="3707904" y="5147900"/>
            <a:ext cx="51872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 smtClean="0"/>
              <a:t>The </a:t>
            </a:r>
            <a:r>
              <a:rPr lang="nb-NO" i="1" dirty="0" err="1" smtClean="0"/>
              <a:t>frequency</a:t>
            </a:r>
            <a:r>
              <a:rPr lang="nb-NO" i="1" dirty="0" smtClean="0"/>
              <a:t> </a:t>
            </a:r>
            <a:r>
              <a:rPr lang="nb-NO" i="1" dirty="0" err="1" smtClean="0"/>
              <a:t>response</a:t>
            </a:r>
            <a:r>
              <a:rPr lang="nb-NO" i="1" dirty="0" smtClean="0"/>
              <a:t> (</a:t>
            </a:r>
            <a:r>
              <a:rPr lang="nb-NO" i="1" dirty="0" err="1" smtClean="0"/>
              <a:t>spectrum</a:t>
            </a:r>
            <a:r>
              <a:rPr lang="nb-NO" i="1" dirty="0" smtClean="0"/>
              <a:t>)</a:t>
            </a:r>
            <a:br>
              <a:rPr lang="nb-NO" i="1" dirty="0" smtClean="0"/>
            </a:br>
            <a:r>
              <a:rPr lang="nb-NO" i="1" dirty="0" smtClean="0"/>
              <a:t> «</a:t>
            </a:r>
            <a:r>
              <a:rPr lang="nb-NO" i="1" dirty="0" err="1" smtClean="0"/>
              <a:t>looks</a:t>
            </a:r>
            <a:r>
              <a:rPr lang="nb-NO" i="1" dirty="0" smtClean="0"/>
              <a:t> like </a:t>
            </a:r>
            <a:r>
              <a:rPr lang="nb-NO" i="1" dirty="0" err="1" smtClean="0"/>
              <a:t>itself</a:t>
            </a:r>
            <a:r>
              <a:rPr lang="nb-NO" i="1" dirty="0" smtClean="0"/>
              <a:t>» </a:t>
            </a:r>
            <a:r>
              <a:rPr lang="nb-NO" i="1" dirty="0" err="1" smtClean="0"/>
              <a:t>every</a:t>
            </a:r>
            <a:r>
              <a:rPr lang="nb-NO" i="1" dirty="0" smtClean="0"/>
              <a:t> 100 </a:t>
            </a:r>
            <a:r>
              <a:rPr lang="nb-NO" i="1" dirty="0" err="1" smtClean="0"/>
              <a:t>Hz</a:t>
            </a:r>
            <a:r>
              <a:rPr lang="nb-NO" i="1" dirty="0" smtClean="0"/>
              <a:t> (</a:t>
            </a:r>
            <a:r>
              <a:rPr lang="nb-NO" i="1" dirty="0" err="1" smtClean="0"/>
              <a:t>which</a:t>
            </a:r>
            <a:r>
              <a:rPr lang="nb-NO" i="1" dirty="0" smtClean="0"/>
              <a:t> </a:t>
            </a:r>
            <a:r>
              <a:rPr lang="nb-NO" i="1" dirty="0" err="1" smtClean="0"/>
              <a:t>corresponds</a:t>
            </a:r>
            <a:r>
              <a:rPr lang="nb-NO" i="1" dirty="0" smtClean="0"/>
              <a:t> to</a:t>
            </a:r>
            <a:br>
              <a:rPr lang="nb-NO" i="1" dirty="0" smtClean="0"/>
            </a:br>
            <a:r>
              <a:rPr lang="nb-NO" i="1" dirty="0" smtClean="0"/>
              <a:t>1/100=0.001 </a:t>
            </a:r>
            <a:r>
              <a:rPr lang="nb-NO" i="1" dirty="0" err="1" smtClean="0"/>
              <a:t>seconds</a:t>
            </a:r>
            <a:r>
              <a:rPr lang="nb-NO" i="1" dirty="0" smtClean="0"/>
              <a:t>=10 </a:t>
            </a:r>
            <a:r>
              <a:rPr lang="nb-NO" i="1" dirty="0" err="1" smtClean="0"/>
              <a:t>milliseconds</a:t>
            </a:r>
            <a:endParaRPr lang="nb-NO" i="1" dirty="0"/>
          </a:p>
        </p:txBody>
      </p:sp>
    </p:spTree>
    <p:extLst>
      <p:ext uri="{BB962C8B-B14F-4D97-AF65-F5344CB8AC3E}">
        <p14:creationId xmlns:p14="http://schemas.microsoft.com/office/powerpoint/2010/main" val="35152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05" y="796062"/>
            <a:ext cx="5486400" cy="263293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ktangel 3"/>
          <p:cNvSpPr/>
          <p:nvPr/>
        </p:nvSpPr>
        <p:spPr>
          <a:xfrm>
            <a:off x="4248878" y="239268"/>
            <a:ext cx="38132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/>
              <a:t>SPECTRUM CBTB= 1/</a:t>
            </a:r>
            <a:r>
              <a:rPr lang="el-GR" dirty="0" smtClean="0"/>
              <a:t>Δ</a:t>
            </a:r>
            <a:r>
              <a:rPr lang="nb-NO" dirty="0" smtClean="0"/>
              <a:t>t</a:t>
            </a:r>
            <a:br>
              <a:rPr lang="nb-NO" dirty="0" smtClean="0"/>
            </a:br>
            <a:r>
              <a:rPr lang="nb-NO" dirty="0" smtClean="0"/>
              <a:t>CBTB=1000/137=7,3 </a:t>
            </a:r>
            <a:r>
              <a:rPr lang="nb-NO" dirty="0" err="1"/>
              <a:t>Hz</a:t>
            </a:r>
            <a:r>
              <a:rPr lang="nb-NO" dirty="0"/>
              <a:t>  (</a:t>
            </a:r>
            <a:r>
              <a:rPr lang="nb-NO" dirty="0" smtClean="0"/>
              <a:t>1029.3-1022)</a:t>
            </a:r>
            <a:endParaRPr lang="nb-NO" dirty="0"/>
          </a:p>
        </p:txBody>
      </p:sp>
      <p:pic>
        <p:nvPicPr>
          <p:cNvPr id="5" name="Bild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6" y="3427986"/>
            <a:ext cx="63436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/>
          <p:cNvSpPr txBox="1"/>
          <p:nvPr/>
        </p:nvSpPr>
        <p:spPr>
          <a:xfrm>
            <a:off x="427829" y="279956"/>
            <a:ext cx="189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Dirac</a:t>
            </a:r>
            <a:r>
              <a:rPr lang="nb-NO" dirty="0" smtClean="0"/>
              <a:t>  + </a:t>
            </a:r>
            <a:r>
              <a:rPr lang="nb-NO" dirty="0" err="1" smtClean="0"/>
              <a:t>reflection</a:t>
            </a:r>
            <a:r>
              <a:rPr lang="nb-NO" dirty="0" smtClean="0"/>
              <a:t> </a:t>
            </a:r>
          </a:p>
          <a:p>
            <a:endParaRPr lang="nb-NO" dirty="0"/>
          </a:p>
          <a:p>
            <a:r>
              <a:rPr lang="nb-NO" dirty="0" smtClean="0"/>
              <a:t>     </a:t>
            </a:r>
            <a:r>
              <a:rPr lang="el-GR" dirty="0" smtClean="0"/>
              <a:t>Δ</a:t>
            </a:r>
            <a:r>
              <a:rPr lang="nb-NO" dirty="0"/>
              <a:t>t </a:t>
            </a:r>
            <a:r>
              <a:rPr lang="nb-NO" dirty="0" smtClean="0"/>
              <a:t>=137 ms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1619672" y="3244334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POWER CEPSTRUM</a:t>
            </a:r>
            <a:endParaRPr lang="nb-NO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9" y="1126123"/>
            <a:ext cx="2959224" cy="19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738596" y="149731"/>
            <a:ext cx="1008112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b-NO" b="1" dirty="0" smtClean="0"/>
              <a:t>As for</a:t>
            </a:r>
          </a:p>
          <a:p>
            <a:r>
              <a:rPr lang="nb-NO" b="1" dirty="0" smtClean="0"/>
              <a:t>SUN studios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258722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4" r="58686" b="13189"/>
          <a:stretch/>
        </p:blipFill>
        <p:spPr bwMode="auto">
          <a:xfrm>
            <a:off x="149288" y="3565384"/>
            <a:ext cx="3316831" cy="164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718" y="5617"/>
            <a:ext cx="27165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 FILTERS</a:t>
            </a:r>
            <a:b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kstSylinder 4"/>
              <p:cNvSpPr txBox="1"/>
              <p:nvPr/>
            </p:nvSpPr>
            <p:spPr>
              <a:xfrm>
                <a:off x="1331640" y="953725"/>
                <a:ext cx="4698274" cy="877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CBTB</a:t>
                </a:r>
                <a:r>
                  <a:rPr lang="nb-NO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nb-NO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CombBetweenTeethBandwidth</a:t>
                </a:r>
                <a:r>
                  <a:rPr lang="nb-NO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nb-NO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b-NO" sz="36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b-NO" sz="36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b-NO" sz="360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∆</m:t>
                        </m:r>
                        <m:r>
                          <a:rPr lang="nb-NO" sz="3600" b="0" i="1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nb-NO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kstSylinder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953725"/>
                <a:ext cx="4698274" cy="877613"/>
              </a:xfrm>
              <a:prstGeom prst="rect">
                <a:avLst/>
              </a:prstGeom>
              <a:blipFill rotWithShape="1">
                <a:blip r:embed="rId3"/>
                <a:stretch>
                  <a:fillRect l="-2594" b="-10417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kstSylinder 5"/>
          <p:cNvSpPr txBox="1"/>
          <p:nvPr/>
        </p:nvSpPr>
        <p:spPr>
          <a:xfrm>
            <a:off x="5011007" y="6068035"/>
            <a:ext cx="3408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PS! For 50 ms: CBTB=1000/50=20 </a:t>
            </a:r>
            <a:r>
              <a:rPr lang="nb-NO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630387" y="2023654"/>
            <a:ext cx="7236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DELAY:</a:t>
            </a:r>
            <a:b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                                                    MEDIUM                                             LONG</a:t>
            </a:r>
            <a:endParaRPr lang="nb-N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2" r="35510"/>
          <a:stretch/>
        </p:blipFill>
        <p:spPr bwMode="auto">
          <a:xfrm>
            <a:off x="6804248" y="2348880"/>
            <a:ext cx="1736422" cy="30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2" t="21695"/>
          <a:stretch/>
        </p:blipFill>
        <p:spPr bwMode="auto">
          <a:xfrm>
            <a:off x="3514923" y="3190458"/>
            <a:ext cx="2572127" cy="239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ktangel 2"/>
              <p:cNvSpPr/>
              <p:nvPr/>
            </p:nvSpPr>
            <p:spPr>
              <a:xfrm>
                <a:off x="3855374" y="2811183"/>
                <a:ext cx="18912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b-NO" dirty="0" smtClean="0">
                    <a:ea typeface="Cambria Math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nb-NO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nb-NO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nb-NO" dirty="0" smtClean="0"/>
                  <a:t>=</a:t>
                </a:r>
                <a:r>
                  <a:rPr lang="nb-NO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 ms</a:t>
                </a:r>
                <a:endParaRPr lang="nb-NO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nb-NO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=2 </m:t>
                      </m:r>
                      <m:r>
                        <a:rPr lang="nb-NO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nb-NO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 1,7 </m:t>
                      </m:r>
                      <m:r>
                        <a:rPr lang="nb-NO" b="0" i="1" smtClean="0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Rektangel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374" y="2811183"/>
                <a:ext cx="1891223" cy="646331"/>
              </a:xfrm>
              <a:prstGeom prst="rect">
                <a:avLst/>
              </a:prstGeom>
              <a:blipFill rotWithShape="1"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9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48972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2267744" y="1115452"/>
            <a:ext cx="58630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dirty="0" smtClean="0"/>
              <a:t>ECHO-------------------------------------------------------------------------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331640" y="1483650"/>
            <a:ext cx="595035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Fund.</a:t>
            </a:r>
            <a:br>
              <a:rPr lang="nb-NO" sz="1400" dirty="0" smtClean="0"/>
            </a:br>
            <a:r>
              <a:rPr lang="nb-NO" sz="1400" dirty="0" smtClean="0"/>
              <a:t>Voice</a:t>
            </a:r>
            <a:endParaRPr lang="nb-NO" sz="1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917607" y="2276872"/>
            <a:ext cx="6831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For-</a:t>
            </a:r>
            <a:br>
              <a:rPr lang="nb-NO" sz="1400" dirty="0" smtClean="0"/>
            </a:br>
            <a:r>
              <a:rPr lang="nb-NO" sz="1400" dirty="0" err="1" smtClean="0"/>
              <a:t>mants</a:t>
            </a:r>
            <a:r>
              <a:rPr lang="nb-NO" sz="1400" dirty="0" smtClean="0"/>
              <a:t>.</a:t>
            </a:r>
            <a:endParaRPr lang="nb-NO" sz="1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484039" y="2842869"/>
            <a:ext cx="69602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Room</a:t>
            </a:r>
            <a:br>
              <a:rPr lang="nb-NO" sz="1400" dirty="0" smtClean="0"/>
            </a:br>
            <a:r>
              <a:rPr lang="nb-NO" sz="1400" dirty="0" err="1" smtClean="0"/>
              <a:t>reso</a:t>
            </a:r>
            <a:r>
              <a:rPr lang="nb-NO" sz="1400" dirty="0" smtClean="0"/>
              <a:t>-</a:t>
            </a:r>
            <a:br>
              <a:rPr lang="nb-NO" sz="1400" dirty="0" smtClean="0"/>
            </a:br>
            <a:r>
              <a:rPr lang="nb-NO" sz="1400" dirty="0" err="1" smtClean="0"/>
              <a:t>nances</a:t>
            </a:r>
            <a:endParaRPr lang="nb-NO" sz="14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917607" y="3750475"/>
            <a:ext cx="54053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Flut</a:t>
            </a:r>
            <a:r>
              <a:rPr lang="nb-NO" sz="1400" dirty="0" smtClean="0"/>
              <a:t>-</a:t>
            </a:r>
            <a:br>
              <a:rPr lang="nb-NO" sz="1400" dirty="0" smtClean="0"/>
            </a:br>
            <a:r>
              <a:rPr lang="nb-NO" sz="1400" dirty="0" smtClean="0"/>
              <a:t>ter</a:t>
            </a:r>
            <a:br>
              <a:rPr lang="nb-NO" sz="1400" dirty="0" smtClean="0"/>
            </a:br>
            <a:r>
              <a:rPr lang="nb-NO" sz="1400" dirty="0" smtClean="0"/>
              <a:t>2kHz</a:t>
            </a:r>
            <a:br>
              <a:rPr lang="nb-NO" sz="1400" dirty="0" smtClean="0"/>
            </a:br>
            <a:r>
              <a:rPr lang="nb-NO" sz="1400" dirty="0" err="1" smtClean="0"/>
              <a:t>tail</a:t>
            </a:r>
            <a:endParaRPr lang="nb-NO" sz="14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252731" y="4721124"/>
            <a:ext cx="639919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Box</a:t>
            </a:r>
            <a:br>
              <a:rPr lang="nb-NO" sz="1400" dirty="0" smtClean="0"/>
            </a:br>
            <a:r>
              <a:rPr lang="nb-NO" sz="1400" dirty="0" smtClean="0"/>
              <a:t>Klang-</a:t>
            </a:r>
            <a:br>
              <a:rPr lang="nb-NO" sz="1400" dirty="0" smtClean="0"/>
            </a:br>
            <a:r>
              <a:rPr lang="nb-NO" sz="1400" dirty="0" err="1" smtClean="0"/>
              <a:t>Farbe</a:t>
            </a:r>
            <a:endParaRPr lang="nb-NO" sz="14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3419872" y="188640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POWER CEPSTRUM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5270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"/>
          <a:stretch/>
        </p:blipFill>
        <p:spPr bwMode="auto">
          <a:xfrm>
            <a:off x="287523" y="0"/>
            <a:ext cx="8856477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Sylinder 1"/>
          <p:cNvSpPr txBox="1"/>
          <p:nvPr/>
        </p:nvSpPr>
        <p:spPr>
          <a:xfrm>
            <a:off x="6948264" y="634406"/>
            <a:ext cx="133265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dirty="0" smtClean="0"/>
              <a:t>ECHO--------</a:t>
            </a:r>
            <a:endParaRPr lang="nb-NO" dirty="0"/>
          </a:p>
        </p:txBody>
      </p:sp>
      <p:sp>
        <p:nvSpPr>
          <p:cNvPr id="4" name="TekstSylinder 3"/>
          <p:cNvSpPr txBox="1"/>
          <p:nvPr/>
        </p:nvSpPr>
        <p:spPr>
          <a:xfrm>
            <a:off x="1020240" y="2132856"/>
            <a:ext cx="102658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Fund.</a:t>
            </a:r>
            <a:br>
              <a:rPr lang="nb-NO" sz="1400" dirty="0" smtClean="0"/>
            </a:br>
            <a:r>
              <a:rPr lang="nb-NO" sz="1400" dirty="0" smtClean="0"/>
              <a:t>Voice</a:t>
            </a:r>
            <a:endParaRPr lang="nb-NO" sz="1400" dirty="0"/>
          </a:p>
        </p:txBody>
      </p:sp>
      <p:sp>
        <p:nvSpPr>
          <p:cNvPr id="5" name="TekstSylinder 4"/>
          <p:cNvSpPr txBox="1"/>
          <p:nvPr/>
        </p:nvSpPr>
        <p:spPr>
          <a:xfrm>
            <a:off x="683568" y="3697537"/>
            <a:ext cx="68313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For-</a:t>
            </a:r>
            <a:br>
              <a:rPr lang="nb-NO" sz="1400" dirty="0" smtClean="0"/>
            </a:br>
            <a:r>
              <a:rPr lang="nb-NO" sz="1400" dirty="0" err="1" smtClean="0"/>
              <a:t>mants</a:t>
            </a:r>
            <a:r>
              <a:rPr lang="nb-NO" sz="1400" dirty="0" smtClean="0"/>
              <a:t>.</a:t>
            </a:r>
            <a:endParaRPr lang="nb-NO" sz="14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1845781" y="2850931"/>
            <a:ext cx="696024" cy="73866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smtClean="0"/>
              <a:t>Room</a:t>
            </a:r>
            <a:br>
              <a:rPr lang="nb-NO" sz="1400" dirty="0" smtClean="0"/>
            </a:br>
            <a:r>
              <a:rPr lang="nb-NO" sz="1400" dirty="0" err="1" smtClean="0"/>
              <a:t>reso</a:t>
            </a:r>
            <a:r>
              <a:rPr lang="nb-NO" sz="1400" dirty="0" smtClean="0"/>
              <a:t>-</a:t>
            </a:r>
            <a:br>
              <a:rPr lang="nb-NO" sz="1400" dirty="0" smtClean="0"/>
            </a:br>
            <a:r>
              <a:rPr lang="nb-NO" sz="1400" dirty="0" err="1" smtClean="0"/>
              <a:t>nances</a:t>
            </a:r>
            <a:endParaRPr lang="nb-NO" sz="1400" dirty="0"/>
          </a:p>
        </p:txBody>
      </p:sp>
      <p:sp>
        <p:nvSpPr>
          <p:cNvPr id="7" name="TekstSylinder 6"/>
          <p:cNvSpPr txBox="1"/>
          <p:nvPr/>
        </p:nvSpPr>
        <p:spPr>
          <a:xfrm>
            <a:off x="683568" y="4434702"/>
            <a:ext cx="54053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Flut</a:t>
            </a:r>
            <a:r>
              <a:rPr lang="nb-NO" sz="1400" dirty="0" smtClean="0"/>
              <a:t>-</a:t>
            </a:r>
            <a:br>
              <a:rPr lang="nb-NO" sz="1400" dirty="0" smtClean="0"/>
            </a:br>
            <a:r>
              <a:rPr lang="nb-NO" sz="1400" dirty="0" smtClean="0"/>
              <a:t>ter</a:t>
            </a:r>
            <a:br>
              <a:rPr lang="nb-NO" sz="1400" dirty="0" smtClean="0"/>
            </a:br>
            <a:r>
              <a:rPr lang="nb-NO" sz="1400" dirty="0" smtClean="0"/>
              <a:t>2kHz</a:t>
            </a:r>
            <a:br>
              <a:rPr lang="nb-NO" sz="1400" dirty="0" smtClean="0"/>
            </a:br>
            <a:r>
              <a:rPr lang="nb-NO" sz="1400" dirty="0" err="1" smtClean="0"/>
              <a:t>tail</a:t>
            </a:r>
            <a:endParaRPr lang="nb-NO" sz="1400" dirty="0"/>
          </a:p>
        </p:txBody>
      </p:sp>
      <p:sp>
        <p:nvSpPr>
          <p:cNvPr id="8" name="TekstSylinder 7"/>
          <p:cNvSpPr txBox="1"/>
          <p:nvPr/>
        </p:nvSpPr>
        <p:spPr>
          <a:xfrm>
            <a:off x="1445855" y="4423223"/>
            <a:ext cx="862229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Box</a:t>
            </a:r>
            <a:br>
              <a:rPr lang="nb-NO" sz="1400" dirty="0" smtClean="0"/>
            </a:br>
            <a:r>
              <a:rPr lang="nb-NO" sz="1400" dirty="0" smtClean="0"/>
              <a:t>Klang-</a:t>
            </a:r>
            <a:br>
              <a:rPr lang="nb-NO" sz="1400" dirty="0" smtClean="0"/>
            </a:br>
            <a:r>
              <a:rPr lang="nb-NO" sz="1400" dirty="0" err="1" smtClean="0"/>
              <a:t>Farbe</a:t>
            </a:r>
            <a:endParaRPr lang="nb-NO" sz="1400" dirty="0"/>
          </a:p>
        </p:txBody>
      </p:sp>
      <p:sp>
        <p:nvSpPr>
          <p:cNvPr id="9" name="TekstSylinder 8"/>
          <p:cNvSpPr txBox="1"/>
          <p:nvPr/>
        </p:nvSpPr>
        <p:spPr>
          <a:xfrm>
            <a:off x="4139952" y="4177"/>
            <a:ext cx="1988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POWER CEPSTRUM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663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115616" y="908720"/>
            <a:ext cx="645785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PERCEIVED </a:t>
            </a:r>
            <a:b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 FILTER COLORATION?</a:t>
            </a:r>
            <a:b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(BOX-KLANGFARBE)</a:t>
            </a:r>
            <a:b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CBTB 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Teeth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Critical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Bandwidth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hearing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organ 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basilar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membran)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2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8712968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ktangel 2"/>
          <p:cNvSpPr/>
          <p:nvPr/>
        </p:nvSpPr>
        <p:spPr>
          <a:xfrm>
            <a:off x="3508826" y="692696"/>
            <a:ext cx="360040" cy="5544616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ktangel 3"/>
          <p:cNvSpPr/>
          <p:nvPr/>
        </p:nvSpPr>
        <p:spPr>
          <a:xfrm>
            <a:off x="4427984" y="671452"/>
            <a:ext cx="360040" cy="5544616"/>
          </a:xfrm>
          <a:prstGeom prst="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 4"/>
          <p:cNvSpPr/>
          <p:nvPr/>
        </p:nvSpPr>
        <p:spPr>
          <a:xfrm>
            <a:off x="6012160" y="692696"/>
            <a:ext cx="360040" cy="5544616"/>
          </a:xfrm>
          <a:prstGeom prst="rect">
            <a:avLst/>
          </a:prstGeom>
          <a:noFill/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1460485" y="25121"/>
            <a:ext cx="2065822" cy="64633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/>
              <a:t>SUN </a:t>
            </a:r>
            <a:r>
              <a:rPr lang="nb-NO" b="1" dirty="0" err="1" smtClean="0"/>
              <a:t>SlapBack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No </a:t>
            </a:r>
            <a:r>
              <a:rPr lang="nb-NO" b="1" dirty="0" err="1" smtClean="0"/>
              <a:t>CombColoration</a:t>
            </a:r>
            <a:endParaRPr lang="nb-NO" b="1" dirty="0"/>
          </a:p>
        </p:txBody>
      </p:sp>
      <p:sp>
        <p:nvSpPr>
          <p:cNvPr id="7" name="TekstSylinder 6"/>
          <p:cNvSpPr txBox="1"/>
          <p:nvPr/>
        </p:nvSpPr>
        <p:spPr>
          <a:xfrm>
            <a:off x="3713787" y="25121"/>
            <a:ext cx="2148473" cy="646331"/>
          </a:xfrm>
          <a:prstGeom prst="rect">
            <a:avLst/>
          </a:prstGeom>
          <a:noFill/>
          <a:ln w="635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/>
              <a:t>Heartbreak</a:t>
            </a:r>
            <a:br>
              <a:rPr lang="nb-NO" b="1" dirty="0" smtClean="0"/>
            </a:br>
            <a:r>
              <a:rPr lang="nb-NO" b="1" dirty="0" smtClean="0"/>
              <a:t> </a:t>
            </a:r>
            <a:r>
              <a:rPr lang="nb-NO" b="1" dirty="0" err="1" smtClean="0"/>
              <a:t>VeryLittleColoration</a:t>
            </a:r>
            <a:endParaRPr lang="nb-NO" b="1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986830" y="38976"/>
            <a:ext cx="2081852" cy="646331"/>
          </a:xfrm>
          <a:prstGeom prst="rect">
            <a:avLst/>
          </a:prstGeom>
          <a:noFill/>
          <a:ln w="6350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LongTallSally</a:t>
            </a:r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err="1" smtClean="0"/>
              <a:t>CorridorColoration</a:t>
            </a:r>
            <a:r>
              <a:rPr lang="nb-NO" b="1" dirty="0" smtClean="0"/>
              <a:t>?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93076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467544" y="620688"/>
            <a:ext cx="7306231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Interesse:</a:t>
            </a:r>
          </a:p>
          <a:p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Klangfarge-endringer </a:t>
            </a:r>
            <a:r>
              <a:rPr lang="nb-NO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pga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nære refleksjoner</a:t>
            </a:r>
          </a:p>
          <a:p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ekko er ikke et ekko</a:t>
            </a:r>
          </a:p>
          <a:p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Direktivitet av ekko</a:t>
            </a:r>
          </a:p>
          <a:p>
            <a:endParaRPr lang="nb-N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Signalbehandling: </a:t>
            </a:r>
            <a:r>
              <a:rPr lang="nb-NO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Cepstrum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</a:t>
            </a:r>
            <a:r>
              <a:rPr lang="nb-NO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6207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568" y="692696"/>
            <a:ext cx="32864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nb-NO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Happily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MONO</a:t>
            </a:r>
            <a:endParaRPr lang="nb-NO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683568" y="2077616"/>
            <a:ext cx="35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Hallway-reverb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real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ono_m_extra added delay137m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1888" y="2827867"/>
            <a:ext cx="609600" cy="6096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683568" y="2797202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Added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137 ms MONO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rigLeft_Delay137msRigh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1888" y="3764466"/>
            <a:ext cx="609600" cy="609600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>
          <a:xfrm>
            <a:off x="683568" y="3861048"/>
            <a:ext cx="3674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LEFT,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RIGHT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rigCenter_Delay137msRigh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1888" y="4941168"/>
            <a:ext cx="609600" cy="609600"/>
          </a:xfrm>
          <a:prstGeom prst="rect">
            <a:avLst/>
          </a:prstGeom>
        </p:spPr>
      </p:pic>
      <p:sp>
        <p:nvSpPr>
          <p:cNvPr id="10" name="TekstSylinder 9"/>
          <p:cNvSpPr txBox="1"/>
          <p:nvPr/>
        </p:nvSpPr>
        <p:spPr>
          <a:xfrm>
            <a:off x="683568" y="5061302"/>
            <a:ext cx="3980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CENTER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Back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RIGHT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3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04819" y="99059"/>
            <a:ext cx="7750712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4400" b="1" dirty="0" smtClean="0"/>
              <a:t>Separate Voice and </a:t>
            </a:r>
            <a:r>
              <a:rPr lang="nb-NO" sz="4400" b="1" dirty="0" err="1" smtClean="0"/>
              <a:t>Reflection</a:t>
            </a:r>
            <a:r>
              <a:rPr lang="nb-NO" sz="4400" b="1" dirty="0" smtClean="0"/>
              <a:t>?</a:t>
            </a:r>
          </a:p>
          <a:p>
            <a:pPr algn="ctr"/>
            <a:r>
              <a:rPr lang="nb-NO" sz="4400" b="1" dirty="0" smtClean="0"/>
              <a:t>LPC=</a:t>
            </a:r>
            <a:br>
              <a:rPr lang="nb-NO" sz="4400" b="1" dirty="0" smtClean="0"/>
            </a:br>
            <a:r>
              <a:rPr lang="nb-NO" sz="4400" b="1" dirty="0" smtClean="0"/>
              <a:t>LINEAR PREDICTIVE CODING</a:t>
            </a:r>
            <a:br>
              <a:rPr lang="nb-NO" sz="4400" b="1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endParaRPr lang="nb-NO" dirty="0"/>
          </a:p>
          <a:p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PS! </a:t>
            </a:r>
            <a:r>
              <a:rPr lang="nb-NO" dirty="0" err="1" smtClean="0"/>
              <a:t>Did</a:t>
            </a:r>
            <a:r>
              <a:rPr lang="nb-NO" dirty="0" smtClean="0"/>
              <a:t> not </a:t>
            </a:r>
            <a:r>
              <a:rPr lang="nb-NO" dirty="0" err="1" smtClean="0"/>
              <a:t>work</a:t>
            </a:r>
            <a:r>
              <a:rPr lang="nb-NO" dirty="0" smtClean="0"/>
              <a:t> for </a:t>
            </a:r>
            <a:r>
              <a:rPr lang="nb-NO" dirty="0" err="1" smtClean="0"/>
              <a:t>detecting</a:t>
            </a:r>
            <a:r>
              <a:rPr lang="nb-NO" dirty="0" smtClean="0"/>
              <a:t> </a:t>
            </a:r>
            <a:r>
              <a:rPr lang="nb-NO" dirty="0" err="1" smtClean="0"/>
              <a:t>echoes</a:t>
            </a:r>
            <a:r>
              <a:rPr lang="nb-NO" dirty="0" smtClean="0"/>
              <a:t>,</a:t>
            </a:r>
            <a:br>
              <a:rPr lang="nb-NO" dirty="0" smtClean="0"/>
            </a:br>
            <a:r>
              <a:rPr lang="nb-NO" dirty="0" err="1" smtClean="0"/>
              <a:t>beacuse</a:t>
            </a:r>
            <a:r>
              <a:rPr lang="nb-NO" dirty="0" smtClean="0"/>
              <a:t> </a:t>
            </a:r>
            <a:r>
              <a:rPr lang="nb-NO" dirty="0" err="1" smtClean="0"/>
              <a:t>this</a:t>
            </a:r>
            <a:r>
              <a:rPr lang="nb-NO" dirty="0" smtClean="0"/>
              <a:t> LPC </a:t>
            </a:r>
            <a:r>
              <a:rPr lang="en-US" dirty="0" smtClean="0"/>
              <a:t> algorithm </a:t>
            </a:r>
            <a:r>
              <a:rPr lang="nb-NO" dirty="0" err="1" smtClean="0"/>
              <a:t>smoothes</a:t>
            </a:r>
            <a:r>
              <a:rPr lang="nb-NO" dirty="0" smtClean="0"/>
              <a:t> </a:t>
            </a:r>
            <a:r>
              <a:rPr lang="nb-NO" dirty="0" err="1" smtClean="0"/>
              <a:t>also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attacks</a:t>
            </a:r>
            <a:r>
              <a:rPr lang="nb-NO" dirty="0" smtClean="0"/>
              <a:t>, </a:t>
            </a:r>
            <a:br>
              <a:rPr lang="nb-NO" dirty="0" smtClean="0"/>
            </a:br>
            <a:r>
              <a:rPr lang="nb-NO" dirty="0" smtClean="0"/>
              <a:t>so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delayed</a:t>
            </a:r>
            <a:r>
              <a:rPr lang="nb-NO" dirty="0" smtClean="0"/>
              <a:t> </a:t>
            </a:r>
            <a:r>
              <a:rPr lang="nb-NO" dirty="0" err="1" smtClean="0"/>
              <a:t>echo</a:t>
            </a:r>
            <a:r>
              <a:rPr lang="nb-NO" dirty="0" smtClean="0"/>
              <a:t> is not </a:t>
            </a:r>
            <a:r>
              <a:rPr lang="nb-NO" dirty="0" err="1" smtClean="0"/>
              <a:t>detectable</a:t>
            </a:r>
            <a:r>
              <a:rPr lang="nb-NO" dirty="0" smtClean="0"/>
              <a:t>,</a:t>
            </a:r>
            <a:br>
              <a:rPr lang="nb-NO" dirty="0" smtClean="0"/>
            </a:br>
            <a:r>
              <a:rPr lang="nb-NO" dirty="0" err="1" smtClean="0"/>
              <a:t>but</a:t>
            </a:r>
            <a:r>
              <a:rPr lang="nb-NO" dirty="0" smtClean="0"/>
              <a:t> «</a:t>
            </a:r>
            <a:r>
              <a:rPr lang="nb-NO" dirty="0" err="1" smtClean="0"/>
              <a:t>funny</a:t>
            </a:r>
            <a:r>
              <a:rPr lang="nb-NO" dirty="0" smtClean="0"/>
              <a:t>»!!</a:t>
            </a:r>
            <a:endParaRPr lang="nb-NO" dirty="0"/>
          </a:p>
        </p:txBody>
      </p:sp>
      <p:pic>
        <p:nvPicPr>
          <p:cNvPr id="3" name="HeartbreakHotel_KortNORM_SR_ComplEPMasters2010CD_tr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82087" y="2593797"/>
            <a:ext cx="609600" cy="609600"/>
          </a:xfrm>
          <a:prstGeom prst="rect">
            <a:avLst/>
          </a:prstGeom>
        </p:spPr>
      </p:pic>
      <p:pic>
        <p:nvPicPr>
          <p:cNvPr id="4" name="HeartbreakHotelLPCnois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5289" y="4150625"/>
            <a:ext cx="609600" cy="609600"/>
          </a:xfrm>
          <a:prstGeom prst="rect">
            <a:avLst/>
          </a:prstGeom>
        </p:spPr>
      </p:pic>
      <p:pic>
        <p:nvPicPr>
          <p:cNvPr id="5" name="HeartbreakHotelLPCresidu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53814" y="5805264"/>
            <a:ext cx="609600" cy="609600"/>
          </a:xfrm>
          <a:prstGeom prst="rect">
            <a:avLst/>
          </a:prstGeom>
        </p:spPr>
      </p:pic>
      <p:sp>
        <p:nvSpPr>
          <p:cNvPr id="6" name="TekstSylinder 5"/>
          <p:cNvSpPr txBox="1"/>
          <p:nvPr/>
        </p:nvSpPr>
        <p:spPr>
          <a:xfrm>
            <a:off x="5525084" y="2780928"/>
            <a:ext cx="199926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Heartbreak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Hotel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LPC w/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WhiteNoise</a:t>
            </a:r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LPC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Residue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(= Voice/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pitch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1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11560" y="112276"/>
            <a:ext cx="28293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 Tall Sally</a:t>
            </a:r>
            <a:endParaRPr lang="nb-N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LongTallSally_K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515144"/>
            <a:ext cx="609600" cy="6096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6"/>
          <a:stretch/>
        </p:blipFill>
        <p:spPr bwMode="auto">
          <a:xfrm>
            <a:off x="575981" y="1078796"/>
            <a:ext cx="5486400" cy="292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2" y="4005063"/>
            <a:ext cx="5486400" cy="2848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4932040" y="404664"/>
            <a:ext cx="57413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RCA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391396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9"/>
          <a:stretch/>
        </p:blipFill>
        <p:spPr bwMode="auto">
          <a:xfrm>
            <a:off x="704257" y="-16220"/>
            <a:ext cx="6511349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Ellipse 2"/>
          <p:cNvSpPr/>
          <p:nvPr/>
        </p:nvSpPr>
        <p:spPr>
          <a:xfrm>
            <a:off x="4353745" y="-77131"/>
            <a:ext cx="648072" cy="330198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sp>
        <p:nvSpPr>
          <p:cNvPr id="4" name="Ellipse 3"/>
          <p:cNvSpPr/>
          <p:nvPr/>
        </p:nvSpPr>
        <p:spPr>
          <a:xfrm>
            <a:off x="1490666" y="199094"/>
            <a:ext cx="576064" cy="3025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  <p:cxnSp>
        <p:nvCxnSpPr>
          <p:cNvPr id="5" name="Rett pil 4"/>
          <p:cNvCxnSpPr/>
          <p:nvPr/>
        </p:nvCxnSpPr>
        <p:spPr>
          <a:xfrm>
            <a:off x="1907704" y="3140968"/>
            <a:ext cx="2981232" cy="108012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285"/>
          <a:stretch/>
        </p:blipFill>
        <p:spPr bwMode="auto">
          <a:xfrm>
            <a:off x="1677481" y="3717032"/>
            <a:ext cx="6422911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Ellipse 9"/>
          <p:cNvSpPr/>
          <p:nvPr/>
        </p:nvSpPr>
        <p:spPr>
          <a:xfrm>
            <a:off x="5076056" y="3493484"/>
            <a:ext cx="576064" cy="30257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94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/>
          <p:nvPr/>
        </p:nvPicPr>
        <p:blipFill rotWithShape="1">
          <a:blip r:embed="rId2"/>
          <a:srcRect t="7941" r="48079" b="31765"/>
          <a:stretch/>
        </p:blipFill>
        <p:spPr bwMode="auto">
          <a:xfrm>
            <a:off x="1401231" y="5157192"/>
            <a:ext cx="2378681" cy="1611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Bilde 3"/>
          <p:cNvPicPr/>
          <p:nvPr/>
        </p:nvPicPr>
        <p:blipFill rotWithShape="1">
          <a:blip r:embed="rId3"/>
          <a:srcRect l="42991" t="17646" r="30718" b="16515"/>
          <a:stretch/>
        </p:blipFill>
        <p:spPr bwMode="auto">
          <a:xfrm>
            <a:off x="395536" y="344948"/>
            <a:ext cx="2880320" cy="4092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tt linje 5"/>
          <p:cNvCxnSpPr/>
          <p:nvPr/>
        </p:nvCxnSpPr>
        <p:spPr>
          <a:xfrm>
            <a:off x="5292080" y="764704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5292080" y="4437112"/>
            <a:ext cx="3024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/>
        </p:nvCxnSpPr>
        <p:spPr>
          <a:xfrm flipV="1">
            <a:off x="7884368" y="764704"/>
            <a:ext cx="0" cy="3672408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/>
          <p:cNvCxnSpPr/>
          <p:nvPr/>
        </p:nvCxnSpPr>
        <p:spPr>
          <a:xfrm>
            <a:off x="5694861" y="1196752"/>
            <a:ext cx="19734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tt linje 12"/>
          <p:cNvCxnSpPr/>
          <p:nvPr/>
        </p:nvCxnSpPr>
        <p:spPr>
          <a:xfrm flipV="1">
            <a:off x="7308304" y="1196752"/>
            <a:ext cx="0" cy="3240360"/>
          </a:xfrm>
          <a:prstGeom prst="line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Sylinder 14"/>
          <p:cNvSpPr txBox="1"/>
          <p:nvPr/>
        </p:nvSpPr>
        <p:spPr>
          <a:xfrm>
            <a:off x="7901077" y="2412933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1.82 m</a:t>
            </a:r>
            <a:endParaRPr lang="nb-NO" dirty="0"/>
          </a:p>
        </p:txBody>
      </p:sp>
      <p:pic>
        <p:nvPicPr>
          <p:cNvPr id="1026" name="Picture 2" descr="http://c7.alamy.com/comp/BPTXDD/elvis-presley-in-studio-singer-actor-1957-BPTXD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0"/>
          <a:stretch/>
        </p:blipFill>
        <p:spPr bwMode="auto">
          <a:xfrm>
            <a:off x="3541011" y="510899"/>
            <a:ext cx="3502138" cy="43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5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32973" y="165274"/>
            <a:ext cx="3024802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9.7 </a:t>
            </a:r>
            <a:r>
              <a:rPr kumimoji="0" lang="en-GB" altLang="nb-NO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a reflection?</a:t>
            </a:r>
            <a:endParaRPr kumimoji="0" lang="nb-NO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hort delay time ≈ voice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undamental pitch in this short clip of </a:t>
            </a: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Long Tall Sally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≈ 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330 Hz,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Δ</a:t>
            </a:r>
            <a:r>
              <a:rPr kumimoji="0" lang="nb-NO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t= 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1/330=3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b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nb-NO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Bilde 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9" t="21953" r="12025" b="10439"/>
          <a:stretch>
            <a:fillRect/>
          </a:stretch>
        </p:blipFill>
        <p:spPr bwMode="auto">
          <a:xfrm>
            <a:off x="-26284" y="1556792"/>
            <a:ext cx="30670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70830" y="224934"/>
            <a:ext cx="6098144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Power </a:t>
            </a:r>
            <a:r>
              <a:rPr kumimoji="0" lang="en-GB" altLang="nb-NO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Cepstrogram</a:t>
            </a: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“Long Tall Sally”.</a:t>
            </a:r>
            <a:endParaRPr kumimoji="0" lang="nb-NO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Quefrequencies</a:t>
            </a: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corresponding to the fundamental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pitch indicated as the lowest number to the right</a:t>
            </a:r>
            <a:endParaRPr kumimoji="0" lang="nb-NO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en-GB" altLang="nb-NO" sz="1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W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 do not see an additional, strong spike at 9.7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first indication that there is no strong, distinct floor reflection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with a delay of 9.7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(also because 9.7 is close to 3x3=9 from the voice).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liminate the fundamental and overtones of the voice,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Linear Predictive Coding (LPC); </a:t>
            </a:r>
            <a:b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exchanging </a:t>
            </a:r>
            <a:r>
              <a:rPr lang="en-GB" altLang="nb-NO" sz="14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Elvis´ voice chords with white noise as excitation.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result sounds like Elvis whispering </a:t>
            </a: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“</a:t>
            </a:r>
            <a:r>
              <a:rPr kumimoji="0" lang="en-GB" altLang="nb-NO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Gon´na</a:t>
            </a:r>
            <a:r>
              <a:rPr kumimoji="0" lang="en-GB" altLang="nb-NO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Tell Aunt Mary”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Power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Cepstrum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of this sound file (unfortunately)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gave no clear indication of a strong, distinct reflection after   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9.7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nb-NO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Autocorrelation of this is sound file shown in figure App.2.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We might see that there is a somewhat higher value for app. 9.7 </a:t>
            </a:r>
            <a:r>
              <a:rPr kumimoji="0" lang="en-GB" altLang="nb-NO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ms</a:t>
            </a: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but this is not very strong and also “smeared out” in time,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 if this was a floor reflection, </a:t>
            </a:r>
            <a:b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singer must have moved his head somewhat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during the recording, </a:t>
            </a:r>
            <a:b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 that the distance from the floor changed over time,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 highly reasonable assumption for Elvis.          </a:t>
            </a:r>
            <a:endParaRPr kumimoji="0" lang="nb-NO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b-NO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“wah-wah-pedal-effect”?.</a:t>
            </a:r>
            <a:endParaRPr kumimoji="0" lang="en-GB" altLang="nb-N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Bilde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24177" y="4793354"/>
            <a:ext cx="3009900" cy="20646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ktangel 3"/>
          <p:cNvSpPr/>
          <p:nvPr/>
        </p:nvSpPr>
        <p:spPr>
          <a:xfrm>
            <a:off x="342970" y="3969451"/>
            <a:ext cx="19967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 of </a:t>
            </a: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Predictive Coding </a:t>
            </a: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“Long Tall Sally” with </a:t>
            </a:r>
            <a:b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 noise as excitation.</a:t>
            </a: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4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182943" y="0"/>
            <a:ext cx="8868325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CONCLUSION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SLAP BACK ECHOS, SUN STUDIOS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(Baby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Let´s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Play House,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Tryin´to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single tape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DOMAIN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not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comb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-filter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coloration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b-NO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MONO</a:t>
            </a:r>
            <a:r>
              <a:rPr lang="nb-NO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!!!!!!!!!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RCA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recordings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(Heartbreak, Long Tall Sally) </a:t>
            </a:r>
            <a:br>
              <a:rPr lang="nb-NO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Shorter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Not so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MIGHT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an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direction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corridor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27.2/2=13.6 m 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sound travels to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and back)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Tendencies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shorter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repetitions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repetetive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reflections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ms), </a:t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might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PERHAPS be flutter-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echo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side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walls</a:t>
            </a:r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a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corridor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app.3 m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b-NO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mall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tendency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og Box-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Klangfarbe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9ms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adds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CloseRoom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sound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perceived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«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intimacy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1907704" y="1300118"/>
            <a:ext cx="1252266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 ms</a:t>
            </a:r>
            <a:endParaRPr lang="nb-N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3312820" y="3429000"/>
            <a:ext cx="1072730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nb-NO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 ms</a:t>
            </a:r>
            <a:endParaRPr lang="nb-N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87832" y="332655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 </a:t>
            </a:r>
            <a:r>
              <a:rPr lang="en-US" b="1" dirty="0" smtClean="0">
                <a:hlinkClick r:id="rId2"/>
              </a:rPr>
              <a:t>Sam </a:t>
            </a:r>
            <a:r>
              <a:rPr lang="en-US" b="1" dirty="0">
                <a:hlinkClick r:id="rId2"/>
              </a:rPr>
              <a:t>Phillips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hlinkClick r:id="rId3"/>
              </a:rPr>
              <a:t>The </a:t>
            </a:r>
            <a:r>
              <a:rPr lang="en-US" b="1" dirty="0">
                <a:hlinkClick r:id="rId3"/>
              </a:rPr>
              <a:t>Memphis Recording Service</a:t>
            </a:r>
            <a:r>
              <a:rPr lang="en-US" b="1" dirty="0" smtClean="0">
                <a:hlinkClick r:id="rId3"/>
              </a:rPr>
              <a:t>.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SUN Studios</a:t>
            </a:r>
          </a:p>
          <a:p>
            <a:endParaRPr lang="en-US" b="1" dirty="0" smtClean="0"/>
          </a:p>
          <a:p>
            <a:r>
              <a:rPr lang="en-US" b="1" dirty="0" smtClean="0"/>
              <a:t>60 -120 milliseconds?</a:t>
            </a:r>
            <a:endParaRPr lang="en-US" dirty="0" smtClean="0"/>
          </a:p>
          <a:p>
            <a:endParaRPr lang="en-US" dirty="0"/>
          </a:p>
          <a:p>
            <a:r>
              <a:rPr lang="en-US" b="1" dirty="0"/>
              <a:t>At 60 Milliseconds, you don’t hear much doubling,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         but </a:t>
            </a:r>
            <a:r>
              <a:rPr lang="en-US" b="1" dirty="0"/>
              <a:t>everything sounds a little thicker and fatter</a:t>
            </a:r>
            <a:br>
              <a:rPr lang="en-US" b="1" dirty="0"/>
            </a:br>
            <a:r>
              <a:rPr lang="en-US" b="1" dirty="0" smtClean="0"/>
              <a:t>At </a:t>
            </a:r>
            <a:r>
              <a:rPr lang="en-US" b="1" dirty="0"/>
              <a:t>120 Milliseconds you are REALLY starting to hear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                   the </a:t>
            </a:r>
            <a:r>
              <a:rPr lang="en-US" b="1" dirty="0"/>
              <a:t>distinct doubling of the sound.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nb-NO" dirty="0"/>
          </a:p>
        </p:txBody>
      </p:sp>
      <p:sp>
        <p:nvSpPr>
          <p:cNvPr id="3" name="Rektangel 2"/>
          <p:cNvSpPr/>
          <p:nvPr/>
        </p:nvSpPr>
        <p:spPr>
          <a:xfrm rot="432793">
            <a:off x="200277" y="5725336"/>
            <a:ext cx="7063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530ms </a:t>
            </a:r>
            <a:r>
              <a:rPr lang="en-US" dirty="0"/>
              <a:t>will be too long, </a:t>
            </a:r>
            <a:r>
              <a:rPr lang="en-US" b="1" dirty="0" smtClean="0"/>
              <a:t>163 </a:t>
            </a:r>
            <a:r>
              <a:rPr lang="en-US" b="1" dirty="0" err="1"/>
              <a:t>ms</a:t>
            </a:r>
            <a:r>
              <a:rPr lang="en-US" b="1" dirty="0"/>
              <a:t> </a:t>
            </a:r>
            <a:r>
              <a:rPr lang="en-US" dirty="0"/>
              <a:t>seemed to sound about right. </a:t>
            </a:r>
            <a:br>
              <a:rPr lang="en-US" dirty="0"/>
            </a:br>
            <a:r>
              <a:rPr lang="en-US" dirty="0" smtClean="0"/>
              <a:t>…a </a:t>
            </a:r>
            <a:r>
              <a:rPr lang="en-US" dirty="0"/>
              <a:t>little either side of a 1/16 note might be what it really comes down to</a:t>
            </a:r>
            <a:r>
              <a:rPr lang="en-US" dirty="0" smtClean="0"/>
              <a:t>.</a:t>
            </a:r>
            <a:endParaRPr lang="nb-NO" dirty="0"/>
          </a:p>
        </p:txBody>
      </p:sp>
      <p:sp>
        <p:nvSpPr>
          <p:cNvPr id="4" name="Rektangel 3"/>
          <p:cNvSpPr/>
          <p:nvPr/>
        </p:nvSpPr>
        <p:spPr>
          <a:xfrm rot="18036788">
            <a:off x="5235654" y="18131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 b="1" dirty="0"/>
              <a:t>(75 to 250 </a:t>
            </a:r>
            <a:r>
              <a:rPr lang="nb-NO" b="1" dirty="0" err="1"/>
              <a:t>milliseconds</a:t>
            </a:r>
            <a:r>
              <a:rPr lang="nb-NO" b="1" dirty="0"/>
              <a:t>),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b="1" dirty="0" err="1"/>
              <a:t>little</a:t>
            </a:r>
            <a:r>
              <a:rPr lang="nb-NO" b="1" dirty="0"/>
              <a:t> or </a:t>
            </a:r>
            <a:r>
              <a:rPr lang="nb-NO" b="1" dirty="0" err="1"/>
              <a:t>no</a:t>
            </a:r>
            <a:r>
              <a:rPr lang="nb-NO" b="1" dirty="0"/>
              <a:t> feedback.</a:t>
            </a:r>
            <a:r>
              <a:rPr lang="nb-NO" dirty="0"/>
              <a:t> </a:t>
            </a:r>
          </a:p>
        </p:txBody>
      </p:sp>
      <p:sp>
        <p:nvSpPr>
          <p:cNvPr id="5" name="Rektangel 4"/>
          <p:cNvSpPr/>
          <p:nvPr/>
        </p:nvSpPr>
        <p:spPr>
          <a:xfrm>
            <a:off x="1691680" y="3429000"/>
            <a:ext cx="4572000" cy="2062103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r>
              <a:rPr lang="nb-NO" sz="3200" b="1" dirty="0"/>
              <a:t>re-</a:t>
            </a:r>
            <a:r>
              <a:rPr lang="nb-NO" sz="3200" b="1" dirty="0" err="1"/>
              <a:t>feeding</a:t>
            </a:r>
            <a:r>
              <a:rPr lang="nb-NO" sz="3200" b="1" dirty="0"/>
              <a:t> </a:t>
            </a:r>
            <a:r>
              <a:rPr lang="nb-NO" sz="3200" b="1" dirty="0" err="1"/>
              <a:t>the</a:t>
            </a:r>
            <a:r>
              <a:rPr lang="nb-NO" sz="3200" b="1" dirty="0"/>
              <a:t> output signal from </a:t>
            </a:r>
            <a:r>
              <a:rPr lang="nb-NO" sz="3200" b="1" dirty="0" err="1"/>
              <a:t>the</a:t>
            </a:r>
            <a:r>
              <a:rPr lang="nb-NO" sz="3200" b="1" dirty="0"/>
              <a:t> playback head tape </a:t>
            </a:r>
            <a:r>
              <a:rPr lang="nb-NO" sz="3200" b="1" dirty="0" err="1"/>
              <a:t>recorder</a:t>
            </a:r>
            <a:r>
              <a:rPr lang="nb-NO" sz="3200" b="1" dirty="0"/>
              <a:t> to </a:t>
            </a:r>
            <a:r>
              <a:rPr lang="nb-NO" sz="3200" b="1" dirty="0" err="1"/>
              <a:t>its</a:t>
            </a:r>
            <a:r>
              <a:rPr lang="nb-NO" sz="3200" b="1" dirty="0"/>
              <a:t> </a:t>
            </a:r>
            <a:r>
              <a:rPr lang="nb-NO" sz="3200" b="1" dirty="0" err="1"/>
              <a:t>record</a:t>
            </a:r>
            <a:r>
              <a:rPr lang="nb-NO" sz="3200" b="1" dirty="0"/>
              <a:t> head</a:t>
            </a:r>
            <a:endParaRPr lang="nb-NO" sz="3200" dirty="0"/>
          </a:p>
        </p:txBody>
      </p:sp>
      <p:sp>
        <p:nvSpPr>
          <p:cNvPr id="6" name="Rektangel 5"/>
          <p:cNvSpPr/>
          <p:nvPr/>
        </p:nvSpPr>
        <p:spPr>
          <a:xfrm rot="1494058">
            <a:off x="6708591" y="5233312"/>
            <a:ext cx="2723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200" dirty="0"/>
              <a:t>The </a:t>
            </a:r>
            <a:r>
              <a:rPr lang="nb-NO" sz="1200" dirty="0" err="1"/>
              <a:t>physical</a:t>
            </a:r>
            <a:r>
              <a:rPr lang="nb-NO" sz="1200" dirty="0"/>
              <a:t> </a:t>
            </a:r>
            <a:r>
              <a:rPr lang="nb-NO" sz="1200" dirty="0" err="1"/>
              <a:t>space</a:t>
            </a:r>
            <a:r>
              <a:rPr lang="nb-NO" sz="1200" dirty="0"/>
              <a:t> </a:t>
            </a:r>
            <a:r>
              <a:rPr lang="nb-NO" sz="1200" dirty="0" err="1"/>
              <a:t>between</a:t>
            </a:r>
            <a:r>
              <a:rPr lang="nb-NO" sz="1200" dirty="0"/>
              <a:t> </a:t>
            </a:r>
            <a:r>
              <a:rPr lang="nb-NO" sz="1200" dirty="0" err="1"/>
              <a:t>heads</a:t>
            </a:r>
            <a:r>
              <a:rPr lang="nb-NO" sz="1200" dirty="0"/>
              <a:t>, </a:t>
            </a:r>
            <a:r>
              <a:rPr lang="nb-NO" sz="1200" dirty="0" smtClean="0"/>
              <a:t/>
            </a:r>
            <a:br>
              <a:rPr lang="nb-NO" sz="1200" dirty="0" smtClean="0"/>
            </a:b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/>
              <a:t>speed </a:t>
            </a:r>
            <a:r>
              <a:rPr lang="nb-NO" sz="1200" dirty="0" err="1"/>
              <a:t>of</a:t>
            </a:r>
            <a:r>
              <a:rPr lang="nb-NO" sz="1200" dirty="0"/>
              <a:t> </a:t>
            </a:r>
            <a:r>
              <a:rPr lang="nb-NO" sz="1200" dirty="0" err="1"/>
              <a:t>the</a:t>
            </a:r>
            <a:r>
              <a:rPr lang="nb-NO" sz="1200" dirty="0"/>
              <a:t> tape, and </a:t>
            </a:r>
            <a:r>
              <a:rPr lang="nb-NO" sz="1200" dirty="0" smtClean="0"/>
              <a:t/>
            </a:r>
            <a:br>
              <a:rPr lang="nb-NO" sz="1200" dirty="0" smtClean="0"/>
            </a:b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/>
              <a:t>chosen</a:t>
            </a:r>
            <a:r>
              <a:rPr lang="nb-NO" sz="1200" dirty="0"/>
              <a:t> </a:t>
            </a:r>
            <a:r>
              <a:rPr lang="nb-NO" sz="1200" dirty="0" err="1"/>
              <a:t>volume</a:t>
            </a:r>
            <a:r>
              <a:rPr lang="nb-NO" sz="1200" dirty="0"/>
              <a:t> </a:t>
            </a:r>
            <a:r>
              <a:rPr lang="nb-NO" sz="1200" dirty="0" err="1"/>
              <a:t>being</a:t>
            </a:r>
            <a:r>
              <a:rPr lang="nb-NO" sz="1200" dirty="0"/>
              <a:t> </a:t>
            </a:r>
            <a:r>
              <a:rPr lang="nb-NO" sz="1200" dirty="0" smtClean="0"/>
              <a:t/>
            </a:r>
            <a:br>
              <a:rPr lang="nb-NO" sz="1200" dirty="0" smtClean="0"/>
            </a:b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/>
              <a:t>main</a:t>
            </a:r>
            <a:r>
              <a:rPr lang="nb-NO" sz="1200" dirty="0"/>
              <a:t> controlling </a:t>
            </a:r>
            <a:r>
              <a:rPr lang="nb-NO" sz="1200" dirty="0" err="1"/>
              <a:t>factors</a:t>
            </a:r>
            <a:r>
              <a:rPr lang="nb-NO" sz="1200" dirty="0"/>
              <a:t>. </a:t>
            </a:r>
          </a:p>
        </p:txBody>
      </p:sp>
      <p:sp>
        <p:nvSpPr>
          <p:cNvPr id="7" name="Rektangel 6"/>
          <p:cNvSpPr/>
          <p:nvPr/>
        </p:nvSpPr>
        <p:spPr>
          <a:xfrm rot="956892">
            <a:off x="3817532" y="776124"/>
            <a:ext cx="3318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150 to 200ms </a:t>
            </a:r>
            <a:r>
              <a:rPr lang="en-US" sz="1200" dirty="0"/>
              <a:t>with </a:t>
            </a:r>
            <a:br>
              <a:rPr lang="en-US" sz="1200" dirty="0"/>
            </a:br>
            <a:r>
              <a:rPr lang="en-US" sz="1200" b="1" dirty="0"/>
              <a:t>just one repeat </a:t>
            </a:r>
            <a:r>
              <a:rPr lang="en-US" sz="1200" dirty="0"/>
              <a:t>at </a:t>
            </a:r>
            <a:br>
              <a:rPr lang="en-US" sz="1200" dirty="0"/>
            </a:br>
            <a:r>
              <a:rPr lang="en-US" sz="1200" b="1" dirty="0"/>
              <a:t>almost the same amplitude as the original signal</a:t>
            </a:r>
            <a:r>
              <a:rPr lang="en-US" sz="1200" dirty="0"/>
              <a:t>. </a:t>
            </a:r>
          </a:p>
        </p:txBody>
      </p:sp>
      <p:sp>
        <p:nvSpPr>
          <p:cNvPr id="8" name="Rektangel 7"/>
          <p:cNvSpPr/>
          <p:nvPr/>
        </p:nvSpPr>
        <p:spPr>
          <a:xfrm>
            <a:off x="187832" y="6324765"/>
            <a:ext cx="3304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Scotty Moore’s guitar-work on “That’s All Right” </a:t>
            </a:r>
            <a:endParaRPr lang="nb-NO" sz="1200" dirty="0"/>
          </a:p>
        </p:txBody>
      </p:sp>
      <p:sp>
        <p:nvSpPr>
          <p:cNvPr id="9" name="Rektangel 8"/>
          <p:cNvSpPr/>
          <p:nvPr/>
        </p:nvSpPr>
        <p:spPr>
          <a:xfrm>
            <a:off x="6293768" y="4268288"/>
            <a:ext cx="2467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 </a:t>
            </a:r>
            <a:r>
              <a:rPr lang="en-US" u="sng" dirty="0" err="1">
                <a:hlinkClick r:id="rId4"/>
              </a:rPr>
              <a:t>Ampex</a:t>
            </a:r>
            <a:r>
              <a:rPr lang="en-US" u="sng" dirty="0">
                <a:hlinkClick r:id="rId4"/>
              </a:rPr>
              <a:t> 350</a:t>
            </a:r>
            <a:r>
              <a:rPr lang="en-US" dirty="0"/>
              <a:t> recorders: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142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4301" y="-52388"/>
            <a:ext cx="7772400" cy="1470025"/>
          </a:xfrm>
        </p:spPr>
        <p:txBody>
          <a:bodyPr>
            <a:norm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 Studios, Memphis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Bilderesultat for elvis sun studi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1978"/>
            <a:ext cx="2737472" cy="185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upload.wikimedia.org/wikipedia/en/1/1e/Million_Dollar_Quart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4102"/>
            <a:ext cx="2764282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6372200" y="2616386"/>
            <a:ext cx="116249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Jerry Lee Lewis, </a:t>
            </a:r>
            <a:b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Carl Perkins</a:t>
            </a:r>
            <a:b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Elvis </a:t>
            </a:r>
            <a:r>
              <a:rPr lang="nb-NO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Presly</a:t>
            </a: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Johnny Cash</a:t>
            </a:r>
            <a:b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SUN STUDIOS</a:t>
            </a:r>
            <a:b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Dec.4th, 1956</a:t>
            </a:r>
            <a:endParaRPr lang="nb-NO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2240209" y="3447383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 Philips</a:t>
            </a:r>
            <a:endParaRPr lang="nb-N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395536" y="3447383"/>
            <a:ext cx="817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ELVIS</a:t>
            </a:r>
            <a:endParaRPr lang="nb-NO" dirty="0"/>
          </a:p>
        </p:txBody>
      </p:sp>
      <p:pic>
        <p:nvPicPr>
          <p:cNvPr id="1026" name="Picture 2" descr="Norsk Akustisk Selsk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3050"/>
            <a:ext cx="8382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>
          <a:xfrm>
            <a:off x="1038641" y="49795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ilderesultat for elvis in studio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53136"/>
            <a:ext cx="2664318" cy="199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95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9281"/>
            <a:ext cx="4608512" cy="3233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https://upload.wikimedia.org/wikipedia/en/1/1e/Million_Dollar_Quart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93" y="609346"/>
            <a:ext cx="2764282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5407392" y="683798"/>
            <a:ext cx="2324804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err="1" smtClean="0"/>
              <a:t>Perforated</a:t>
            </a:r>
            <a:r>
              <a:rPr lang="nb-NO" sz="2000" dirty="0" smtClean="0"/>
              <a:t> </a:t>
            </a:r>
            <a:r>
              <a:rPr lang="nb-NO" sz="2000" dirty="0" err="1" smtClean="0"/>
              <a:t>gypsym</a:t>
            </a:r>
            <a:r>
              <a:rPr lang="nb-NO" sz="2000" dirty="0" smtClean="0"/>
              <a:t/>
            </a:r>
            <a:br>
              <a:rPr lang="nb-NO" sz="2000" dirty="0" smtClean="0"/>
            </a:br>
            <a:r>
              <a:rPr lang="nb-NO" sz="2000" dirty="0" smtClean="0"/>
              <a:t>(</a:t>
            </a:r>
            <a:r>
              <a:rPr lang="nb-NO" sz="2000" dirty="0" err="1" smtClean="0"/>
              <a:t>mid</a:t>
            </a:r>
            <a:r>
              <a:rPr lang="nb-NO" sz="2000" dirty="0" smtClean="0"/>
              <a:t>-</a:t>
            </a:r>
            <a:r>
              <a:rPr lang="nb-NO" sz="2000" dirty="0" err="1" smtClean="0"/>
              <a:t>freq</a:t>
            </a:r>
            <a:r>
              <a:rPr lang="nb-NO" sz="2000" dirty="0" smtClean="0"/>
              <a:t>.-absorber)</a:t>
            </a:r>
          </a:p>
          <a:p>
            <a:endParaRPr lang="nb-NO" sz="2000" dirty="0"/>
          </a:p>
          <a:p>
            <a:endParaRPr lang="nb-NO" sz="2000" dirty="0" smtClean="0"/>
          </a:p>
          <a:p>
            <a:r>
              <a:rPr lang="nb-NO" sz="2000" dirty="0" smtClean="0"/>
              <a:t>- Bass abs.!!</a:t>
            </a:r>
            <a:endParaRPr lang="nb-NO" sz="200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4932040" y="219998"/>
            <a:ext cx="130035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Sun Studios</a:t>
            </a:r>
            <a:endParaRPr lang="nb-NO" b="1" dirty="0"/>
          </a:p>
        </p:txBody>
      </p:sp>
      <p:pic>
        <p:nvPicPr>
          <p:cNvPr id="7" name="Bilde 6"/>
          <p:cNvPicPr/>
          <p:nvPr/>
        </p:nvPicPr>
        <p:blipFill rotWithShape="1">
          <a:blip r:embed="rId4"/>
          <a:srcRect l="34393" t="24706" r="22451" b="17667"/>
          <a:stretch/>
        </p:blipFill>
        <p:spPr bwMode="auto">
          <a:xfrm>
            <a:off x="5145912" y="3001866"/>
            <a:ext cx="3746568" cy="2731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Ellipse 1"/>
          <p:cNvSpPr/>
          <p:nvPr/>
        </p:nvSpPr>
        <p:spPr>
          <a:xfrm>
            <a:off x="827584" y="3349281"/>
            <a:ext cx="1296144" cy="1303855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9" name="Rett pil 8"/>
          <p:cNvCxnSpPr>
            <a:stCxn id="2" idx="0"/>
          </p:cNvCxnSpPr>
          <p:nvPr/>
        </p:nvCxnSpPr>
        <p:spPr>
          <a:xfrm flipV="1">
            <a:off x="1475656" y="2315014"/>
            <a:ext cx="0" cy="1034267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/>
          <p:cNvSpPr txBox="1"/>
          <p:nvPr/>
        </p:nvSpPr>
        <p:spPr>
          <a:xfrm>
            <a:off x="266398" y="2702950"/>
            <a:ext cx="2488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T30</a:t>
            </a:r>
            <a:br>
              <a:rPr lang="nb-NO" dirty="0" smtClean="0"/>
            </a:br>
            <a:r>
              <a:rPr lang="nb-NO" dirty="0" smtClean="0"/>
              <a:t>(from </a:t>
            </a:r>
            <a:r>
              <a:rPr lang="nb-NO" dirty="0" err="1" smtClean="0"/>
              <a:t>short</a:t>
            </a:r>
            <a:r>
              <a:rPr lang="nb-NO" dirty="0" smtClean="0"/>
              <a:t> </a:t>
            </a:r>
            <a:r>
              <a:rPr lang="nb-NO" dirty="0" err="1" smtClean="0"/>
              <a:t>vocal</a:t>
            </a:r>
            <a:r>
              <a:rPr lang="nb-NO" dirty="0" smtClean="0"/>
              <a:t> sound)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40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510" t="22979" r="13079" b="18758"/>
          <a:stretch/>
        </p:blipFill>
        <p:spPr bwMode="auto">
          <a:xfrm>
            <a:off x="1499716" y="2377861"/>
            <a:ext cx="6100445" cy="331597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ktangel 2"/>
          <p:cNvSpPr/>
          <p:nvPr/>
        </p:nvSpPr>
        <p:spPr>
          <a:xfrm>
            <a:off x="1907704" y="29368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1" dirty="0"/>
              <a:t>“Baby Let´s Play House”.</a:t>
            </a:r>
            <a:endParaRPr lang="nb-NO" dirty="0"/>
          </a:p>
          <a:p>
            <a:endParaRPr lang="en-GB" i="1" dirty="0" smtClean="0"/>
          </a:p>
          <a:p>
            <a:r>
              <a:rPr lang="en-GB" dirty="0" smtClean="0"/>
              <a:t>Acoustical </a:t>
            </a:r>
            <a:r>
              <a:rPr lang="en-GB" dirty="0"/>
              <a:t>Energy Decay, 1/1 </a:t>
            </a:r>
            <a:r>
              <a:rPr lang="en-GB" dirty="0" err="1"/>
              <a:t>oct.</a:t>
            </a:r>
            <a:r>
              <a:rPr lang="en-GB" dirty="0"/>
              <a:t> 250 Hz</a:t>
            </a:r>
            <a:br>
              <a:rPr lang="en-GB" dirty="0"/>
            </a:br>
            <a:r>
              <a:rPr lang="en-GB" dirty="0"/>
              <a:t>from short voice uttering followed by “almost silence” </a:t>
            </a:r>
            <a:r>
              <a:rPr lang="en-GB" dirty="0" smtClean="0"/>
              <a:t>.</a:t>
            </a:r>
            <a:r>
              <a:rPr lang="en-GB" dirty="0"/>
              <a:t/>
            </a:r>
            <a:br>
              <a:rPr lang="en-GB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065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LetsPlayHouseSR_ComplEPMasters2010CD_tr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2016" y="292038"/>
            <a:ext cx="609600" cy="6096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395536" y="250790"/>
            <a:ext cx="416331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Baby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Let´s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Play House</a:t>
            </a:r>
            <a:endParaRPr lang="nb-N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lde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51"/>
          <a:stretch/>
        </p:blipFill>
        <p:spPr bwMode="auto">
          <a:xfrm>
            <a:off x="469265" y="982711"/>
            <a:ext cx="2743200" cy="20118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Sylinder 5"/>
          <p:cNvSpPr txBox="1"/>
          <p:nvPr/>
        </p:nvSpPr>
        <p:spPr>
          <a:xfrm>
            <a:off x="4699800" y="448780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137 ms</a:t>
            </a:r>
            <a:endParaRPr lang="nb-NO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4"/>
          <a:stretch/>
        </p:blipFill>
        <p:spPr bwMode="auto">
          <a:xfrm>
            <a:off x="3423176" y="1054743"/>
            <a:ext cx="3999832" cy="259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2294705" y="835565"/>
            <a:ext cx="24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Power </a:t>
            </a:r>
            <a:r>
              <a:rPr lang="nb-NO" dirty="0" err="1" smtClean="0"/>
              <a:t>Cepstrum</a:t>
            </a:r>
            <a:r>
              <a:rPr lang="nb-NO" dirty="0" smtClean="0"/>
              <a:t> (</a:t>
            </a:r>
            <a:r>
              <a:rPr lang="nb-NO" dirty="0" err="1" smtClean="0"/>
              <a:t>Praat</a:t>
            </a:r>
            <a:r>
              <a:rPr lang="nb-NO" dirty="0" smtClean="0"/>
              <a:t>):</a:t>
            </a:r>
            <a:endParaRPr lang="nb-NO" dirty="0"/>
          </a:p>
        </p:txBody>
      </p:sp>
      <p:sp>
        <p:nvSpPr>
          <p:cNvPr id="9" name="Ellipse 8"/>
          <p:cNvSpPr/>
          <p:nvPr/>
        </p:nvSpPr>
        <p:spPr>
          <a:xfrm>
            <a:off x="637040" y="1578532"/>
            <a:ext cx="1227584" cy="1378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1" name="Rett pil 10"/>
          <p:cNvCxnSpPr>
            <a:stCxn id="9" idx="6"/>
          </p:cNvCxnSpPr>
          <p:nvPr/>
        </p:nvCxnSpPr>
        <p:spPr>
          <a:xfrm flipV="1">
            <a:off x="1864624" y="2267663"/>
            <a:ext cx="2309608" cy="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/>
          <p:cNvSpPr/>
          <p:nvPr/>
        </p:nvSpPr>
        <p:spPr>
          <a:xfrm>
            <a:off x="4149080" y="1578532"/>
            <a:ext cx="1227584" cy="2048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8" name="Rett pil 17"/>
          <p:cNvCxnSpPr>
            <a:endCxn id="20" idx="0"/>
          </p:cNvCxnSpPr>
          <p:nvPr/>
        </p:nvCxnSpPr>
        <p:spPr>
          <a:xfrm>
            <a:off x="4932040" y="3627432"/>
            <a:ext cx="67460" cy="3776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Sylinder 9"/>
          <p:cNvSpPr txBox="1"/>
          <p:nvPr/>
        </p:nvSpPr>
        <p:spPr>
          <a:xfrm>
            <a:off x="4932040" y="404664"/>
            <a:ext cx="130035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Sun Studios</a:t>
            </a:r>
            <a:endParaRPr lang="nb-NO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5" y="3200400"/>
            <a:ext cx="727280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Ellipse 19"/>
          <p:cNvSpPr/>
          <p:nvPr/>
        </p:nvSpPr>
        <p:spPr>
          <a:xfrm>
            <a:off x="4385708" y="4005064"/>
            <a:ext cx="1227584" cy="2520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77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683568" y="184284"/>
            <a:ext cx="3446777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Tryin´to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nb-NO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nb-NO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endParaRPr lang="nb-NO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yingToGetToYouKO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32240" y="476672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96144"/>
            <a:ext cx="4190256" cy="279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9"/>
          <p:cNvPicPr/>
          <p:nvPr/>
        </p:nvPicPr>
        <p:blipFill>
          <a:blip r:embed="rId6"/>
          <a:stretch>
            <a:fillRect/>
          </a:stretch>
        </p:blipFill>
        <p:spPr>
          <a:xfrm>
            <a:off x="284537" y="785869"/>
            <a:ext cx="4575495" cy="2643131"/>
          </a:xfrm>
          <a:prstGeom prst="rect">
            <a:avLst/>
          </a:prstGeom>
        </p:spPr>
      </p:pic>
      <p:pic>
        <p:nvPicPr>
          <p:cNvPr id="6" name="Picture 50"/>
          <p:cNvPicPr/>
          <p:nvPr/>
        </p:nvPicPr>
        <p:blipFill>
          <a:blip r:embed="rId7"/>
          <a:stretch>
            <a:fillRect/>
          </a:stretch>
        </p:blipFill>
        <p:spPr>
          <a:xfrm>
            <a:off x="284537" y="3113554"/>
            <a:ext cx="4575495" cy="3123758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2406956" y="4365104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137 ms</a:t>
            </a:r>
            <a:endParaRPr lang="nb-NO" b="1" dirty="0">
              <a:solidFill>
                <a:srgbClr val="FF0000"/>
              </a:solidFill>
            </a:endParaRPr>
          </a:p>
        </p:txBody>
      </p:sp>
      <p:cxnSp>
        <p:nvCxnSpPr>
          <p:cNvPr id="8" name="Rett linje 7"/>
          <p:cNvCxnSpPr/>
          <p:nvPr/>
        </p:nvCxnSpPr>
        <p:spPr>
          <a:xfrm>
            <a:off x="3275856" y="2492896"/>
            <a:ext cx="0" cy="374441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0427"/>
            <a:ext cx="3895328" cy="259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588821" y="392395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Cepstrum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Praat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1364261" y="119675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Cepstrum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(MIR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toolbox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073098" y="3580886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Autocorrelation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(MIR </a:t>
            </a:r>
            <a:r>
              <a:rPr lang="nb-NO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toolbox</a:t>
            </a:r>
            <a:r>
              <a:rPr lang="nb-N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b-N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5724128" y="1196752"/>
            <a:ext cx="256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PITCH (by </a:t>
            </a:r>
            <a:r>
              <a:rPr lang="nb-NO" dirty="0" err="1" smtClean="0"/>
              <a:t>Autocrrelation</a:t>
            </a:r>
            <a:r>
              <a:rPr lang="nb-NO" dirty="0" smtClean="0"/>
              <a:t>)</a:t>
            </a:r>
            <a:endParaRPr lang="nb-NO" dirty="0"/>
          </a:p>
        </p:txBody>
      </p:sp>
      <p:sp>
        <p:nvSpPr>
          <p:cNvPr id="10" name="Ellipse 9"/>
          <p:cNvSpPr/>
          <p:nvPr/>
        </p:nvSpPr>
        <p:spPr>
          <a:xfrm>
            <a:off x="6796844" y="3765553"/>
            <a:ext cx="544996" cy="2471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TekstSylinder 12"/>
          <p:cNvSpPr txBox="1"/>
          <p:nvPr/>
        </p:nvSpPr>
        <p:spPr>
          <a:xfrm>
            <a:off x="6796844" y="6237312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137 ms</a:t>
            </a:r>
            <a:endParaRPr lang="nb-NO" dirty="0"/>
          </a:p>
        </p:txBody>
      </p:sp>
      <p:sp>
        <p:nvSpPr>
          <p:cNvPr id="16" name="TekstSylinder 15"/>
          <p:cNvSpPr txBox="1"/>
          <p:nvPr/>
        </p:nvSpPr>
        <p:spPr>
          <a:xfrm>
            <a:off x="4932040" y="404664"/>
            <a:ext cx="130035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nb-NO" b="1" dirty="0" smtClean="0"/>
              <a:t>Sun Studios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11565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735</Words>
  <Application>Microsoft Office PowerPoint</Application>
  <PresentationFormat>Skjermfremvisning (4:3)</PresentationFormat>
  <Paragraphs>217</Paragraphs>
  <Slides>36</Slides>
  <Notes>0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37" baseType="lpstr">
      <vt:lpstr>Office-tema</vt:lpstr>
      <vt:lpstr>Slap Back Echo</vt:lpstr>
      <vt:lpstr>PowerPoint-presentasjon</vt:lpstr>
      <vt:lpstr>PowerPoint-presentasjon</vt:lpstr>
      <vt:lpstr>PowerPoint-presentasjon</vt:lpstr>
      <vt:lpstr>SUN Studios, Memphis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Statsbygg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ELVIS Slap Back Echo</dc:title>
  <dc:creator>Tor Halmrast</dc:creator>
  <cp:lastModifiedBy>Tor Halmrast</cp:lastModifiedBy>
  <cp:revision>159</cp:revision>
  <dcterms:created xsi:type="dcterms:W3CDTF">2017-03-19T12:14:26Z</dcterms:created>
  <dcterms:modified xsi:type="dcterms:W3CDTF">2017-11-03T23:42:32Z</dcterms:modified>
</cp:coreProperties>
</file>