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</p:sldMasterIdLst>
  <p:notesMasterIdLst>
    <p:notesMasterId r:id="rId29"/>
  </p:notesMasterIdLst>
  <p:handoutMasterIdLst>
    <p:handoutMasterId r:id="rId30"/>
  </p:handoutMasterIdLst>
  <p:sldIdLst>
    <p:sldId id="259" r:id="rId3"/>
    <p:sldId id="273" r:id="rId4"/>
    <p:sldId id="264" r:id="rId5"/>
    <p:sldId id="298" r:id="rId6"/>
    <p:sldId id="270" r:id="rId7"/>
    <p:sldId id="282" r:id="rId8"/>
    <p:sldId id="265" r:id="rId9"/>
    <p:sldId id="269" r:id="rId10"/>
    <p:sldId id="268" r:id="rId11"/>
    <p:sldId id="291" r:id="rId12"/>
    <p:sldId id="276" r:id="rId13"/>
    <p:sldId id="277" r:id="rId14"/>
    <p:sldId id="278" r:id="rId15"/>
    <p:sldId id="279" r:id="rId16"/>
    <p:sldId id="280" r:id="rId17"/>
    <p:sldId id="292" r:id="rId18"/>
    <p:sldId id="293" r:id="rId19"/>
    <p:sldId id="294" r:id="rId20"/>
    <p:sldId id="295" r:id="rId21"/>
    <p:sldId id="296" r:id="rId22"/>
    <p:sldId id="283" r:id="rId23"/>
    <p:sldId id="284" r:id="rId24"/>
    <p:sldId id="290" r:id="rId25"/>
    <p:sldId id="287" r:id="rId26"/>
    <p:sldId id="297" r:id="rId27"/>
    <p:sldId id="263" r:id="rId2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932052-5243-49AE-AD79-8A7BC39CB4B7}">
          <p14:sldIdLst>
            <p14:sldId id="259"/>
            <p14:sldId id="273"/>
            <p14:sldId id="264"/>
            <p14:sldId id="298"/>
            <p14:sldId id="270"/>
            <p14:sldId id="282"/>
            <p14:sldId id="265"/>
            <p14:sldId id="269"/>
            <p14:sldId id="268"/>
            <p14:sldId id="291"/>
            <p14:sldId id="276"/>
          </p14:sldIdLst>
        </p14:section>
        <p14:section name="Untitled Section" id="{5DD38493-BA3C-4E88-B9F6-98D773BEEB5A}">
          <p14:sldIdLst>
            <p14:sldId id="277"/>
            <p14:sldId id="278"/>
            <p14:sldId id="279"/>
            <p14:sldId id="280"/>
            <p14:sldId id="292"/>
            <p14:sldId id="293"/>
            <p14:sldId id="294"/>
            <p14:sldId id="295"/>
            <p14:sldId id="296"/>
            <p14:sldId id="283"/>
            <p14:sldId id="284"/>
            <p14:sldId id="290"/>
            <p14:sldId id="287"/>
            <p14:sldId id="297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iddels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Mørk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39" autoAdjust="0"/>
  </p:normalViewPr>
  <p:slideViewPr>
    <p:cSldViewPr snapToGrid="0">
      <p:cViewPr varScale="1">
        <p:scale>
          <a:sx n="100" d="100"/>
          <a:sy n="100" d="100"/>
        </p:scale>
        <p:origin x="19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2">
            <a:extLst>
              <a:ext uri="{FF2B5EF4-FFF2-40B4-BE49-F238E27FC236}">
                <a16:creationId xmlns:a16="http://schemas.microsoft.com/office/drawing/2014/main" id="{2735F24E-B84D-4043-92C9-552E795632EA}"/>
              </a:ext>
            </a:extLst>
          </p:cNvPr>
          <p:cNvSpPr txBox="1">
            <a:spLocks/>
          </p:cNvSpPr>
          <p:nvPr/>
        </p:nvSpPr>
        <p:spPr>
          <a:xfrm>
            <a:off x="5573026" y="8685213"/>
            <a:ext cx="75077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b-NO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C80E2A-43EE-48A4-B67F-8193AE3D9DB3}" type="datetimeFigureOut">
              <a:rPr lang="nb-NO" smtClean="0"/>
              <a:pPr/>
              <a:t>2017-11-04</a:t>
            </a:fld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6D6527A-ACD8-4394-982C-FCE7201269FF}"/>
              </a:ext>
            </a:extLst>
          </p:cNvPr>
          <p:cNvSpPr txBox="1">
            <a:spLocks/>
          </p:cNvSpPr>
          <p:nvPr/>
        </p:nvSpPr>
        <p:spPr>
          <a:xfrm>
            <a:off x="6304547" y="8672363"/>
            <a:ext cx="370573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b-NO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9715-9D98-4731-B351-5DBACFC65E8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9">
            <a:extLst>
              <a:ext uri="{FF2B5EF4-FFF2-40B4-BE49-F238E27FC236}">
                <a16:creationId xmlns:a16="http://schemas.microsoft.com/office/drawing/2014/main" id="{CDFF0598-5805-4BCA-8382-13E5FC090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026" y="342909"/>
            <a:ext cx="1260000" cy="266680"/>
          </a:xfrm>
          <a:prstGeom prst="rect">
            <a:avLst/>
          </a:prstGeom>
        </p:spPr>
      </p:pic>
      <p:sp>
        <p:nvSpPr>
          <p:cNvPr id="9" name="Plassholder for topptekst 1">
            <a:extLst>
              <a:ext uri="{FF2B5EF4-FFF2-40B4-BE49-F238E27FC236}">
                <a16:creationId xmlns:a16="http://schemas.microsoft.com/office/drawing/2014/main" id="{198DEF44-5A30-447B-AFA9-530C49AE34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54794" y="246855"/>
            <a:ext cx="369369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DF1ADB9D-E6DF-4CE4-8F66-C01D764C1F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5011" y="867236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0127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685800" y="347328"/>
            <a:ext cx="3693696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73026" y="8685213"/>
            <a:ext cx="75077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C80E2A-43EE-48A4-B67F-8193AE3D9DB3}" type="datetimeFigureOut">
              <a:rPr lang="nb-NO" smtClean="0"/>
              <a:pPr/>
              <a:t>2017-11-04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0645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088743"/>
            <a:ext cx="5486400" cy="4342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606392" y="86948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6304547" y="8672363"/>
            <a:ext cx="370573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09715-9D98-4731-B351-5DBACFC65E8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9">
            <a:extLst>
              <a:ext uri="{FF2B5EF4-FFF2-40B4-BE49-F238E27FC236}">
                <a16:creationId xmlns:a16="http://schemas.microsoft.com/office/drawing/2014/main" id="{922D511D-12E3-4F2D-88B5-D014103CF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026" y="342909"/>
            <a:ext cx="1260000" cy="2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9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80645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14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setningen er såpass viktig at den fortjener en egen side.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48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Her vises en av flere faseplaner, men faseplanen viser jo bare hva som skal bygges og hva som skal gjøres. Den sier ikke så mye om </a:t>
            </a:r>
            <a:r>
              <a:rPr lang="nb-NO" sz="1200" b="1" dirty="0"/>
              <a:t>hvordan? </a:t>
            </a:r>
            <a:r>
              <a:rPr lang="nb-NO" sz="1200" dirty="0"/>
              <a:t>For tidlig for det.</a:t>
            </a:r>
            <a:endParaRPr lang="nb-NO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475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var i en nokså tidlig fase, og ment for å gi indikasjoner.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859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Deretter kommer entreprenøren inn i bildet og må vise myndighetene hvilket </a:t>
            </a:r>
            <a:r>
              <a:rPr lang="nb-NO" dirty="0" err="1"/>
              <a:t>støybilde</a:t>
            </a:r>
            <a:r>
              <a:rPr lang="nb-NO" dirty="0"/>
              <a:t> som kan forventes basert på oppdatert info.  </a:t>
            </a:r>
          </a:p>
          <a:p>
            <a:r>
              <a:rPr lang="nb-NO" dirty="0"/>
              <a:t>Vi fikk input fra entreprenør nokså likt en av de første </a:t>
            </a:r>
            <a:r>
              <a:rPr lang="nb-NO" dirty="0" err="1"/>
              <a:t>slidene</a:t>
            </a:r>
            <a:r>
              <a:rPr lang="nb-NO" dirty="0"/>
              <a:t>. En fase med utfylling av tjernet  og etablering av tunnelpåhugg.  Vi fikk input fra entreprenør nokså likt en av de første </a:t>
            </a:r>
            <a:r>
              <a:rPr lang="nb-NO" dirty="0" err="1"/>
              <a:t>slidene</a:t>
            </a:r>
            <a:r>
              <a:rPr lang="nb-NO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449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Og her et en senere fase med større grad av tunneldriving og utkjøring. Legg merke til bebyggelsen i sør som er utsatt på kveldstid. Denne bebyggelsen er i mindre grad utsatt i de kartene for byggeplan. Men ellers er støybildet ikke så veldig forskjellig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6145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Etter ønske utførte Byggherren lydmålinger ved en beboer som befant seg </a:t>
            </a:r>
            <a:r>
              <a:rPr lang="nb-NO" dirty="0" err="1"/>
              <a:t>ca</a:t>
            </a:r>
            <a:r>
              <a:rPr lang="nb-NO" dirty="0"/>
              <a:t> akkurat der hvor på 60 dB-sonen går. Byggherren var veldig fornøyd med samsvaret mellom måling og beregning.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082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Husene er til høyre oppe i bildet. Høydeforskjell på 40-50 m </a:t>
            </a:r>
          </a:p>
          <a:p>
            <a:endParaRPr lang="nb-NO" dirty="0"/>
          </a:p>
          <a:p>
            <a:r>
              <a:rPr lang="nb-NO" dirty="0"/>
              <a:t>Dette er det første vi får, så vi ber om litt mer detaljert grunnlag. Legg merke til høydeforskjell. </a:t>
            </a:r>
            <a:r>
              <a:rPr lang="nb-NO" dirty="0" err="1"/>
              <a:t>Dvs</a:t>
            </a:r>
            <a:r>
              <a:rPr lang="nb-NO" dirty="0"/>
              <a:t> betydelig forskjell i støy oppe ved fase 1 og ved fase 5 for eksempel. </a:t>
            </a:r>
          </a:p>
          <a:p>
            <a:r>
              <a:rPr lang="nb-NO" dirty="0"/>
              <a:t>Vi valgte å vise fase 1, 3 og 7, men kunne nok valgt annerledes.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5724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ba om noe mer grunnlag, og fikk d! Detaljert grunnlag er ganske bra, men fortsatt mangler anleggsmaskiner / driftstid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160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Beregningene ble gjort særlig med hensyn på bebyggelsen i øst. Og her viser beregningene kanskje altfor spesifikke resultater. </a:t>
            </a:r>
          </a:p>
          <a:p>
            <a:r>
              <a:rPr lang="nb-NO" dirty="0"/>
              <a:t>Små marginer ang hvilke hus som ligger innenfor /utenfor støysonene. Hva tenker beboere når de ser dette. </a:t>
            </a:r>
          </a:p>
          <a:p>
            <a:r>
              <a:rPr lang="nb-NO" dirty="0"/>
              <a:t>Grenseverdiene er fra tidligere versjon av T-1442.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5279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Støykartene viser at støyutbredelsen for de ulike fasene de ulike fasene varierer nokså mye.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319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Med hensyn på anleggsstøy så har vi for eksempel T-1442  som angir spesifikke grenseverdier, og vi utarbeider gjerne støysonekart som viser spesifikke </a:t>
            </a:r>
            <a:r>
              <a:rPr lang="nb-NO" dirty="0" err="1"/>
              <a:t>støybilder</a:t>
            </a:r>
            <a:r>
              <a:rPr lang="nb-NO" dirty="0"/>
              <a:t>. Støysonen stopper der den stopper.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Derimot er input og forhåndsinfo ofte uklart, særlig om man er i en tidlig fase i prosjektet.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(Anleggsstøy er gjerne vanskeligere enn for eksempel vegstøy hvor man har en stasjonær vegkilde. Da er det enklere å fastslå hvorvidt en bolig er innenfor støysonen eller ikke.  Mens ved anleggsstøy er input mer diffust og kildene endres  / flyttes)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 dag har jeg tenkt å vise eksempler på hvordan disse tre faktorene henger sammen.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6117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Støykartene viser at støyutbredelsen for de ulike fasene de ulike fasene varierer nokså mye. Vi kunne like godt vist en annen situasjon.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7732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 hva med korte anleggsperioder? Er de enklere å vurdere? Tja… </a:t>
            </a:r>
          </a:p>
          <a:p>
            <a:r>
              <a:rPr lang="nb-NO" dirty="0"/>
              <a:t>Her skal det bores i kort avstand fra boliger.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0445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 å bestemme utfall må vi vite følgende. Målinger på tilsvarende boringer viser at forskjell i støynivå på løsmasser og berg gjerne er opptil 10 dB og mer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4796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7392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Som regel aksepterer folk støy så lenge varslingsrutinene er gode. Få velger alternativ overnatting.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Dette gjorde vi i 2011. Selv ville jeg kanskje modellert kildene litt annerledes nå, men synes å huske at byggherren </a:t>
            </a:r>
            <a:r>
              <a:rPr lang="nb-NO" dirty="0" err="1"/>
              <a:t>hensyntok</a:t>
            </a:r>
            <a:r>
              <a:rPr lang="nb-NO" dirty="0"/>
              <a:t> de fleste husene i dette kartutsnittet.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2838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Ellers: kanskje være forsiktig med å kommunisere hvorvidt boliger vil få støynivå over gjeldende grenseverdi eller ikke. Kanskje bedre å si at boligen vil ligge innenfor / utenfor støysone tilsvarende grensen for dagtid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4116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03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Skal ikke snakke for mye om dette, men vil bare påpeke vi har klare grenser og at vår oppgave ser ut til å være å bidra til at naboene en forutsigbar situasjon + vurdere hvorvidt grenseverdiene er oppfylt eller ikke? Se på tiltak </a:t>
            </a:r>
            <a:r>
              <a:rPr lang="nb-NO" dirty="0" err="1"/>
              <a:t>osv</a:t>
            </a:r>
            <a:r>
              <a:rPr lang="nb-NO" dirty="0"/>
              <a:t>? </a:t>
            </a:r>
          </a:p>
          <a:p>
            <a:r>
              <a:rPr lang="nb-NO" dirty="0"/>
              <a:t>Spørsmålet er altså om vi klarer dette gjennom en kartlegging og utarbeidelse av støysonekart? </a:t>
            </a:r>
          </a:p>
          <a:p>
            <a:endParaRPr lang="nb-NO" dirty="0"/>
          </a:p>
          <a:p>
            <a:r>
              <a:rPr lang="nb-NO" dirty="0"/>
              <a:t>Oslo kommune har også eget regelverk – tilsvarende men med andre grenser - men vi går ikke inn på det i denne presentasjonen.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013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Ingen anleggsområder er like. Vi kan ha endringer underveis, og erfaringsdata er ikke alltid enkelt å oppdrive fordi vi gjerne har en del spesielle situasjoner.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863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4000" b="1" baseline="0" dirty="0"/>
              <a:t>Her er et eksempel fra et vegprosjekt over flere år. Her får vi alt på en gang!</a:t>
            </a:r>
          </a:p>
          <a:p>
            <a:endParaRPr lang="nb-NO" sz="4000" b="1" baseline="0" dirty="0"/>
          </a:p>
          <a:p>
            <a:r>
              <a:rPr lang="nb-NO" sz="4000" b="1" baseline="0" dirty="0"/>
              <a:t>Faseplan? </a:t>
            </a:r>
            <a:r>
              <a:rPr lang="nb-NO" sz="4000" b="0" baseline="0" dirty="0"/>
              <a:t>Her har vi fått alt på et ark. Så kanskje vanskelig å vite hva skjer først og hva skjer sist?</a:t>
            </a:r>
          </a:p>
          <a:p>
            <a:r>
              <a:rPr lang="nb-NO" sz="4000" b="1" baseline="0" dirty="0"/>
              <a:t>Total varighet? </a:t>
            </a:r>
            <a:r>
              <a:rPr lang="nb-NO" sz="4000" b="0" baseline="0" dirty="0"/>
              <a:t>Tja…her ser vi ulik varighet ved ulike områder.</a:t>
            </a:r>
          </a:p>
          <a:p>
            <a:r>
              <a:rPr lang="nb-NO" sz="4000" b="1" baseline="0" dirty="0" err="1"/>
              <a:t>Dørgnperiode</a:t>
            </a:r>
            <a:r>
              <a:rPr lang="nb-NO" sz="4000" b="1" baseline="0" dirty="0"/>
              <a:t>? </a:t>
            </a:r>
            <a:r>
              <a:rPr lang="nb-NO" sz="4000" b="0" baseline="0" dirty="0"/>
              <a:t>Ikke helt enkelt å si. </a:t>
            </a:r>
          </a:p>
          <a:p>
            <a:r>
              <a:rPr lang="nb-NO" sz="4000" b="1" baseline="0" dirty="0"/>
              <a:t>Driftstider:</a:t>
            </a:r>
            <a:r>
              <a:rPr lang="nb-NO" sz="4000" b="0" baseline="0" dirty="0"/>
              <a:t> ikke så lett å dra konklusjoner.</a:t>
            </a:r>
          </a:p>
          <a:p>
            <a:r>
              <a:rPr lang="nb-NO" sz="4000" b="1" baseline="0" dirty="0"/>
              <a:t>Plassering? </a:t>
            </a:r>
            <a:r>
              <a:rPr lang="nb-NO" sz="4000" b="0" baseline="0" dirty="0"/>
              <a:t>Tja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b="0" baseline="0" dirty="0"/>
              <a:t>Jo lengre anleggsperiode, jo vanskeligere er det å få spesifikk info om arbeidene.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676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Forventninger? jo det avhenger av hvem leveransen er ment for. </a:t>
            </a:r>
          </a:p>
          <a:p>
            <a:endParaRPr lang="nb-NO" dirty="0"/>
          </a:p>
          <a:p>
            <a:r>
              <a:rPr lang="nb-NO" dirty="0"/>
              <a:t>For beboer ville det sikkert være mest hensiktsmessig å vise støykart for den uka/perioden arbeidene foregår akkurat utenfor huset deres. Kanskje mindre beskrivende / hensiktsmessig å vise snitt for en toårsperiode.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0424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Fra et </a:t>
            </a:r>
            <a:r>
              <a:rPr lang="nb-NO" dirty="0" err="1"/>
              <a:t>InterCity</a:t>
            </a:r>
            <a:r>
              <a:rPr lang="nb-NO" dirty="0"/>
              <a:t> prosjekt hvor vi skulle vurdere en type støy som i hvert fall jeg aldri har vært borti. Vi har lyddata fra lignende borerigg.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577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testet flere ulike måter å modellere dette på. Tror vi landet på noe ala dette, ikke helt dog.. Poenget her er å noen ganger må man tenke ut litt spesielle løsninger. Er dette bra nok til å gi indikasjoner?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481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Ofte er det hensiktsmessig å vise en gitt dag med forholdsvis mye støy, men her var det hensiktsmessig å vise flere faser.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en hvor sjaktene ble etablert, og en med selve injiseringsarbeidene. Kommunisere at den mest støyende fasen er den korteste. </a:t>
            </a:r>
          </a:p>
          <a:p>
            <a:r>
              <a:rPr lang="nb-NO" dirty="0"/>
              <a:t>Viktig her var å anbefale etablering av støyskjerm med en gang før etablering av sjaktene.</a:t>
            </a:r>
          </a:p>
          <a:p>
            <a:endParaRPr lang="nb-NO" dirty="0"/>
          </a:p>
          <a:p>
            <a:r>
              <a:rPr lang="nb-NO" dirty="0"/>
              <a:t>Forutsetter tilsvarende aktivitetsnivå på dag og kveld – dette gjør at vi kan vise evaluere begge grenseverdiene gjennom to støysoner på samme kart.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09715-9D98-4731-B351-5DBACFC65E85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882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with 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694A6AC6-54E2-4B83-BD2C-04AA2BF610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8A0CD85-0AA4-4E87-A00E-FC63994F8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900" y="550800"/>
            <a:ext cx="3226500" cy="5158800"/>
          </a:xfrm>
          <a:custGeom>
            <a:avLst/>
            <a:gdLst>
              <a:gd name="connsiteX0" fmla="*/ 0 w 4302000"/>
              <a:gd name="connsiteY0" fmla="*/ 0 h 5158800"/>
              <a:gd name="connsiteX1" fmla="*/ 4302000 w 4302000"/>
              <a:gd name="connsiteY1" fmla="*/ 0 h 5158800"/>
              <a:gd name="connsiteX2" fmla="*/ 4302000 w 4302000"/>
              <a:gd name="connsiteY2" fmla="*/ 5158800 h 5158800"/>
              <a:gd name="connsiteX3" fmla="*/ 0 w 4302000"/>
              <a:gd name="connsiteY3" fmla="*/ 5158800 h 5158800"/>
              <a:gd name="connsiteX4" fmla="*/ 0 w 4302000"/>
              <a:gd name="connsiteY4" fmla="*/ 628387 h 5158800"/>
              <a:gd name="connsiteX5" fmla="*/ 164556 w 4302000"/>
              <a:gd name="connsiteY5" fmla="*/ 488591 h 5158800"/>
              <a:gd name="connsiteX6" fmla="*/ 0 w 4302000"/>
              <a:gd name="connsiteY6" fmla="*/ 348795 h 51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2000" h="5158800">
                <a:moveTo>
                  <a:pt x="0" y="0"/>
                </a:moveTo>
                <a:lnTo>
                  <a:pt x="4302000" y="0"/>
                </a:lnTo>
                <a:lnTo>
                  <a:pt x="4302000" y="5158800"/>
                </a:lnTo>
                <a:lnTo>
                  <a:pt x="0" y="5158800"/>
                </a:lnTo>
                <a:lnTo>
                  <a:pt x="0" y="628387"/>
                </a:lnTo>
                <a:lnTo>
                  <a:pt x="164556" y="488591"/>
                </a:lnTo>
                <a:lnTo>
                  <a:pt x="0" y="348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440000" rIns="360000" bIns="360000">
            <a:noAutofit/>
          </a:bodyPr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35DD091-524C-4B0D-9B42-BAAA6EA2A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70" y="880300"/>
            <a:ext cx="2686836" cy="775597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6000" y="6314446"/>
            <a:ext cx="1191600" cy="2576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2C9408A0-A9F0-4928-9143-F363312E8F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466115-E5BD-43AA-8037-1C80C82A40B3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54ECF6CE-493C-4A66-8050-01C50DC4379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65F8901E-C2DA-42B6-BF55-F8F90CADF46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548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35018" y="180023"/>
            <a:ext cx="8873966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89" y="2247834"/>
            <a:ext cx="4100023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EFA35-8439-426E-BB1A-F92780EB7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9481" y="3486083"/>
            <a:ext cx="7617481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9549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AC7F8B4F-05F5-4C91-9E6F-7EB1F6016C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1396" y="172978"/>
            <a:ext cx="8881208" cy="65120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button to change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1FFF-D7E2-463F-8BB2-9A3B1AAC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063" y="2824437"/>
            <a:ext cx="8410968" cy="500654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37083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kebent trekant 9">
            <a:extLst>
              <a:ext uri="{FF2B5EF4-FFF2-40B4-BE49-F238E27FC236}">
                <a16:creationId xmlns:a16="http://schemas.microsoft.com/office/drawing/2014/main" id="{BEC72CE0-A6C6-480B-B17F-EF5F60C00BED}"/>
              </a:ext>
            </a:extLst>
          </p:cNvPr>
          <p:cNvSpPr/>
          <p:nvPr userDrawn="1"/>
        </p:nvSpPr>
        <p:spPr>
          <a:xfrm rot="5400000">
            <a:off x="-23403" y="3009976"/>
            <a:ext cx="511264" cy="19442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582692F-29C3-4ADB-A4BC-F5F9DB4955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DF346B6-8D31-4A14-B8CE-7A0035CD09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701" y="2881522"/>
            <a:ext cx="3683106" cy="114637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7" name="Grafikk 15">
            <a:extLst>
              <a:ext uri="{FF2B5EF4-FFF2-40B4-BE49-F238E27FC236}">
                <a16:creationId xmlns:a16="http://schemas.microsoft.com/office/drawing/2014/main" id="{33B18F38-CA11-4C19-AC1B-6CCF3295D05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F3700D0E-6FD2-49A5-9DB1-78B7F6D6F127}"/>
              </a:ext>
            </a:extLst>
          </p:cNvPr>
          <p:cNvSpPr/>
          <p:nvPr userDrawn="1"/>
        </p:nvSpPr>
        <p:spPr>
          <a:xfrm>
            <a:off x="135018" y="180023"/>
            <a:ext cx="4436982" cy="6497956"/>
          </a:xfrm>
          <a:custGeom>
            <a:avLst/>
            <a:gdLst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259231 w 5915976"/>
              <a:gd name="connsiteY5" fmla="*/ 2927165 h 6497956"/>
              <a:gd name="connsiteX6" fmla="*/ 0 w 5915976"/>
              <a:gd name="connsiteY6" fmla="*/ 2671534 h 64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5976" h="6497956">
                <a:moveTo>
                  <a:pt x="0" y="0"/>
                </a:moveTo>
                <a:lnTo>
                  <a:pt x="5915976" y="0"/>
                </a:lnTo>
                <a:lnTo>
                  <a:pt x="5915976" y="6497956"/>
                </a:lnTo>
                <a:lnTo>
                  <a:pt x="0" y="6497956"/>
                </a:lnTo>
                <a:lnTo>
                  <a:pt x="0" y="3182796"/>
                </a:lnTo>
                <a:lnTo>
                  <a:pt x="259231" y="2927165"/>
                </a:lnTo>
                <a:lnTo>
                  <a:pt x="0" y="267153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A6D2858F-42B3-45D1-AB08-B640BAC15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FB13B2C-2DBB-40FF-A495-5257AF9B09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701" y="2881522"/>
            <a:ext cx="3751119" cy="124461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9" name="Bilde 3">
            <a:extLst>
              <a:ext uri="{FF2B5EF4-FFF2-40B4-BE49-F238E27FC236}">
                <a16:creationId xmlns:a16="http://schemas.microsoft.com/office/drawing/2014/main" id="{EF6F29AC-C4BD-4245-A289-C395193FC2A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7" y="2379935"/>
            <a:ext cx="1629236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1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9437-633C-463C-A45E-188AE1AAEC3F}" type="datetime1">
              <a:rPr lang="nb-NO" smtClean="0"/>
              <a:t>2017-11-04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19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14">
            <a:extLst>
              <a:ext uri="{FF2B5EF4-FFF2-40B4-BE49-F238E27FC236}">
                <a16:creationId xmlns:a16="http://schemas.microsoft.com/office/drawing/2014/main" id="{D48E4781-7226-46A5-B0B8-68615A958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35918" y="183357"/>
            <a:ext cx="8872165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" y="1596988"/>
            <a:ext cx="1551360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35919" y="183357"/>
            <a:ext cx="4436082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256925" y="2848903"/>
                </a:lnTo>
                <a:lnTo>
                  <a:pt x="0" y="25950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bilde 14">
            <a:extLst>
              <a:ext uri="{FF2B5EF4-FFF2-40B4-BE49-F238E27FC236}">
                <a16:creationId xmlns:a16="http://schemas.microsoft.com/office/drawing/2014/main" id="{7F5B9B9E-B9A9-4FAF-A92F-DE6DEDAF40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" y="2376307"/>
            <a:ext cx="1551360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08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14">
            <a:extLst>
              <a:ext uri="{FF2B5EF4-FFF2-40B4-BE49-F238E27FC236}">
                <a16:creationId xmlns:a16="http://schemas.microsoft.com/office/drawing/2014/main" id="{D48E4781-7226-46A5-B0B8-68615A958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-23403" y="2142268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FF38083C-53D3-43C0-86F9-2544F54F010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206" y="159321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9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4">
            <a:extLst>
              <a:ext uri="{FF2B5EF4-FFF2-40B4-BE49-F238E27FC236}">
                <a16:creationId xmlns:a16="http://schemas.microsoft.com/office/drawing/2014/main" id="{7F5B9B9E-B9A9-4FAF-A92F-DE6DEDAF40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3F5C6CAB-D2A5-46D8-90B6-8927E25EE5B1}"/>
              </a:ext>
            </a:extLst>
          </p:cNvPr>
          <p:cNvSpPr/>
          <p:nvPr userDrawn="1"/>
        </p:nvSpPr>
        <p:spPr>
          <a:xfrm rot="5400000">
            <a:off x="-23403" y="2928526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63A86B31-C8B2-405B-9E96-ED6A78887FC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2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black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35918" y="183357"/>
            <a:ext cx="8872165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" y="1596988"/>
            <a:ext cx="1551360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EFA12328-F85A-49E1-8F7B-34EC0CFEB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835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B56CA-3683-494D-AFB6-72E94327AF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0043" y="1605517"/>
            <a:ext cx="8523712" cy="4291589"/>
          </a:xfrm>
        </p:spPr>
        <p:txBody>
          <a:bodyPr/>
          <a:lstStyle>
            <a:lvl1pPr>
              <a:lnSpc>
                <a:spcPct val="80000"/>
              </a:lnSpc>
              <a:spcBef>
                <a:spcPts val="800"/>
              </a:spcBef>
              <a:defRPr/>
            </a:lvl1pPr>
            <a:lvl2pPr>
              <a:lnSpc>
                <a:spcPct val="80000"/>
              </a:lnSpc>
              <a:spcBef>
                <a:spcPts val="800"/>
              </a:spcBef>
              <a:defRPr/>
            </a:lvl2pPr>
            <a:lvl3pPr>
              <a:lnSpc>
                <a:spcPct val="80000"/>
              </a:lnSpc>
              <a:spcBef>
                <a:spcPts val="800"/>
              </a:spcBef>
              <a:defRPr/>
            </a:lvl3pPr>
            <a:lvl4pPr>
              <a:lnSpc>
                <a:spcPct val="80000"/>
              </a:lnSpc>
              <a:spcBef>
                <a:spcPts val="800"/>
              </a:spcBef>
              <a:defRPr/>
            </a:lvl4pPr>
            <a:lvl5pPr>
              <a:lnSpc>
                <a:spcPct val="80000"/>
              </a:lnSpc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E33E07B-7C2C-4B5C-B162-F66970BAE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618B5C0-591B-4EC7-910A-12AD5F0D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7E7E-B889-4132-87C9-23C20D188F06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F84DB7A9-9513-4E39-A897-4465369B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6D0865C6-24EB-40A4-B248-8F87812C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631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black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35919" y="183357"/>
            <a:ext cx="4436082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256925" y="2848903"/>
                </a:lnTo>
                <a:lnTo>
                  <a:pt x="0" y="25950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" y="2376307"/>
            <a:ext cx="1551360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32911424-4B37-4C91-BC0B-416595EBF3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7098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whit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-23403" y="2142268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5A97A380-7982-4352-871B-4518523BD1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AE5DAB11-AC76-4B38-B8E7-A8CACDEB7BC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6" y="159321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tical whit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3F5C6CAB-D2A5-46D8-90B6-8927E25EE5B1}"/>
              </a:ext>
            </a:extLst>
          </p:cNvPr>
          <p:cNvSpPr/>
          <p:nvPr userDrawn="1"/>
        </p:nvSpPr>
        <p:spPr>
          <a:xfrm rot="5400000">
            <a:off x="-23403" y="2928526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141276DC-DB58-4F90-A923-1661BF8184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11" name="Grafikk 15">
            <a:extLst>
              <a:ext uri="{FF2B5EF4-FFF2-40B4-BE49-F238E27FC236}">
                <a16:creationId xmlns:a16="http://schemas.microsoft.com/office/drawing/2014/main" id="{76B45C54-DF73-4DFE-BE92-8DCA6EA530E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42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white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-23403" y="2142268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0A598B1F-BEEA-409E-8FF4-8A1676CBF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12" name="Grafikk 15">
            <a:extLst>
              <a:ext uri="{FF2B5EF4-FFF2-40B4-BE49-F238E27FC236}">
                <a16:creationId xmlns:a16="http://schemas.microsoft.com/office/drawing/2014/main" id="{F7CBB4FC-F1E7-47D6-B813-49E670F978F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6" y="159321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white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3F5C6CAB-D2A5-46D8-90B6-8927E25EE5B1}"/>
              </a:ext>
            </a:extLst>
          </p:cNvPr>
          <p:cNvSpPr/>
          <p:nvPr userDrawn="1"/>
        </p:nvSpPr>
        <p:spPr>
          <a:xfrm rot="5400000">
            <a:off x="-23403" y="2928526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13" name="Grafikk 15">
            <a:extLst>
              <a:ext uri="{FF2B5EF4-FFF2-40B4-BE49-F238E27FC236}">
                <a16:creationId xmlns:a16="http://schemas.microsoft.com/office/drawing/2014/main" id="{8B3C4497-8947-4ADE-9966-579154EE48B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46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black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35918" y="183357"/>
            <a:ext cx="8872165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" y="1596988"/>
            <a:ext cx="1551360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05FC260-B2D9-4B82-835E-8688EE9922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067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black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35919" y="183357"/>
            <a:ext cx="4436082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256925" y="2848903"/>
                </a:lnTo>
                <a:lnTo>
                  <a:pt x="0" y="25950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" y="2376307"/>
            <a:ext cx="1551360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A32DF0A-4CBF-4BAD-89A4-5D9E675D4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4472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white 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-23403" y="2142268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AB165270-2CF0-4BFD-B8EF-3FEB85F502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7A263B48-F509-467E-A9BA-46242955F05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6" y="159321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11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white 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3F5C6CAB-D2A5-46D8-90B6-8927E25EE5B1}"/>
              </a:ext>
            </a:extLst>
          </p:cNvPr>
          <p:cNvSpPr/>
          <p:nvPr userDrawn="1"/>
        </p:nvSpPr>
        <p:spPr>
          <a:xfrm rot="5400000">
            <a:off x="-23403" y="2928526"/>
            <a:ext cx="511264" cy="19442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004F1AB2-2EEE-4C9C-B7DA-F608CE22C6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524A0A7B-4F65-4A96-B6E6-D5652A1B309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31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black 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35918" y="183357"/>
            <a:ext cx="8872165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" y="1596988"/>
            <a:ext cx="1551360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31CBB770-A0C2-4BE2-BC88-C9ADDCA8A6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343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043" y="1605517"/>
            <a:ext cx="2730265" cy="4291588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44" y="587550"/>
            <a:ext cx="8525015" cy="73250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E8EB36-6AFA-4E9B-B29F-521562A41F10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4993" y="1605517"/>
            <a:ext cx="5480066" cy="4291587"/>
          </a:xfrm>
        </p:spPr>
        <p:txBody>
          <a:bodyPr/>
          <a:lstStyle>
            <a:lvl1pPr marL="288000" indent="-2880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775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black 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35919" y="183357"/>
            <a:ext cx="4436082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256925" y="2848903"/>
                </a:lnTo>
                <a:lnTo>
                  <a:pt x="0" y="25950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" y="2376307"/>
            <a:ext cx="1551360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F7225EC-47D3-4C1B-881F-F0051518AF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57053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white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-23403" y="2142268"/>
            <a:ext cx="511264" cy="19442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8CA57457-1B19-4465-84DA-A5BA4C4DFA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8" name="Grafikk 15">
            <a:extLst>
              <a:ext uri="{FF2B5EF4-FFF2-40B4-BE49-F238E27FC236}">
                <a16:creationId xmlns:a16="http://schemas.microsoft.com/office/drawing/2014/main" id="{F172EAF6-F927-4DE4-B907-960F252B2D0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6" y="159321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2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white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3F5C6CAB-D2A5-46D8-90B6-8927E25EE5B1}"/>
              </a:ext>
            </a:extLst>
          </p:cNvPr>
          <p:cNvSpPr/>
          <p:nvPr userDrawn="1"/>
        </p:nvSpPr>
        <p:spPr>
          <a:xfrm rot="5400000">
            <a:off x="-23403" y="2928526"/>
            <a:ext cx="511264" cy="19442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57E29980-F045-4F5E-A107-FF4AB118FC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9" name="Grafikk 15">
            <a:extLst>
              <a:ext uri="{FF2B5EF4-FFF2-40B4-BE49-F238E27FC236}">
                <a16:creationId xmlns:a16="http://schemas.microsoft.com/office/drawing/2014/main" id="{9951D242-D595-4705-972C-3B0662209EA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5" y="2376307"/>
            <a:ext cx="1588534" cy="3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19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horizontal black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35918" y="183357"/>
            <a:ext cx="8872165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036673"/>
            <a:ext cx="6858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2567255"/>
            <a:ext cx="6858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1" y="1596988"/>
            <a:ext cx="1551360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31D6C92D-968F-40C1-A399-A247D30F50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918" y="3158836"/>
            <a:ext cx="8872165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804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- vertical black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35919" y="183357"/>
            <a:ext cx="4436082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256925" y="2848903"/>
                </a:lnTo>
                <a:lnTo>
                  <a:pt x="0" y="25950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205" y="2856258"/>
            <a:ext cx="3835310" cy="15511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205" y="4512966"/>
            <a:ext cx="383531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8" y="2376307"/>
            <a:ext cx="1551360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750DF9E4-BFA9-49EF-94F1-9B9EB3D23E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83358"/>
            <a:ext cx="4436083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22035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042" y="1605517"/>
            <a:ext cx="5460529" cy="4291588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44" y="587550"/>
            <a:ext cx="8525015" cy="73250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E8EB36-6AFA-4E9B-B29F-521562A41F10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35026" y="1605517"/>
            <a:ext cx="2740033" cy="4291587"/>
          </a:xfrm>
        </p:spPr>
        <p:txBody>
          <a:bodyPr/>
          <a:lstStyle>
            <a:lvl1pPr marL="288000" indent="-2880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13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7D6011D-42D4-4363-8394-745F34331F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0042" y="1605517"/>
            <a:ext cx="4104513" cy="4291588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672C251-D4E7-44F9-A0BA-E1ED216C69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69242" y="1605517"/>
            <a:ext cx="4104513" cy="4291588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FF268541-1D3A-4B67-81A0-7C8FFFEDE3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6F6DAB-0451-4A2E-BA64-5BCFA1FB489E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C24D4CB-C360-40E4-B22E-B8F84EB500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D9268213-20C8-44E0-BD6B-D915FA5F4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278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umns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28DA73DC-A409-4F46-8692-C2380577DD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0042" y="1979941"/>
            <a:ext cx="4104513" cy="3917165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A02F67D7-A90F-406E-B37D-015B778DE3F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769242" y="1979941"/>
            <a:ext cx="4104513" cy="3917165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4E6AA1-9A12-4BC1-9F8E-9B9B17892E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0042" y="1622831"/>
            <a:ext cx="4104513" cy="246221"/>
          </a:xfrm>
        </p:spPr>
        <p:txBody>
          <a:bodyPr anchor="b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subheading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2C9E27-7E73-4A2E-9516-DF4A296C2F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69242" y="1622831"/>
            <a:ext cx="4104513" cy="246221"/>
          </a:xfrm>
        </p:spPr>
        <p:txBody>
          <a:bodyPr anchor="b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subheading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E4338FB-37C0-4149-AB1F-2CD8722D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666D883-C954-4027-9D4B-87837F5CDB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A3E2844-BA66-4300-9B67-61D5EB4F15C6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B46C4FD-CB04-4667-9384-81E6F0254B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89D52F6-DF0D-4952-80B0-539D39B850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120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ED01D6C-D50E-479A-8F5C-43CD581E8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2A3189B-57FE-47CC-BB36-13549D8D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494CF-DBB4-43C0-98A3-0506C4F5E53C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6BBD9CD-7CC7-40D4-8B71-2EDACE80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5A1A89-4BA8-4740-9254-A3AAADEB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00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C827509-ED9A-4C11-87C2-10A4B771FF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9476" y="385249"/>
            <a:ext cx="8585584" cy="55118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69717A3-4F63-40EC-85B3-29417A24F3E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DD6E7D2-85BB-48A5-BEDB-883C2E746172}" type="datetime1">
              <a:rPr lang="nb-NO" smtClean="0"/>
              <a:t>2017-11-04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D3FE8C2-9B11-4E41-91CE-6DF281A2FD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Footer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55D8216-7D98-4408-B14A-6A3D1385191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4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6A3BF-28D3-48CB-96B9-B2D4735E32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452" y="3486083"/>
            <a:ext cx="7968882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6" name="Grafikk 15">
            <a:extLst>
              <a:ext uri="{FF2B5EF4-FFF2-40B4-BE49-F238E27FC236}">
                <a16:creationId xmlns:a16="http://schemas.microsoft.com/office/drawing/2014/main" id="{2183291D-A8F5-4F88-B8BD-372BEA5CC94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26" y="2313320"/>
            <a:ext cx="3768760" cy="8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9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A8C008-3FA4-4535-A5D7-F154D532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983" y="6356350"/>
            <a:ext cx="826175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fld id="{3C02D4A0-A6BB-4FA2-B515-C91070114EC3}" type="datetime1">
              <a:rPr lang="nb-NO" smtClean="0"/>
              <a:t>2017-11-04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289476" y="6148576"/>
            <a:ext cx="8585584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954D15-ED9F-4326-9A05-4D003321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4" y="587550"/>
            <a:ext cx="8523711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B034F6-46FA-4060-942B-CF32859C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043" y="1605517"/>
            <a:ext cx="8523712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26B715-E17D-494F-A3FC-A89BD400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919" y="6356350"/>
            <a:ext cx="538163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84269" y="6314446"/>
            <a:ext cx="1190791" cy="257601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9EE28C-8D63-4BDB-A457-65ECBE11E5F8}"/>
              </a:ext>
            </a:extLst>
          </p:cNvPr>
          <p:cNvCxnSpPr>
            <a:cxnSpLocks/>
          </p:cNvCxnSpPr>
          <p:nvPr userDrawn="1"/>
        </p:nvCxnSpPr>
        <p:spPr>
          <a:xfrm>
            <a:off x="1260158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C7E736D-14BA-4498-9B16-30223B04B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2664284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Footer</a:t>
            </a:r>
            <a:endParaRPr lang="nb-NO" dirty="0"/>
          </a:p>
        </p:txBody>
      </p:sp>
      <p:sp>
        <p:nvSpPr>
          <p:cNvPr id="5" name="Likebent trekant 4">
            <a:extLst>
              <a:ext uri="{FF2B5EF4-FFF2-40B4-BE49-F238E27FC236}">
                <a16:creationId xmlns:a16="http://schemas.microsoft.com/office/drawing/2014/main" id="{9960FE4C-75D8-40EB-A7D7-99BA122EB598}"/>
              </a:ext>
            </a:extLst>
          </p:cNvPr>
          <p:cNvSpPr/>
          <p:nvPr userDrawn="1"/>
        </p:nvSpPr>
        <p:spPr>
          <a:xfrm rot="5400000">
            <a:off x="343293" y="6416500"/>
            <a:ext cx="54007" cy="40505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33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739" r:id="rId3"/>
    <p:sldLayoutId id="2147483662" r:id="rId4"/>
    <p:sldLayoutId id="2147483652" r:id="rId5"/>
    <p:sldLayoutId id="2147483653" r:id="rId6"/>
    <p:sldLayoutId id="2147483654" r:id="rId7"/>
    <p:sldLayoutId id="2147483663" r:id="rId8"/>
    <p:sldLayoutId id="2147483738" r:id="rId9"/>
    <p:sldLayoutId id="2147483666" r:id="rId10"/>
    <p:sldLayoutId id="2147483665" r:id="rId11"/>
    <p:sldLayoutId id="2147483668" r:id="rId12"/>
    <p:sldLayoutId id="2147483669" r:id="rId13"/>
    <p:sldLayoutId id="2147483740" r:id="rId14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sz="28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18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18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18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18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18"/>
        </a:buBlip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289476" y="6148576"/>
            <a:ext cx="8585584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A63383A-D37A-40A3-B4DE-8CA7BB0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4" y="587550"/>
            <a:ext cx="8523711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54D6E1-2FFD-41B9-B471-15D5973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043" y="1605517"/>
            <a:ext cx="8523712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pic>
        <p:nvPicPr>
          <p:cNvPr id="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84269" y="6314446"/>
            <a:ext cx="1190791" cy="2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sz="28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24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24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24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24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80000"/>
        </a:lnSpc>
        <a:spcBef>
          <a:spcPts val="800"/>
        </a:spcBef>
        <a:buSzPct val="100000"/>
        <a:buFontTx/>
        <a:buBlip>
          <a:blip r:embed="rId24"/>
        </a:buBlip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2268A7-D793-4A0D-B20A-E34964F22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Utfordringer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anleggsstøyvurderinger</a:t>
            </a:r>
            <a:r>
              <a:rPr lang="en-US" dirty="0"/>
              <a:t> 	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893DF254-75E9-4966-9AEF-FC753615F5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7464" y="3132460"/>
            <a:ext cx="8872165" cy="3509877"/>
          </a:xfrm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33E81-79F9-4633-8757-C1897EBDDDA0}"/>
              </a:ext>
            </a:extLst>
          </p:cNvPr>
          <p:cNvSpPr txBox="1"/>
          <p:nvPr/>
        </p:nvSpPr>
        <p:spPr>
          <a:xfrm>
            <a:off x="7151295" y="5971148"/>
            <a:ext cx="184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Adam Suleiman</a:t>
            </a:r>
          </a:p>
        </p:txBody>
      </p:sp>
    </p:spTree>
    <p:extLst>
      <p:ext uri="{BB962C8B-B14F-4D97-AF65-F5344CB8AC3E}">
        <p14:creationId xmlns:p14="http://schemas.microsoft.com/office/powerpoint/2010/main" val="128148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CFF-9E65-4A74-9B50-C9C9B09B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dirty="0"/>
              <a:t>Støynivåene vil i realiteten variere fra dag til dag og fra periode til periode, og dermed avvike fra gjennomsnittet som beregningsresultatene viser.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5982-2093-4CF0-80BA-46464D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10</a:t>
            </a:fld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07EE5C-59A3-4E8B-868E-7937E052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Eks. 1: Boring og injisering fra sjakter mot løsmassetunnel</a:t>
            </a:r>
          </a:p>
        </p:txBody>
      </p:sp>
    </p:spTree>
    <p:extLst>
      <p:ext uri="{BB962C8B-B14F-4D97-AF65-F5344CB8AC3E}">
        <p14:creationId xmlns:p14="http://schemas.microsoft.com/office/powerpoint/2010/main" val="328053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FD481-7354-4402-8C45-CC584C57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035243"/>
            <a:ext cx="6934200" cy="5080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4D383E-AB6A-4CAD-8106-45F7220D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2: Utfylling av tjern / bygging av portaler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3A0C7-C0A9-4425-9648-C220B308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43" y="1152525"/>
            <a:ext cx="8523711" cy="4744581"/>
          </a:xfrm>
        </p:spPr>
        <p:txBody>
          <a:bodyPr/>
          <a:lstStyle/>
          <a:p>
            <a:r>
              <a:rPr lang="nb-NO" dirty="0"/>
              <a:t>Total varighet </a:t>
            </a:r>
            <a:r>
              <a:rPr lang="nb-NO" dirty="0" err="1"/>
              <a:t>ca</a:t>
            </a:r>
            <a:r>
              <a:rPr lang="nb-NO" dirty="0"/>
              <a:t> 2 år. </a:t>
            </a:r>
          </a:p>
          <a:p>
            <a:r>
              <a:rPr lang="nb-NO" dirty="0"/>
              <a:t>Mottatt underlag i form av faseplaner: </a:t>
            </a:r>
          </a:p>
          <a:p>
            <a:r>
              <a:rPr lang="nb-NO" dirty="0"/>
              <a:t>Lite info om driftstid eller antall maskiner.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6E2C-FD94-4284-A320-721A0183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FD337F-C13E-4773-A416-EB8B50AB5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002"/>
          <a:stretch/>
        </p:blipFill>
        <p:spPr>
          <a:xfrm rot="5400000">
            <a:off x="3674765" y="745457"/>
            <a:ext cx="4148871" cy="5513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40A08-A32C-4F4E-97EA-7E2410D2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4" y="587550"/>
            <a:ext cx="8523711" cy="732508"/>
          </a:xfrm>
        </p:spPr>
        <p:txBody>
          <a:bodyPr/>
          <a:lstStyle/>
          <a:p>
            <a:r>
              <a:rPr lang="nb-NO" dirty="0"/>
              <a:t>Eks 2: Utfylling av tjern / bygging av portaler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A053F-3A9B-47B7-BBDA-B549A18D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12</a:t>
            </a:fld>
            <a:endParaRPr lang="nb-NO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24A3C0D-D6AE-4725-87AA-DBB0F0EC9BD9}"/>
              </a:ext>
            </a:extLst>
          </p:cNvPr>
          <p:cNvSpPr txBox="1">
            <a:spLocks/>
          </p:cNvSpPr>
          <p:nvPr/>
        </p:nvSpPr>
        <p:spPr>
          <a:xfrm>
            <a:off x="310144" y="1500742"/>
            <a:ext cx="3402874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8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På oppdrag for byggherre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Ekvivalentnivå for en </a:t>
            </a:r>
            <a:br>
              <a:rPr lang="nb-NO" dirty="0"/>
            </a:br>
            <a:r>
              <a:rPr lang="nb-NO" dirty="0"/>
              <a:t>’nokså støyende dag’ i</a:t>
            </a:r>
            <a:br>
              <a:rPr lang="nb-NO" dirty="0"/>
            </a:br>
            <a:r>
              <a:rPr lang="nb-NO" dirty="0"/>
              <a:t>den antatt mest </a:t>
            </a:r>
            <a:br>
              <a:rPr lang="nb-NO" dirty="0"/>
            </a:br>
            <a:r>
              <a:rPr lang="nb-NO" dirty="0"/>
              <a:t>støyende fasen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24A4C-8A7C-4872-825D-BAEC9CA1D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579" y="5076202"/>
            <a:ext cx="1712602" cy="5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9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A02FCA-BFCA-4EE2-8036-A913E0A2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4"/>
          <a:stretch/>
        </p:blipFill>
        <p:spPr>
          <a:xfrm rot="5400000">
            <a:off x="3728788" y="771430"/>
            <a:ext cx="4137852" cy="5429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04459-3869-4A13-85F4-4EDDC623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2: Utfylling av tjern / bygging av portaler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9B963-B586-4288-90B8-A8F156C2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13</a:t>
            </a:fld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7EE19-D8C4-44C3-8487-293826D1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84" y="5024632"/>
            <a:ext cx="1697831" cy="530572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76648D54-FDF2-4837-BDA1-D683EE3FF9C2}"/>
              </a:ext>
            </a:extLst>
          </p:cNvPr>
          <p:cNvSpPr txBox="1">
            <a:spLocks/>
          </p:cNvSpPr>
          <p:nvPr/>
        </p:nvSpPr>
        <p:spPr>
          <a:xfrm>
            <a:off x="310144" y="1500742"/>
            <a:ext cx="3402874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8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5"/>
              </a:buBlip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5"/>
              </a:buBlip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5"/>
              </a:buBlip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På oppdrag for entreprenøren.</a:t>
            </a:r>
          </a:p>
          <a:p>
            <a:r>
              <a:rPr lang="nb-NO" dirty="0"/>
              <a:t>Oppdatert input i beregningene </a:t>
            </a:r>
          </a:p>
          <a:p>
            <a:r>
              <a:rPr lang="nb-NO" dirty="0"/>
              <a:t>Noe mer detaljert, og kartleggingen deles opp </a:t>
            </a:r>
            <a:br>
              <a:rPr lang="nb-NO" dirty="0"/>
            </a:br>
            <a:r>
              <a:rPr lang="nb-NO" dirty="0"/>
              <a:t>i flere delfaser.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59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8E18B5-53CA-418F-8889-94AEFFDF3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8" r="1703" b="4667"/>
          <a:stretch/>
        </p:blipFill>
        <p:spPr>
          <a:xfrm rot="5400000">
            <a:off x="3701293" y="791340"/>
            <a:ext cx="4194917" cy="5427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9CFEFE-6C30-4CAD-B8C1-A2E029B2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2: Utfylling av tjern / bygging av portaler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17894-014B-47E7-8ECF-E604E08F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14</a:t>
            </a:fld>
            <a:endParaRPr lang="nb-NO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98A949E-A0D4-4885-8BFA-F44079948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44" y="1500742"/>
            <a:ext cx="3402874" cy="4291589"/>
          </a:xfrm>
        </p:spPr>
        <p:txBody>
          <a:bodyPr/>
          <a:lstStyle/>
          <a:p>
            <a:r>
              <a:rPr lang="nb-NO" dirty="0"/>
              <a:t>På oppdrag for entreprenøren.</a:t>
            </a:r>
          </a:p>
          <a:p>
            <a:r>
              <a:rPr lang="nb-NO" dirty="0"/>
              <a:t>Oppdatert input i beregningene </a:t>
            </a:r>
          </a:p>
          <a:p>
            <a:r>
              <a:rPr lang="nb-NO" dirty="0"/>
              <a:t>Noe mer detaljert, og kartleggingen deles opp </a:t>
            </a:r>
            <a:br>
              <a:rPr lang="nb-NO" dirty="0"/>
            </a:br>
            <a:r>
              <a:rPr lang="nb-NO" dirty="0"/>
              <a:t>i flere delfaser.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B0B9B2-E693-47AE-B679-FCD2BB24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84" y="5024632"/>
            <a:ext cx="1697831" cy="5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40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E007-B275-4B43-A4FC-27A15E9A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2: Utfylling av tjern / bygging av portaler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C674-F610-4AD7-84C9-AA14AE0A3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Lydmålinger utført av tredjepart </a:t>
            </a:r>
          </a:p>
          <a:p>
            <a:r>
              <a:rPr lang="nb-NO" dirty="0"/>
              <a:t>Utført én dag under anleggsperioden ved en bolig som lå ved 60 dB-linjen. </a:t>
            </a:r>
          </a:p>
          <a:p>
            <a:pPr marL="288000" lvl="1" indent="0">
              <a:buNone/>
            </a:pPr>
            <a:endParaRPr lang="nb-NO" dirty="0"/>
          </a:p>
          <a:p>
            <a:pPr marL="288000" lvl="1" indent="0">
              <a:buNone/>
            </a:pPr>
            <a:r>
              <a:rPr lang="nb-NO" dirty="0"/>
              <a:t>Logging </a:t>
            </a:r>
            <a:r>
              <a:rPr lang="nb-NO" dirty="0" err="1"/>
              <a:t>kl</a:t>
            </a:r>
            <a:r>
              <a:rPr lang="nb-NO" dirty="0"/>
              <a:t> 07 – 23:	Måling ≈ Beregning – 3 dB</a:t>
            </a:r>
          </a:p>
          <a:p>
            <a:pPr marL="288000" lvl="1" indent="0">
              <a:buNone/>
            </a:pPr>
            <a:endParaRPr lang="nb-NO" dirty="0"/>
          </a:p>
          <a:p>
            <a:pPr marL="288000" lvl="1" indent="0">
              <a:buNone/>
            </a:pPr>
            <a:r>
              <a:rPr lang="nb-NO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0E0D-45B3-46C8-A44F-43CAC8F7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14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D7C-E5BD-410E-AD15-AA9FFEE5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3: Sprenge bort fjell for etablering av terminalbygg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7798D-75A5-4777-8347-B73E732D7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Underlag: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0F58-71D4-4BA8-966D-0D2BD08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16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A69AE-BEDE-45A4-91F8-5E47005C3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0" y="1902691"/>
            <a:ext cx="8314460" cy="29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D7C-E5BD-410E-AD15-AA9FFEE5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3: Sprenge bort fjell for etablering av terminalbygg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7798D-75A5-4777-8347-B73E732D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43" y="1605515"/>
            <a:ext cx="8523712" cy="4291589"/>
          </a:xfrm>
        </p:spPr>
        <p:txBody>
          <a:bodyPr/>
          <a:lstStyle/>
          <a:p>
            <a:r>
              <a:rPr lang="nb-NO" dirty="0"/>
              <a:t>Underlag: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0F58-71D4-4BA8-966D-0D2BD08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17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EEAF4-DC34-43B3-B81A-03B10E18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7" y="1832497"/>
            <a:ext cx="5144675" cy="383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5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D7C-E5BD-410E-AD15-AA9FFEE5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3: Sprenge bort fjell for etablering av terminalbygg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7798D-75A5-4777-8347-B73E732D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43" y="1605515"/>
            <a:ext cx="2734902" cy="4291589"/>
          </a:xfrm>
        </p:spPr>
        <p:txBody>
          <a:bodyPr/>
          <a:lstStyle/>
          <a:p>
            <a:r>
              <a:rPr lang="nb-NO" dirty="0"/>
              <a:t>Fase 1: Typisk dag / kveld med relativt mye aktivitet</a:t>
            </a:r>
          </a:p>
          <a:p>
            <a:r>
              <a:rPr lang="nb-NO" dirty="0"/>
              <a:t>Arbeid på bakkenivå øverst på haugen</a:t>
            </a:r>
          </a:p>
          <a:p>
            <a:r>
              <a:rPr lang="nb-NO" dirty="0"/>
              <a:t>Veldig spesifikk støyutbredelse ved bebyggelsene i øst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0F58-71D4-4BA8-966D-0D2BD08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18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0F826-C5C6-4F41-A8A5-54416308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590" y="1596279"/>
            <a:ext cx="4562637" cy="4291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9611AD-4A86-4C9B-B05A-B4AF9E655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590" y="5446612"/>
            <a:ext cx="1399102" cy="4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77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D7C-E5BD-410E-AD15-AA9FFEE5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3: Sprenge bort fjell for etablering av terminalbygg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0F58-71D4-4BA8-966D-0D2BD08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19</a:t>
            </a:fld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4A70E0-F564-45C5-BBB6-5B46D48B6EB8}"/>
              </a:ext>
            </a:extLst>
          </p:cNvPr>
          <p:cNvSpPr txBox="1">
            <a:spLocks/>
          </p:cNvSpPr>
          <p:nvPr/>
        </p:nvSpPr>
        <p:spPr>
          <a:xfrm>
            <a:off x="350043" y="1605515"/>
            <a:ext cx="2734902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8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3"/>
              </a:buBlip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3"/>
              </a:buBlip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Fase 3: Typisk dag / kveld med relativt mye aktivitet</a:t>
            </a:r>
          </a:p>
          <a:p>
            <a:r>
              <a:rPr lang="nb-NO" dirty="0"/>
              <a:t>Arbeidene foregår lenger nede slik at terrenget skjermer for husene.</a:t>
            </a:r>
          </a:p>
          <a:p>
            <a:pPr marL="0" indent="0">
              <a:buFontTx/>
              <a:buNone/>
            </a:pP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7E4708-4DAA-432D-BB45-1EFE720D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561" y="1596279"/>
            <a:ext cx="4557666" cy="430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3882A-A832-4192-9E4A-7AE531F49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561" y="5464844"/>
            <a:ext cx="1399102" cy="4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9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4C7D-F9A1-4EE6-ABB2-BC66F7F7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 ved visualisering av anleggsstøy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A933-2716-45C3-8794-A64199EDB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Spesifikke grenseverdier (T-1442 / Helseforskriftene for Oslo Kommune / etc.)</a:t>
            </a:r>
          </a:p>
          <a:p>
            <a:r>
              <a:rPr lang="nb-NO" dirty="0"/>
              <a:t>Dataverktøy (</a:t>
            </a:r>
            <a:r>
              <a:rPr lang="nb-NO" dirty="0" err="1"/>
              <a:t>CadnaA</a:t>
            </a:r>
            <a:r>
              <a:rPr lang="nb-NO" dirty="0"/>
              <a:t>) og beregningsmetode som gir spesifikke støysonekart / resultater.</a:t>
            </a:r>
          </a:p>
          <a:p>
            <a:r>
              <a:rPr lang="nb-NO" dirty="0"/>
              <a:t>Input og forhåndsinformasjon om anleggsarbeidene er derimot ofte overordnet / uklart.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Hvordan henger disse tre faktorene sammen?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6EA0-57B3-4B88-B763-2FC303DB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8CC6C-0D65-4A8C-BE66-478AF2E1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49" y="4003081"/>
            <a:ext cx="49149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8839B0-3FC2-4F50-93B7-4C060B01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61" y="1605514"/>
            <a:ext cx="4557666" cy="4286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F5D7C-E5BD-410E-AD15-AA9FFEE5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3: Sprenge bort fjell for etablering av terminalbygg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0F58-71D4-4BA8-966D-0D2BD08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20</a:t>
            </a:fld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4A70E0-F564-45C5-BBB6-5B46D48B6EB8}"/>
              </a:ext>
            </a:extLst>
          </p:cNvPr>
          <p:cNvSpPr txBox="1">
            <a:spLocks/>
          </p:cNvSpPr>
          <p:nvPr/>
        </p:nvSpPr>
        <p:spPr>
          <a:xfrm>
            <a:off x="350043" y="1605515"/>
            <a:ext cx="2734902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8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80000"/>
              </a:lnSpc>
              <a:spcBef>
                <a:spcPts val="800"/>
              </a:spcBef>
              <a:buSzPct val="100000"/>
              <a:buFontTx/>
              <a:buBlip>
                <a:blip r:embed="rId4"/>
              </a:buBlip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Fase 7: Typisk dag / kveld med relativt mye aktivitet</a:t>
            </a:r>
          </a:p>
          <a:p>
            <a:pPr marL="0" indent="0">
              <a:buFontTx/>
              <a:buNone/>
            </a:pP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4C6D6-D7B8-4AB2-B9DC-22D0E4299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561" y="5462058"/>
            <a:ext cx="1399102" cy="4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8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F407-618D-4346-B0A1-BA89DA2D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4 – Grunnboringer ila én natt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D49C66-F403-43E7-B201-3999E6EA1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5433" y="1608162"/>
            <a:ext cx="5908322" cy="31820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A514-184A-49AB-BEC3-7E6DBF96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21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37708-A44A-471C-82C0-83617387FB60}"/>
              </a:ext>
            </a:extLst>
          </p:cNvPr>
          <p:cNvSpPr txBox="1"/>
          <p:nvPr/>
        </p:nvSpPr>
        <p:spPr>
          <a:xfrm>
            <a:off x="433983" y="1597892"/>
            <a:ext cx="264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Underlag: borepunkter</a:t>
            </a:r>
          </a:p>
          <a:p>
            <a:endParaRPr lang="nb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226122-3616-43E9-9B76-932A5501D95E}"/>
              </a:ext>
            </a:extLst>
          </p:cNvPr>
          <p:cNvSpPr/>
          <p:nvPr/>
        </p:nvSpPr>
        <p:spPr>
          <a:xfrm>
            <a:off x="1341582" y="5213539"/>
            <a:ext cx="6460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Hvilke hus får støy over gjeldende grenseverdi?</a:t>
            </a:r>
          </a:p>
          <a:p>
            <a:r>
              <a:rPr lang="nb-NO" dirty="0"/>
              <a:t>Hvilke beboere bør få tilbud om alternativ overnatting?</a:t>
            </a:r>
          </a:p>
        </p:txBody>
      </p:sp>
    </p:spTree>
    <p:extLst>
      <p:ext uri="{BB962C8B-B14F-4D97-AF65-F5344CB8AC3E}">
        <p14:creationId xmlns:p14="http://schemas.microsoft.com/office/powerpoint/2010/main" val="215287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F407-618D-4346-B0A1-BA89DA2D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4 – Grunnboringer ila én natt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D49C66-F403-43E7-B201-3999E6EA1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5433" y="1597892"/>
            <a:ext cx="5908322" cy="31820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A514-184A-49AB-BEC3-7E6DBF96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22</a:t>
            </a:fld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37708-A44A-471C-82C0-83617387FB60}"/>
              </a:ext>
            </a:extLst>
          </p:cNvPr>
          <p:cNvSpPr txBox="1"/>
          <p:nvPr/>
        </p:nvSpPr>
        <p:spPr>
          <a:xfrm>
            <a:off x="433983" y="1597892"/>
            <a:ext cx="264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Underlag: borepunkter</a:t>
            </a:r>
          </a:p>
          <a:p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ED6EB-9518-4593-9414-17FE99336EC2}"/>
              </a:ext>
            </a:extLst>
          </p:cNvPr>
          <p:cNvSpPr txBox="1"/>
          <p:nvPr/>
        </p:nvSpPr>
        <p:spPr>
          <a:xfrm>
            <a:off x="1025236" y="5375564"/>
            <a:ext cx="725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Varighet per borepunkt:	Usikkert - avhenger av grunnforholdene.</a:t>
            </a:r>
          </a:p>
          <a:p>
            <a:r>
              <a:rPr lang="nb-NO" dirty="0"/>
              <a:t>Støynivå: 	        	Usikkert - avhenger av grunnforholdene</a:t>
            </a:r>
          </a:p>
        </p:txBody>
      </p:sp>
    </p:spTree>
    <p:extLst>
      <p:ext uri="{BB962C8B-B14F-4D97-AF65-F5344CB8AC3E}">
        <p14:creationId xmlns:p14="http://schemas.microsoft.com/office/powerpoint/2010/main" val="125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7270-33D2-4BF6-9A78-FD1C727B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4 – Grunnboringer ila én natt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64949-1FA0-4993-A455-F08AF31E8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Antagelser: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Varighet per punkt = nattperioden / antall punkt ≈ 60 min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Støynivå per punktkilde: </a:t>
            </a:r>
            <a:r>
              <a:rPr lang="nb-NO" dirty="0" err="1"/>
              <a:t>Leq</a:t>
            </a:r>
            <a:r>
              <a:rPr lang="nb-NO" dirty="0"/>
              <a:t> tilsvarende 40 min løsmasser + 20 min berg</a:t>
            </a:r>
          </a:p>
          <a:p>
            <a:endParaRPr lang="nb-NO" dirty="0"/>
          </a:p>
          <a:p>
            <a:r>
              <a:rPr lang="nb-NO" dirty="0"/>
              <a:t>Målinger på tilsvarende arbeider tyder på at maksnivå er </a:t>
            </a:r>
            <a:r>
              <a:rPr lang="nb-NO" dirty="0" err="1"/>
              <a:t>ca</a:t>
            </a:r>
            <a:r>
              <a:rPr lang="nb-NO" dirty="0"/>
              <a:t> 3 - 5 dB høyere enn ekvivalentnivå - maksnivå er derfor ikke dimensjonerende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Hvilke antagelser ville du gjort?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C0248-388E-4465-AED1-693045A2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524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F45E-7154-4D36-AFB1-E67A62D0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4 – Grunnboringer ila én natt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B6F99-D62C-4795-AE05-9FE7C1F1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24</a:t>
            </a:fld>
            <a:endParaRPr lang="nb-NO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AE77D7-1CA1-48F7-B8AF-1D349B4DA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83" y="1605517"/>
            <a:ext cx="3952876" cy="4291589"/>
          </a:xfrm>
        </p:spPr>
        <p:txBody>
          <a:bodyPr/>
          <a:lstStyle/>
          <a:p>
            <a:r>
              <a:rPr lang="nb-NO" dirty="0"/>
              <a:t>Beregning viser gjennomsnitt for hele natten der alle borepunktene er aktive </a:t>
            </a:r>
            <a:r>
              <a:rPr lang="nb-NO" dirty="0" err="1"/>
              <a:t>ca</a:t>
            </a:r>
            <a:r>
              <a:rPr lang="nb-NO" dirty="0"/>
              <a:t> 1 t, og deretter inaktive i 7 t. </a:t>
            </a:r>
          </a:p>
          <a:p>
            <a:r>
              <a:rPr lang="nb-NO" dirty="0"/>
              <a:t>I realiteten bores ett og ett punkt, mens her vises alle «faser» i ett bilde. </a:t>
            </a:r>
          </a:p>
          <a:p>
            <a:r>
              <a:rPr lang="nb-NO" dirty="0"/>
              <a:t>Blå hus anses å få fasadenivå over gjeldende grenseverdi.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Hvordan skal beboere tolke dette støybildet?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F21E2-5661-419F-BF21-5EF157CC3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73" y="1613137"/>
            <a:ext cx="3931227" cy="4162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72F9C-5550-405C-9B96-DF542114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706" y="1605517"/>
            <a:ext cx="1283494" cy="10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D275-72A7-4BC7-A922-3B11C8C0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Konklusjon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15EE8-AC23-4F0F-89ED-7302584D0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Beregningsresultater varierer avhengig av grunnlag, input og anleggsfase.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For store prosjekter med lange anleggsperioder kan støyberegninger / støysonekart være nyttig for å identifisere mulige konfliktområder tidlig.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Støyberegninger kan også være nyttige verktøy til bruk av tiltaksvurderinger, men da særlig for korte arbeider eller delfaser av større anleggsperioder.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Varsling er alltid viktig. God regel å varsle boliger innenfor et større område enn vist i støykart.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08E61-3A9F-4C9F-8021-89AB52A6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32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7A8A1-016C-454D-ACF6-79F103B22D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8990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Regelverk</a:t>
            </a:r>
            <a:r>
              <a:rPr lang="es-CL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319" y="1872816"/>
            <a:ext cx="7167566" cy="4016369"/>
          </a:xfrm>
        </p:spPr>
        <p:txBody>
          <a:bodyPr>
            <a:normAutofit/>
          </a:bodyPr>
          <a:lstStyle/>
          <a:p>
            <a:r>
              <a:rPr lang="nb-NO" sz="1368" dirty="0"/>
              <a:t>T-1442: Retningslinjene for støy fra bygg- og anleggsvirksomhet skal gi føringer for kommunenes arbeid med reguleringsbestemmelser og vilkår i rammetillatelser etter plan- og bygningsloven. De danner samtidig en mal for støykrav som kan legges til grunn kontrakter, anbudsdokumenter og miljøoppfølgingsprogrammer. </a:t>
            </a:r>
          </a:p>
          <a:p>
            <a:pPr marL="0" indent="0">
              <a:buNone/>
            </a:pPr>
            <a:endParaRPr lang="nb-NO" sz="1368" dirty="0"/>
          </a:p>
          <a:p>
            <a:pPr marL="0" indent="0">
              <a:buNone/>
            </a:pPr>
            <a:r>
              <a:rPr lang="nb-NO" sz="1368" dirty="0"/>
              <a:t>             Bygg- og anleggsvirksomhet bør ikke gi støy som overskrider støygrensene</a:t>
            </a:r>
          </a:p>
          <a:p>
            <a:endParaRPr lang="nb-NO" sz="1368" dirty="0"/>
          </a:p>
          <a:p>
            <a:endParaRPr lang="nb-NO" sz="1368" dirty="0"/>
          </a:p>
          <a:p>
            <a:endParaRPr lang="nb-NO" sz="1368" dirty="0"/>
          </a:p>
          <a:p>
            <a:pPr marL="0" indent="0">
              <a:buNone/>
            </a:pPr>
            <a:endParaRPr lang="nb-NO" sz="1368" dirty="0"/>
          </a:p>
          <a:p>
            <a:pPr marL="0" indent="0">
              <a:buNone/>
            </a:pPr>
            <a:endParaRPr lang="nb-NO" sz="1368" dirty="0"/>
          </a:p>
          <a:p>
            <a:r>
              <a:rPr lang="nb-NO" sz="1368" dirty="0"/>
              <a:t>M128: Reglene for bygg og anleggsstøy tar utgangspunkt i at støy fra alle arbeider skal </a:t>
            </a:r>
            <a:r>
              <a:rPr lang="nb-NO" sz="1368" dirty="0">
                <a:solidFill>
                  <a:schemeClr val="accent1">
                    <a:lumMod val="75000"/>
                  </a:schemeClr>
                </a:solidFill>
              </a:rPr>
              <a:t>prognoseres</a:t>
            </a:r>
            <a:r>
              <a:rPr lang="nb-NO" sz="1368" dirty="0"/>
              <a:t> på forhånd. En skal alltid sørge for tidlig og nøyaktig varsling / kommunikasjon av/med naboskapet. Ved å følge anbefalingene i retningslinjen skal naboene få en </a:t>
            </a:r>
            <a:r>
              <a:rPr lang="nb-NO" sz="1368" dirty="0">
                <a:solidFill>
                  <a:schemeClr val="accent1">
                    <a:lumMod val="75000"/>
                  </a:schemeClr>
                </a:solidFill>
              </a:rPr>
              <a:t>forutsigbar</a:t>
            </a:r>
            <a:r>
              <a:rPr lang="nb-NO" sz="1368" dirty="0"/>
              <a:t> støysituasjon.</a:t>
            </a:r>
            <a:endParaRPr lang="es-CL" sz="1368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3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7814B-460E-4737-8BB7-A43793FA8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588" y="3271779"/>
            <a:ext cx="5315028" cy="10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4C7D-F9A1-4EE6-ABB2-BC66F7F7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Ingen anleggsområder er like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A933-2716-45C3-8794-A64199EDB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6EA0-57B3-4B88-B763-2FC303DB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4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58276-A3B2-489A-8054-50831C3B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924" y="1779302"/>
            <a:ext cx="56959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6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58F0-C1C8-4162-9755-DAB7ED53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Underlag?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8AC6-CE76-4CA2-962C-97909D9B9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Underlag og informasjon er ofte uklart – særlig for lange anleggsperioder.</a:t>
            </a:r>
          </a:p>
          <a:p>
            <a:r>
              <a:rPr lang="nb-NO" dirty="0"/>
              <a:t>Entreprenør planlegger på et mer overordnet nivå, med rom for endringer underveis.</a:t>
            </a:r>
          </a:p>
          <a:p>
            <a:pPr marL="0" indent="0">
              <a:buNone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Faseplaner?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Total varighet?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Døgnperiode / helligdag?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Driftstider?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Type maskiner?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Antall maskiner?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400" dirty="0"/>
              <a:t>Plassering?  </a:t>
            </a:r>
            <a:r>
              <a:rPr lang="nb-NO" sz="1200" dirty="0"/>
              <a:t>	</a:t>
            </a:r>
          </a:p>
          <a:p>
            <a:pPr marL="0" indent="0">
              <a:buNone/>
            </a:pPr>
            <a:r>
              <a:rPr lang="nb-NO" dirty="0"/>
              <a:t>	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F87A5-F8FE-4C48-B305-B10C9F0E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5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854D4-1E33-4C89-8934-5786FA1E3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07" y="2291382"/>
            <a:ext cx="5962830" cy="38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7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2BB9-56CD-42D6-B98C-E36E1B1B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Forventninger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C7E99-87AD-48EC-AA32-F0746D941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43" y="1462061"/>
            <a:ext cx="8523712" cy="4291589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Hvem er støykartleggingen ment for?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Entreprenør? 	– Kostnader forbundet med skjerming? Tidsbegrensende tiltak? 		   Hvor mye / lenge / effektivt kan vi jobbe?</a:t>
            </a:r>
          </a:p>
          <a:p>
            <a:r>
              <a:rPr lang="nb-NO" dirty="0"/>
              <a:t>Myndigheter?	– Er regelverket ivaretatt? Er tiltak beskrevet? </a:t>
            </a:r>
          </a:p>
          <a:p>
            <a:r>
              <a:rPr lang="nb-NO" dirty="0"/>
              <a:t>Beboer? 	– Hva er konsekvens for en gitt eiendom / et nabolag?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Alle tre?</a:t>
            </a:r>
          </a:p>
          <a:p>
            <a:pPr lvl="1"/>
            <a:r>
              <a:rPr lang="nb-NO" dirty="0"/>
              <a:t>Gir utfordringer i forhold til hvilken situasjon vi skal vise. </a:t>
            </a:r>
          </a:p>
          <a:p>
            <a:pPr lvl="1"/>
            <a:r>
              <a:rPr lang="nb-NO" dirty="0"/>
              <a:t>Vise «</a:t>
            </a:r>
            <a:r>
              <a:rPr lang="nb-NO" dirty="0" err="1"/>
              <a:t>worst</a:t>
            </a:r>
            <a:r>
              <a:rPr lang="nb-NO" dirty="0"/>
              <a:t> case» døgn, eller gjennomsnitt for hele perioden? Vise plassering av støykilder på støysonekart?</a:t>
            </a:r>
          </a:p>
          <a:p>
            <a:pPr lvl="1"/>
            <a:r>
              <a:rPr lang="nb-NO" dirty="0"/>
              <a:t>Beskrive konkrete tiltak? 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3E6E8-D890-4CD7-AAC0-44A23D0C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6E51-5360-4112-9770-251EC027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Eks. 1: Boring og injisering fra sjakter mot løsmassetunnel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D6C7C-CC02-43D1-96BA-A2463390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7</a:t>
            </a:fld>
            <a:endParaRPr 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EF42BB-3861-441D-8352-EAD21CFA607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94" y="1595055"/>
            <a:ext cx="3868936" cy="2349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24245-ACFB-4D32-968C-4FA14FDA9E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05058" y="1595055"/>
            <a:ext cx="3807069" cy="23915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6F40E6-99E3-43E8-B02F-1D5A89E6C844}"/>
              </a:ext>
            </a:extLst>
          </p:cNvPr>
          <p:cNvSpPr/>
          <p:nvPr/>
        </p:nvSpPr>
        <p:spPr>
          <a:xfrm>
            <a:off x="401294" y="421909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/>
              <a:t>Finnes lyddata / lydmålinger fra tilsvarende arbeid?</a:t>
            </a:r>
          </a:p>
          <a:p>
            <a:r>
              <a:rPr lang="nb-NO" dirty="0"/>
              <a:t>Er lignende kildedata ok dersom man er i en tidlig prosjektfase?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63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A0C4-1ADC-448C-8A47-11B24C4E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Eks. 1: Boring og injisering fra sjakter mot løsmassetunnel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2E089-0508-40E0-8FDB-1C59A710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44" y="1605517"/>
            <a:ext cx="8523712" cy="4291589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E35E-8CD0-41DA-B2C8-00D74AE1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8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BB938-DDFB-4FF8-A730-83F39561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3" y="2296334"/>
            <a:ext cx="6084013" cy="2909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A9635A-7737-4A43-8DAA-945E59B646F3}"/>
              </a:ext>
            </a:extLst>
          </p:cNvPr>
          <p:cNvSpPr/>
          <p:nvPr/>
        </p:nvSpPr>
        <p:spPr>
          <a:xfrm>
            <a:off x="1569892" y="1544161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Hvordan modellere dette? </a:t>
            </a:r>
          </a:p>
        </p:txBody>
      </p:sp>
    </p:spTree>
    <p:extLst>
      <p:ext uri="{BB962C8B-B14F-4D97-AF65-F5344CB8AC3E}">
        <p14:creationId xmlns:p14="http://schemas.microsoft.com/office/powerpoint/2010/main" val="29916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6E51-5360-4112-9770-251EC027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4" y="587550"/>
            <a:ext cx="8523711" cy="732508"/>
          </a:xfrm>
        </p:spPr>
        <p:txBody>
          <a:bodyPr/>
          <a:lstStyle/>
          <a:p>
            <a:r>
              <a:rPr lang="nb-NO" dirty="0"/>
              <a:t>Eks. 1: Boring og injisering fra sjakter mot løsmassetunnel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D6C7C-CC02-43D1-96BA-A2463390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8508-8ACF-41DE-941B-9C79A63DD542}" type="slidenum">
              <a:rPr lang="nb-NO" smtClean="0"/>
              <a:t>9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666ED-3101-439A-A4B9-16478C45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6" y="1661999"/>
            <a:ext cx="3267933" cy="3843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448677-007B-4D9D-B26C-395EC478A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39" y="1670297"/>
            <a:ext cx="3277438" cy="38273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5489363-0590-488E-9DC9-B69ED9533105}"/>
              </a:ext>
            </a:extLst>
          </p:cNvPr>
          <p:cNvSpPr/>
          <p:nvPr/>
        </p:nvSpPr>
        <p:spPr>
          <a:xfrm>
            <a:off x="475655" y="5497678"/>
            <a:ext cx="3567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/>
              <a:t>Etablering av sjakter - noen ukers varighet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CD306-9DBE-48BF-8DFE-399B37572AD7}"/>
              </a:ext>
            </a:extLst>
          </p:cNvPr>
          <p:cNvSpPr/>
          <p:nvPr/>
        </p:nvSpPr>
        <p:spPr>
          <a:xfrm>
            <a:off x="4572000" y="5515522"/>
            <a:ext cx="3127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/>
              <a:t>Injiseringsarbeider – varighet </a:t>
            </a:r>
            <a:r>
              <a:rPr lang="nb-NO" sz="1400" dirty="0" err="1"/>
              <a:t>ca</a:t>
            </a:r>
            <a:r>
              <a:rPr lang="nb-NO" sz="1400" dirty="0"/>
              <a:t> 1 år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A8D6F-F21C-43BB-9014-147490E94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309" y="3928259"/>
            <a:ext cx="1697831" cy="530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C4973-1CBC-49F3-BC50-DF786B914C5E}"/>
              </a:ext>
            </a:extLst>
          </p:cNvPr>
          <p:cNvSpPr txBox="1"/>
          <p:nvPr/>
        </p:nvSpPr>
        <p:spPr>
          <a:xfrm>
            <a:off x="1427773" y="1274080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Forutsetter at aktiviteter på dag og kveld er lik / tilsvarende</a:t>
            </a:r>
          </a:p>
        </p:txBody>
      </p:sp>
    </p:spTree>
    <p:extLst>
      <p:ext uri="{BB962C8B-B14F-4D97-AF65-F5344CB8AC3E}">
        <p14:creationId xmlns:p14="http://schemas.microsoft.com/office/powerpoint/2010/main" val="2117452160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Typ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_PPT_4-3_Mal_2017-10-09" id="{5A8D942F-F17C-4A85-BAA3-01262E3E0A50}" vid="{05FBA1B7-8B0E-42FE-B2F9-48B8DF7163CC}"/>
    </a:ext>
  </a:extLst>
</a:theme>
</file>

<file path=ppt/theme/theme2.xml><?xml version="1.0" encoding="utf-8"?>
<a:theme xmlns:a="http://schemas.openxmlformats.org/drawingml/2006/main" name="Title/Chapter Slid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_PPT_4-3_Mal_2017-10-09" id="{5A8D942F-F17C-4A85-BAA3-01262E3E0A50}" vid="{E018525F-3BCA-43F3-AB86-F9C8B3B5651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Norconsult Presentation 4-3</Template>
  <TotalTime>1427</TotalTime>
  <Words>1911</Words>
  <Application>Microsoft Office PowerPoint</Application>
  <PresentationFormat>On-screen Show (4:3)</PresentationFormat>
  <Paragraphs>242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Slide Types</vt:lpstr>
      <vt:lpstr>Title/Chapter Slides</vt:lpstr>
      <vt:lpstr>Utfordringer ved anleggsstøyvurderinger  </vt:lpstr>
      <vt:lpstr>Utfordringer ved visualisering av anleggsstøy </vt:lpstr>
      <vt:lpstr>Regelverk </vt:lpstr>
      <vt:lpstr>Ingen anleggsområder er like </vt:lpstr>
      <vt:lpstr>Underlag?</vt:lpstr>
      <vt:lpstr>Forventninger</vt:lpstr>
      <vt:lpstr>Eks. 1: Boring og injisering fra sjakter mot løsmassetunnel</vt:lpstr>
      <vt:lpstr>Eks. 1: Boring og injisering fra sjakter mot løsmassetunnel</vt:lpstr>
      <vt:lpstr>Eks. 1: Boring og injisering fra sjakter mot løsmassetunnel</vt:lpstr>
      <vt:lpstr>Eks. 1: Boring og injisering fra sjakter mot løsmassetunnel</vt:lpstr>
      <vt:lpstr>Eks 2: Utfylling av tjern / bygging av portaler</vt:lpstr>
      <vt:lpstr>Eks 2: Utfylling av tjern / bygging av portaler</vt:lpstr>
      <vt:lpstr>Eks 2: Utfylling av tjern / bygging av portaler</vt:lpstr>
      <vt:lpstr>Eks 2: Utfylling av tjern / bygging av portaler</vt:lpstr>
      <vt:lpstr>Eks 2: Utfylling av tjern / bygging av portaler</vt:lpstr>
      <vt:lpstr>Eks 3: Sprenge bort fjell for etablering av terminalbygg </vt:lpstr>
      <vt:lpstr>Eks 3: Sprenge bort fjell for etablering av terminalbygg </vt:lpstr>
      <vt:lpstr>Eks 3: Sprenge bort fjell for etablering av terminalbygg </vt:lpstr>
      <vt:lpstr>Eks 3: Sprenge bort fjell for etablering av terminalbygg </vt:lpstr>
      <vt:lpstr>Eks 3: Sprenge bort fjell for etablering av terminalbygg </vt:lpstr>
      <vt:lpstr>Eks 4 – Grunnboringer ila én natt</vt:lpstr>
      <vt:lpstr>Eks 4 – Grunnboringer ila én natt</vt:lpstr>
      <vt:lpstr>Eks 4 – Grunnboringer ila én natt</vt:lpstr>
      <vt:lpstr>Eks 4 – Grunnboringer ila én natt</vt:lpstr>
      <vt:lpstr>Konklusjon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Suleiman Adam</dc:creator>
  <cp:lastModifiedBy>Suleiman Adam</cp:lastModifiedBy>
  <cp:revision>96</cp:revision>
  <dcterms:created xsi:type="dcterms:W3CDTF">2017-10-27T10:47:10Z</dcterms:created>
  <dcterms:modified xsi:type="dcterms:W3CDTF">2017-11-04T06:56:23Z</dcterms:modified>
</cp:coreProperties>
</file>