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280" r:id="rId4"/>
    <p:sldId id="281" r:id="rId5"/>
    <p:sldId id="274" r:id="rId6"/>
    <p:sldId id="275" r:id="rId7"/>
    <p:sldId id="267" r:id="rId8"/>
    <p:sldId id="278" r:id="rId9"/>
    <p:sldId id="270" r:id="rId10"/>
    <p:sldId id="260" r:id="rId11"/>
    <p:sldId id="259" r:id="rId12"/>
    <p:sldId id="268" r:id="rId13"/>
    <p:sldId id="269" r:id="rId14"/>
    <p:sldId id="258" r:id="rId15"/>
    <p:sldId id="257" r:id="rId16"/>
    <p:sldId id="261" r:id="rId17"/>
    <p:sldId id="262" r:id="rId18"/>
    <p:sldId id="282" r:id="rId19"/>
    <p:sldId id="279" r:id="rId20"/>
    <p:sldId id="276" r:id="rId21"/>
    <p:sldId id="263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Lu" initials="NL" lastIdx="3" clrIdx="0">
    <p:extLst>
      <p:ext uri="{19B8F6BF-5375-455C-9EA6-DF929625EA0E}">
        <p15:presenceInfo xmlns:p15="http://schemas.microsoft.com/office/powerpoint/2012/main" userId="S-1-5-21-2121344009-1277759160-2110791508-644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33140" autoAdjust="0"/>
  </p:normalViewPr>
  <p:slideViewPr>
    <p:cSldViewPr snapToGrid="0">
      <p:cViewPr varScale="1">
        <p:scale>
          <a:sx n="38" d="100"/>
          <a:sy n="38" d="100"/>
        </p:scale>
        <p:origin x="261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75C1B-C806-489E-BA21-D32A3A4661EA}" type="datetimeFigureOut">
              <a:rPr lang="nb-NO" smtClean="0"/>
              <a:t>04.11.2017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CF44-BB3C-4053-84C5-B19A08E189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351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Litt usikker på hvordan jeg skal takle det her. Har faktisk vurdert å </a:t>
            </a:r>
            <a:r>
              <a:rPr lang="nb-NO" dirty="0" err="1" smtClean="0"/>
              <a:t>fake</a:t>
            </a:r>
            <a:r>
              <a:rPr lang="nb-NO" dirty="0" smtClean="0"/>
              <a:t> et slag, men jeg prøver!</a:t>
            </a:r>
          </a:p>
          <a:p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mitt yrke som akustiker fattet jeg interesse for taletydelighet i klasserom, noe som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vekket stort engasjement hos mange. Dette er dessuten et felt under utvikling og jeg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tenkte at her finnes det ting å finne ut av.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CF44-BB3C-4053-84C5-B19A08E1893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70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Etter å ha studert endringer i STI per kolonne/rad, finner vi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dirty="0" smtClean="0"/>
              <a:t>4</a:t>
            </a:r>
            <a:r>
              <a:rPr lang="nb-NO" dirty="0"/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ekstremiteter som er verdt å ta hensyn til:</a:t>
            </a:r>
          </a:p>
          <a:p>
            <a:r>
              <a:rPr lang="nb-NO" dirty="0" smtClean="0"/>
              <a:t>-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Gjennomsnittlig STI-verdi i høyre kolonne, venstre kolonne, første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rad og siste rad</a:t>
            </a:r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dirty="0" smtClean="0"/>
              <a:t>På grafen ser dere disse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ekstremitetene fra hvert klasserom hvor målt bakgrunnsstøy også er vist. I x-aksen er alle klasserommene listet opp etter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romform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og økende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romvolum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Ekstremitetene for hvert klasserom er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 som punkter hvor STI-verdiene kan leses av i venstre y-akse. Målt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bakgrunnsstøy og krav i henhold til NS 8175:2012 lydklasse C kan leses av i</a:t>
            </a:r>
            <a:r>
              <a:rPr lang="nb-NO" dirty="0"/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høyre y-akse.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Bakgrunnsstøy ser ut til å ha mindre effekt enn forespeilet. Vi ser at det er en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korrelasjon mellom lav bakgrunnsstøy og høy STI i dype klasserom, mens i de andre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klasserommene er det ikke en tydelig tendens. Jeg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har en mistanke om at det skyldes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måling på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kveldstid med lavt støynivå fra ventilasjonsanlegget i forhold til en normal brukssituasjon med større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personbelastning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Bakgrunnsstøy er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nb-NO" dirty="0"/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viktig faktor, men det kan her se ut som at lydnivået fra faste tekniske installasjoner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ligger såpass langt under lydsignalet i et tomt rom og dermed har liten innvirkning på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målte STI-verdier i denne studien.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CF44-BB3C-4053-84C5-B19A08E1893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0821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Når det kommer til etterklangstid ser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dette har større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innvirkning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 taletydeligheten enn bakgrunnsstøy. I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grafen kommer det tydelig frem at STI-verdiene er omvendt proporsjonale med målt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etterklangstid. 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vil si at høy etterklangstid i de fleste tilfellene gir lave STI-verdier.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Dette gjelder spesielt klasserommene som har gjennomsnittlige etterklangstider høyere enn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anbefalt øvre grenseverdi i lydklasse C. Her er det også mer stabil tendens til at lavere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etterklangstid,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altså </a:t>
            </a:r>
            <a:r>
              <a:rPr lang="nb-NO" dirty="0" smtClean="0"/>
              <a:t>rundt 0.4 s,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også sammenfaller med høyere STI-verdier.</a:t>
            </a:r>
          </a:p>
          <a:p>
            <a:endParaRPr lang="nb-NO" dirty="0" smtClean="0"/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ble funnet flere eksempler på korrelasjoner mellom lave STI-verdier og høy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etterklangstid. Dette gjelder spesielt etterklangstidene i talefrekvensområdene som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dekker</a:t>
            </a:r>
            <a:r>
              <a:rPr lang="nb-NO" dirty="0"/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tydeligheten for ustemte konsonanter, i.e., frekvensbåndene fra 2000 til 8000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Hz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kan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argumenteres for at man bør nedjustere toleransen angitt i NS 8175 for de høyere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frekvensbåndene i 2000 til 4000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Hz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-segmentet, og eventuelt også inkludere 8000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Hz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som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nå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kke tas hensyn til i kravene. Etterklangstiden i de lavere oktavbåndene fra 63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 250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Hz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som gjelder for grunntonene til tale, ser derimot ikke ut til å ha utslagsgivende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effekt på STI-verdiene. Vi bør også vurdere å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nedjustere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etterklangstiden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til 0.4 s </a:t>
            </a:r>
            <a:r>
              <a:rPr lang="nb-NO" dirty="0" smtClean="0"/>
              <a:t>siden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dette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 ut til å korrelere med jevnt gode STI-verdier.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CF44-BB3C-4053-84C5-B19A08E18939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564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første runde ble det hovedsakelig målt i tomme klasserom uten mennesker. Stikkprøver i </a:t>
            </a:r>
            <a:r>
              <a:rPr lang="nb-NO" dirty="0" smtClean="0"/>
              <a:t>2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klasserom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 likevel tatt med for å undersøke hvordan alle de målte verdiene påvirkes i en tilnærmet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reell situasjon. 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Stikkprøvene ble gjennomført på dagtid med de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støyforhold det medfølger.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best kontroll av variablene ble elevene instruert til å være stille under måling.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Dette var for å måle hvilken akustisk effekt elevene har på lyden i rommet.</a:t>
            </a:r>
          </a:p>
          <a:p>
            <a:endParaRPr lang="nb-NO" dirty="0"/>
          </a:p>
          <a:p>
            <a:r>
              <a:rPr lang="nb-NO" dirty="0" smtClean="0"/>
              <a:t>De ser livredde ut på bildet, men de ble varme i trøya ganske fort. Han karen helt til venstre er forresten ikke en elev, men en sivilarbeider.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CF44-BB3C-4053-84C5-B19A08E1893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7055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CF44-BB3C-4053-84C5-B19A08E1893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8532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 4-53 og Figur 4-54 viser differansen mellom målt STI-verdier versus målt bakgrunnsstøy og etterklangstid i </a:t>
            </a:r>
            <a:r>
              <a:rPr lang="nb-NO" dirty="0" smtClean="0"/>
              <a:t>de samme klasserommene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 og uten elever.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forventet gikk bakgrunnsstøyen opp grunnet personbelastning og følgende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ventilasjonsstøy. I tillegg ga høyere støynivå fra ventilasjonsanlegget og støy fra sildrende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væske utslag i bakgrunnsstøymålingene. Interessant nok kan det virke som bakgrunnsstøyen i disse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målingene kom over en terskel som førte til reduserte STI-verdier til tross for at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etterklangstiden gikk ned.</a:t>
            </a:r>
          </a:p>
          <a:p>
            <a:endParaRPr lang="nb-NO" dirty="0"/>
          </a:p>
          <a:p>
            <a:r>
              <a:rPr lang="nb-NO" dirty="0" smtClean="0"/>
              <a:t>Disse </a:t>
            </a:r>
            <a:r>
              <a:rPr lang="nb-NO" dirty="0"/>
              <a:t>målingene ble gjort på to av de enkeltrommene som hadde best STI i tomt rom, hvor alle målepunktene lå på "EXCELLENT" uten elever. Med elever gikk de fleste målepunktene ned en kategori på skalaen til "GOOD". </a:t>
            </a:r>
          </a:p>
          <a:p>
            <a:endParaRPr lang="nb-NO" dirty="0"/>
          </a:p>
          <a:p>
            <a:r>
              <a:rPr lang="nb-NO" dirty="0"/>
              <a:t>Under kravet til STI i undervisningslandskap på 0.7 s i et fullsatt rom.</a:t>
            </a:r>
          </a:p>
          <a:p>
            <a:endParaRPr lang="nb-NO" dirty="0" smtClean="0"/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CF44-BB3C-4053-84C5-B19A08E1893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4081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STI-verdiene ble målt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lavere i begge rommene så fort det var elever tilstede. Dette til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tross lavere etterklangstid.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Måleverdiene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STI med elever varierer i stor grad</a:t>
            </a:r>
            <a:r>
              <a:rPr lang="nb-NO" dirty="0"/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parallelt med tilsvarende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målepunkter uten elever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dirty="0" smtClean="0"/>
              <a:t>i </a:t>
            </a:r>
            <a:r>
              <a:rPr lang="nb-NO" dirty="0"/>
              <a:t>det tomme rommet. </a:t>
            </a:r>
            <a:endParaRPr lang="nb-NO" dirty="0" smtClean="0"/>
          </a:p>
          <a:p>
            <a:endParaRPr lang="nb-NO" dirty="0"/>
          </a:p>
          <a:p>
            <a:r>
              <a:rPr lang="nb-NO" dirty="0"/>
              <a:t>Dette betyr at taletydeligheten man måler ved en gitt posisjon i et tomt rom kan brukes som en god pekepinn på hvordan STI-verdien vil være ved det samme punktet i et fullsatt rom</a:t>
            </a:r>
            <a:r>
              <a:rPr lang="nb-NO" dirty="0" smtClean="0"/>
              <a:t>.</a:t>
            </a:r>
            <a:endParaRPr lang="nb-NO" dirty="0"/>
          </a:p>
          <a:p>
            <a:endParaRPr lang="nb-NO" dirty="0" smtClean="0"/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Etterklangstiden ble forutsett redusert da elevene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fungerer som absorbenter, hvilket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også viste seg å stemme, men med en liten forskjell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 det tomme rommet. Også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STI-verdiene falt som en følge av at radene med elever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fungerte som lydbarrierer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og </a:t>
            </a:r>
            <a:r>
              <a:rPr lang="nb-NO" dirty="0" smtClean="0"/>
              <a:t>obstruerer </a:t>
            </a:r>
            <a:r>
              <a:rPr lang="nb-NO" dirty="0"/>
              <a:t>beregningsmetodikken </a:t>
            </a:r>
            <a:r>
              <a:rPr lang="nb-NO" dirty="0" smtClean="0"/>
              <a:t>for STI-målingene.</a:t>
            </a:r>
          </a:p>
          <a:p>
            <a:endParaRPr lang="nb-NO" dirty="0"/>
          </a:p>
          <a:p>
            <a:r>
              <a:rPr lang="nb-NO" dirty="0"/>
              <a:t>Ut ifra denne begrenset case-studien kan vi anta at et gitt klasseroms STI-verdier vil falle merkbart i en reell brukssituasjon og det er desto viktigere å dimensjonere for høyest mulig STI for å bøte på dette.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CF44-BB3C-4053-84C5-B19A08E1893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2882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CF44-BB3C-4053-84C5-B19A08E1893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2032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CF44-BB3C-4053-84C5-B19A08E1893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0980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er derfor viktig at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 i hele prosessen, fra prosjektering til utførelse og valg av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brukerutstyr, har fokus på å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velge løsninger som i størst mulig grad tilrettelegger for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lave etterklangstider og som avgir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 støy. Spesielt bakgrunnsstøy er viktig å fokusere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 fra tidlig i planleggingsprosessen da dette vanskelig kan rettes opp i ettertid.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Etterklangen, derimot, lar seg til større grad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utbedres etter ferdigstillelse.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Parametere som etterklangstid og bakgrunnsstøy er utvilsomt viktig å kontrollere for å få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mulig forhold for taletydelighet i et klasserom. Resultatene tyder på at det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ikke er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tilstrekkelige korrelasjoner mellom STI-verdier og bakgrunnsstøy/etterklang til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 ha en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predikativ egenskap. </a:t>
            </a:r>
          </a:p>
          <a:p>
            <a:endParaRPr lang="nb-NO" dirty="0" smtClean="0"/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Basert på funnene i denne oppgaven anbefales det å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inkludere STI-verdier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et eget krav ved prosjektering av nye klasserom. Alternativt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skjerpe kravene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 etterklangstid og bakgrunnsstøynivå for å ta høyde for redusert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taletydelighet i en reell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brukssituasjon.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Hørselshemmede er de første som lider under dårlige akustiske forhold, men alle vil ha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fordeler med god taletydelighet. Spesielt i en undervisningssituasjon er det viktig å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tilrettelegge for at elevene kan bruke energien på å prosessere informasjonen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læreren</a:t>
            </a:r>
            <a:r>
              <a:rPr lang="nb-NO" dirty="0" smtClean="0"/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formidler, og ikke måtte konsentrere seg for å høre hva som blir sagt. 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Dette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at alle skal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få muligheten til å utnytte sitt fulle potensial. Klasserom er et godt sted å starte, men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også kantiner og andre rom hvor folk samles bør ha taletydelighet som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viktig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parameter for å hindre at personer med nedsatt hørsel trekker seg vekk fra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slike steder,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igjen kan skape sosiale skiller. Det generelle lydnivået må ned, og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dette inkluderer å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 høyde for støy fra elever, brukerutstyr, etterklang og bakgrunnsstøy.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CF44-BB3C-4053-84C5-B19A08E18939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9755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Å få en hel barneklasse til å ti stille i 1 time er ikke så enkelt. Derfor kan det lurt å ta med seg litt bestikkelser.</a:t>
            </a:r>
          </a:p>
          <a:p>
            <a:endParaRPr lang="nb-NO" dirty="0" smtClean="0"/>
          </a:p>
          <a:p>
            <a:r>
              <a:rPr lang="nb-NO" dirty="0" smtClean="0"/>
              <a:t>Elevene fikk lov til å blåse opp ballonger og trykke på </a:t>
            </a:r>
            <a:r>
              <a:rPr lang="nb-NO" dirty="0" err="1" smtClean="0"/>
              <a:t>record</a:t>
            </a:r>
            <a:r>
              <a:rPr lang="nb-NO" dirty="0" smtClean="0"/>
              <a:t>-knappen.</a:t>
            </a:r>
          </a:p>
          <a:p>
            <a:endParaRPr lang="nb-NO" dirty="0"/>
          </a:p>
          <a:p>
            <a:r>
              <a:rPr lang="nb-NO" dirty="0" smtClean="0"/>
              <a:t>De syntes det var stas å bli med på et ekte eksperiment og alle har lyst til å bli akustikere når de blir store.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CF44-BB3C-4053-84C5-B19A08E18939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016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Trender innen arkitekturen medfører mye glass og harde flater i skolebygg. </a:t>
            </a:r>
            <a:r>
              <a:rPr lang="nb-NO" dirty="0" smtClean="0"/>
              <a:t>E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stetiske kvaliteter har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nb-NO" dirty="0" smtClean="0"/>
              <a:t>tendens til å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gå på bekostning av akustikken.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Dårlig lydforhold er et usynlig problem som ser ut til å bli nedprioritert i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byggetekniske forskrifter som TEK, som i større grad vektlegger forhold som går ut på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 og bevegelse. </a:t>
            </a:r>
            <a:r>
              <a:rPr lang="nb-NO" dirty="0" smtClean="0"/>
              <a:t>NS 8175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setter ingen krav som går direkte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 taletydelighet i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undervisningsrom, men har derimot supplerende krav til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dirty="0" smtClean="0"/>
              <a:t>k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ontorlandskap og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undervisningslandskap.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Dårlig akustikk i rom fører ofte til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Lombard-effekten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som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 en ufrivillig tendens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 å heve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stemmeleiet for å kompensere for støynivået i omgivelsene. Resultatet av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dette kan bli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slitne lærere som må bruke krefter på å prate høyt og elever som må konsentrere seg for å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høre etter.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Høreapparat-teknologien alene er ikke god nok </a:t>
            </a:r>
            <a:r>
              <a:rPr lang="nb-NO" dirty="0" smtClean="0"/>
              <a:t>fordi det er ment for å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fungere optimalt kun i 1.5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radius fra brukeren i stille omgivelser. Omgivelsene kan ha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bakgrunnsstøy som maskerer taleinformasjon. Det å sette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 høreapparat er derfor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ikke som å ta på seg briller. Støy som tilhører samme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frekvensbånd som tale blir også fremhevet.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CF44-BB3C-4053-84C5-B19A08E1893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3087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er enda mye som gjerne skulle vært undersøkt, men som ikke passet inn i denne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oppgavens omfang. 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videre forskning foreslås det å se på andre parametere som for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eksempel avstandsdemping og støy fra brukerutstyr. 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er en kjent sak at støy fra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brukerutstyr kan påvirke taletydeligheten. Det kunne være nyttig å komme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anbefalinger</a:t>
            </a:r>
            <a:r>
              <a:rPr lang="nb-NO" dirty="0"/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en øvre grenseverdi for maksimal tillatt samlet støynivå for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aktiviteter, brukere og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brukerutstyr.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kunne vært nyttig å finne den ultimate innredningen som gir den beste STI på alle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målepunktene. Dette kan for eksempel gjøres ved å velge ut noen få klasserom, velge de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vanligste romformene og ommøblere pultene til man finner den beste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konfigurasjonen.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Skulle dette gjennomføres så er det viktig å ha i bakhodet de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forskjellene i STI-verdiene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ble målt i stikkprøvene med elever i denne oppgaven.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Denne oppgaven har dessuten kun fokusert på taletydelighet når elevene er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mottakere.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STI-verdiene ved posisjonen til læreren når elevene snakker er heller ikke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inkludert. De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fleste målingene havnet et sted mellom "GOOD" og "EXCELLENT" på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STI-skalaen. Det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kunne vært interessant å vite hvor utslagsgivende dette skillet har for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elever med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varierende grad av utviklet auditivt system.</a:t>
            </a:r>
          </a:p>
          <a:p>
            <a:endParaRPr lang="nb-NO" dirty="0" smtClean="0"/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Frekvensanalyse av bakgrunnsstøyen kan muligens være interessant. Foreløpig har vi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</a:t>
            </a:r>
            <a:r>
              <a:rPr lang="nb-NO" dirty="0"/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én tallverdi i NS og i likhet med hvordan de ulike oktavbåndene i etterklangstiden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 ut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 å ha ulik grad av effekt på STI-verdiene, kan det også være interessant å se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</a:t>
            </a:r>
            <a:r>
              <a:rPr lang="nb-NO" dirty="0"/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forskjellige frekvenser av bakgrunnsstøyen kan utfylle funnene i denne oppgaven.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mest nyttige for denne oppgaven isolert sett er å repetere disse målingene, inkludert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stikkprøver, ved å velge ut et likt antall type klasserom av hver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romform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og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om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resultatene diskutert her er repeterbare.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CF44-BB3C-4053-84C5-B19A08E18939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8855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Asplan Viak fortjener en stor takk for å ha stilt opp med måleutstyr og en fleksibel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arbeidshverdag mens jeg gjennomførte denne feltstudien. Trond Norén fortjener en stor takk for at han har vært min mentor, ikke bare under masteroppgaven, men også på arbeidsplassen.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Takk til ÅF og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Norsonic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gjennomgang av </a:t>
            </a:r>
            <a:r>
              <a:rPr lang="nb-NO" dirty="0" smtClean="0"/>
              <a:t>gjennomgang av målemetode.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Undervisningsbygg og Undervisningsetaten for å ha hjulpet meg med å lete etter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skoler og for å bidra med plantegninger.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 stilling.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Periode preget av lite søvn.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Prøve ut hvordan det er å ha normal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puls og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kanskje hilse på kjæresten som jeg bor sammen med – han virker som en hyggelig fyr.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CF44-BB3C-4053-84C5-B19A08E18939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7343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 er forkortelsen for sound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transmission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STI-skalaen er en tallbasert skala med 5 kategorier som beskriver taletydelighet.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Graden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 taletydelighet korresponderer med STI-verdien og oppfattelsen av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stavelser, ord og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setninger. Skalaen er tilpasset etter normalt hørende personer.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vi ser av tabellen er hvor krevende det er å lytte omvendt proporsjonal med STI-skalaen.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er også verdt å nevne at talekvalitet og taletydelighet ikke er det samme.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Talekvalitet refererer til hvor bra lyden høres ut, mens taletydelighet er hvor mye man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 forstå av lyden,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altså taleoverføring.</a:t>
            </a:r>
          </a:p>
          <a:p>
            <a:endParaRPr lang="nb-NO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Det er verdt å merke at STI-metoden tar hensyn til normalt hørende brukere. Hverken hørselen eller ordforrådet er fullutviklet i skolealder, derfor er det viktig å tilrettelegge for at elevene kan bruke all sin kognitive kapasitet på å fordøye informasjonen og ikke på selve lyttingen.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Mindre barn har ofte nedsatt hørsel uten å være klar over det.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Dette kan for eksempel være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mellomøreproblematikk som kan føre til forbigående hørselstap i perioder. Selv om det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regel ikke er vedvarende, faller det inn under nedsatt hørsel.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CF44-BB3C-4053-84C5-B19A08E1893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4300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Talebananen viser lydenes plassering i språksammenheng.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Vokalene betraktes som de lydbærende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språklydene, mens konsonantene bærer meningen i språklyden.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et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 med høy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etterklangstid vil taleren bli nødt til å prate mer langsomt for å bli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forstått. På den andre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siden, i et helt dempet rom, vil man derimot gjerne måtte kompensere ved å prate høyere.</a:t>
            </a:r>
            <a:endParaRPr lang="nb-NO" dirty="0"/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Tidligere forskning viser at høy etterklangstid forringer taletydeligheten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ved å maskere de ustemte konsonantene i 2000-8000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Hz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-frekvensbåndet. For eksempel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ordet "back" på engelsk blir tvetydig når man ikke hører "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ck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"-lyden og gjør det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vanskelig å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skille mellom andre ord som rimer som for eksempel "bad" og "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bath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 samme måten vil for høy bakgrunnsstøy også maskere viktige konsonanter. Det er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spesielt uheldig med bakgrunnsstøy med bass-karakteristikk, selv om de lave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frekvensene</a:t>
            </a:r>
            <a:r>
              <a:rPr lang="nb-NO" dirty="0"/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ikke bringer taleinformasjon i like stor grad.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CF44-BB3C-4053-84C5-B19A08E1893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570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Målet med oppgaven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 å undersøke hvor høy taletydelighet man kan forvente i klasserom prosjektert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henhold til TEK10. </a:t>
            </a:r>
          </a:p>
          <a:p>
            <a:endParaRPr lang="nb-NO" dirty="0"/>
          </a:p>
          <a:p>
            <a:r>
              <a:rPr lang="nb-NO" dirty="0" smtClean="0"/>
              <a:t>Jeg har også sett på </a:t>
            </a:r>
            <a:r>
              <a:rPr lang="nb-NO" dirty="0"/>
              <a:t>om det er korrelasjon mellom romgeometrien til et klasserom og taletydeligheten. </a:t>
            </a:r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Andre faktorer som veggflater, vinduer og møblering har blitt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vurdert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 det ser ut til å ha effekt på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dirty="0" smtClean="0"/>
              <a:t>STI.</a:t>
            </a:r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Målingene søker å belyse om taletydelighet er en akustisk parameter som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bør inngå ved prosjektering av klasserom. </a:t>
            </a:r>
          </a:p>
          <a:p>
            <a:endParaRPr lang="nb-NO" dirty="0"/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Uansett utfall er det viktig å vite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dette har en direkte sammenheng med kravene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 etterklang og bakgrunnsstøy, og om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dette er nok til å garantere god taletydelighet i fremtidige klasserom.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CF44-BB3C-4053-84C5-B19A08E1893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7422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Jeg har målt </a:t>
            </a:r>
            <a:r>
              <a:rPr lang="nb-NO" dirty="0" smtClean="0"/>
              <a:t>i 20 </a:t>
            </a:r>
            <a:r>
              <a:rPr lang="nb-NO" dirty="0"/>
              <a:t>klasserom </a:t>
            </a:r>
            <a:r>
              <a:rPr lang="nb-NO" dirty="0" smtClean="0"/>
              <a:t>fra</a:t>
            </a:r>
            <a:r>
              <a:rPr lang="nb-NO" baseline="0" dirty="0" smtClean="0"/>
              <a:t> </a:t>
            </a:r>
            <a:r>
              <a:rPr lang="nb-NO" dirty="0" smtClean="0"/>
              <a:t>10 skoler og vurdert dem</a:t>
            </a:r>
            <a:r>
              <a:rPr lang="nb-NO" baseline="0" dirty="0" smtClean="0"/>
              <a:t> </a:t>
            </a:r>
            <a:r>
              <a:rPr lang="nb-NO" dirty="0" smtClean="0"/>
              <a:t>basert på</a:t>
            </a:r>
            <a:r>
              <a:rPr lang="nb-NO" baseline="0" dirty="0" smtClean="0"/>
              <a:t> </a:t>
            </a:r>
            <a:r>
              <a:rPr lang="nb-NO" dirty="0" smtClean="0"/>
              <a:t>klassisk </a:t>
            </a:r>
            <a:r>
              <a:rPr lang="nb-NO" dirty="0"/>
              <a:t>undervisningsstil hvor læreren står ved tavlen og prater. </a:t>
            </a:r>
            <a:r>
              <a:rPr lang="nb-NO" dirty="0" smtClean="0"/>
              <a:t>Målingene </a:t>
            </a:r>
            <a:r>
              <a:rPr lang="nb-NO" dirty="0"/>
              <a:t>er basert på plassering av elevenes </a:t>
            </a:r>
            <a:r>
              <a:rPr lang="nb-NO" dirty="0" smtClean="0"/>
              <a:t>pulter </a:t>
            </a:r>
            <a:r>
              <a:rPr lang="nb-NO" dirty="0"/>
              <a:t>for å nærmest </a:t>
            </a:r>
            <a:r>
              <a:rPr lang="nb-NO" dirty="0" smtClean="0"/>
              <a:t>mulig</a:t>
            </a:r>
            <a:r>
              <a:rPr lang="nb-NO" baseline="0" dirty="0" smtClean="0"/>
              <a:t> </a:t>
            </a:r>
            <a:r>
              <a:rPr lang="nb-NO" dirty="0" smtClean="0"/>
              <a:t>simulere faktiske </a:t>
            </a:r>
            <a:r>
              <a:rPr lang="nb-NO" dirty="0"/>
              <a:t>forhold. 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Jeg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har brukt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STIPA for å måle STI som er en metode for å bedømme STI ut ifra en 5 stegs-skala. Kort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fortalt er det blitt målt slik akustikerne har prosjektert - i et tomt rom uten mennesker.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tillegg har jeg inkludert en stikkprøve med elever i 2 av klasserommene for å undersøke hvordan målte verdier i et tomt rom forholder seg til verdiene målt i en nærmere reell brukssituasjon.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Parameterne som er undersøkt er i hovedsak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romform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etterklangstid og bakgrunnsstøy.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er utvilsomt andre variabler som kan påvirke resultatene, men det er valgt å fokusere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 de variablene man til stor grad kan kontrollere under prosjektering av klasserommene.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er derfor valgt å se bort fra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romradiusen og avstandsdemping per meter.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Selv om frekvensbåndene på 63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Hz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og 8000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Hz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ikke er med i kravene til etterklangstid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nb-NO" dirty="0"/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 8175 er de likevel tatt med i vurderingen av etterklangstidene fordi de er med i talefrekvensområdet.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CF44-BB3C-4053-84C5-B19A08E18939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4327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Klasserommene </a:t>
            </a:r>
            <a:r>
              <a:rPr lang="nb-NO" dirty="0"/>
              <a:t>er valgt basert på tilgjengelighet og det har ikke vært mulig å garantere at alle romformene blir like godt representert. Rommene blir likevel kategorisert etter </a:t>
            </a:r>
            <a:r>
              <a:rPr lang="nb-NO" dirty="0" smtClean="0"/>
              <a:t>romfasong: </a:t>
            </a:r>
            <a:r>
              <a:rPr lang="nb-NO" dirty="0"/>
              <a:t>dyp, bred, kvadrat, spesial og trapes.</a:t>
            </a:r>
          </a:p>
          <a:p>
            <a:endParaRPr lang="nb-NO" dirty="0"/>
          </a:p>
          <a:p>
            <a:r>
              <a:rPr lang="nb-NO" dirty="0"/>
              <a:t>Det er valgt å ekskludere klasserom der elevene sitter i grupper hvor noen sitter med ryggen mot læreren. Heller ikke baseskoler er blitt inkludert i denne studien. </a:t>
            </a:r>
          </a:p>
          <a:p>
            <a:endParaRPr lang="nb-NO" dirty="0"/>
          </a:p>
          <a:p>
            <a:r>
              <a:rPr lang="nb-NO" dirty="0"/>
              <a:t>Det er målt ved forskjellig antall målepunkter per klasserom ettersom størrelsene for klasserommene varierte, men jeg har forsøkt å benytte et rutenett på 9 posisjoner for å dekke alle ytterpunktene </a:t>
            </a:r>
            <a:r>
              <a:rPr lang="nb-NO" dirty="0" smtClean="0"/>
              <a:t>og punktene </a:t>
            </a:r>
            <a:r>
              <a:rPr lang="nb-NO" dirty="0"/>
              <a:t>i midten av </a:t>
            </a:r>
            <a:r>
              <a:rPr lang="nb-NO" dirty="0" smtClean="0"/>
              <a:t>klasserommet.</a:t>
            </a:r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CF44-BB3C-4053-84C5-B19A08E1893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5432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Slavene mine, jeg mener, favorittnordlendingene mine.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CF44-BB3C-4053-84C5-B19A08E1893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3065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brainstorming ble det opprettet en veldig omfattende liste over alle parametere som mistenkes å ha en effekt på taletydeligheten i klasserom. Det ble derfor gjort en "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topdown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"-tilnærming for å få finne de mest signifikante faktorene. Klasserommene i hver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hovedtype ble først samlet, deretter ble det tatt et gjennomsnitt av alle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posisjonene i alle klasserom for hver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romform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å lage fiktive representative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klasserom. </a:t>
            </a:r>
          </a:p>
          <a:p>
            <a:endParaRPr lang="nb-NO" dirty="0"/>
          </a:p>
          <a:p>
            <a:r>
              <a:rPr lang="nb-NO" dirty="0"/>
              <a:t>Som </a:t>
            </a:r>
            <a:r>
              <a:rPr lang="nb-NO" dirty="0" smtClean="0"/>
              <a:t>vi ser av </a:t>
            </a:r>
            <a:r>
              <a:rPr lang="nb-NO" dirty="0"/>
              <a:t>Tabell 4-2 kommer </a:t>
            </a:r>
            <a:r>
              <a:rPr lang="nb-NO" dirty="0" smtClean="0"/>
              <a:t>kvadratiske </a:t>
            </a:r>
            <a:r>
              <a:rPr lang="nb-NO" dirty="0"/>
              <a:t>klasserom best ut både på forventet gjennomsnittlig STI-verdier og lav variasjon i </a:t>
            </a:r>
            <a:r>
              <a:rPr lang="nb-NO" dirty="0" smtClean="0"/>
              <a:t>STI-fordeling </a:t>
            </a:r>
            <a:r>
              <a:rPr lang="nb-NO" dirty="0"/>
              <a:t>i rommet. Spesialklasserom og trapes klasserom ble ikke tatt med i betraktningen av differansen grunnet for </a:t>
            </a:r>
            <a:r>
              <a:rPr lang="nb-NO" dirty="0" smtClean="0"/>
              <a:t>få målte </a:t>
            </a:r>
            <a:r>
              <a:rPr lang="nb-NO" dirty="0"/>
              <a:t>rom. </a:t>
            </a:r>
            <a:endParaRPr lang="nb-NO" dirty="0" smtClean="0"/>
          </a:p>
          <a:p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Utvalget av kvadratiske klasserom var begrenset, bare 3 klasserom, og det er viktig å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bemerke seg at de to enkeltrommene med de høyeste STI-verdiene var av type dype,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noe</a:t>
            </a:r>
            <a:r>
              <a:rPr lang="nb-NO" dirty="0"/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tilsier at romgeometrien har mindre utslagsgivende effekt enn først antatt.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Felles for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kvadratiske og dype klasserom er at de, i mindre grad enn brede klasserom, har elever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plassert utenfor direktivitetsområdet til læreren. 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Dersom vi ser bort fra avvikende klasserom med dyp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romform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kommer man til en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alternativ konklusjon. Det er en klar sammenheng mellom STI-verdier og</a:t>
            </a:r>
            <a:r>
              <a:rPr lang="nb-NO" dirty="0"/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etterklangstid i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tradisjonelle, dype klasserom med klassisk undervisningsstil og klassisk pultplassering. Det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 i de dype klasserommene man får tydelig høyest STI-verdier for alle posisjoner når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etterklangstiden reduseres til 0.4 s for oktavbåndene.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Vegger med store vinduer ser ut til å gi lokale forbedringer i STI. Det ble også observert lokale forbedringer på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måleposisjoner nær bakvegg, i tillegg til at store bordflater virker å ha en positiv effekt på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nærliggende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dirty="0"/>
              <a:t>måleposisjoner. Høyde under himling hadde ingen merkbar effekt på målt </a:t>
            </a:r>
            <a:r>
              <a:rPr lang="nb-NO" dirty="0" smtClean="0"/>
              <a:t>STI.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CF44-BB3C-4053-84C5-B19A08E1893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58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7B2A-CC40-402A-8126-E6134928D786}" type="datetimeFigureOut">
              <a:rPr lang="nb-NO" smtClean="0"/>
              <a:t>04.11.2017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A75C-EE65-4D1C-AD2E-C568167001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120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7B2A-CC40-402A-8126-E6134928D786}" type="datetimeFigureOut">
              <a:rPr lang="nb-NO" smtClean="0"/>
              <a:t>04.11.2017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A75C-EE65-4D1C-AD2E-C568167001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09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7B2A-CC40-402A-8126-E6134928D786}" type="datetimeFigureOut">
              <a:rPr lang="nb-NO" smtClean="0"/>
              <a:t>04.11.2017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A75C-EE65-4D1C-AD2E-C568167001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90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7B2A-CC40-402A-8126-E6134928D786}" type="datetimeFigureOut">
              <a:rPr lang="nb-NO" smtClean="0"/>
              <a:t>04.11.2017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A75C-EE65-4D1C-AD2E-C568167001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742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7B2A-CC40-402A-8126-E6134928D786}" type="datetimeFigureOut">
              <a:rPr lang="nb-NO" smtClean="0"/>
              <a:t>04.11.2017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A75C-EE65-4D1C-AD2E-C568167001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127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7B2A-CC40-402A-8126-E6134928D786}" type="datetimeFigureOut">
              <a:rPr lang="nb-NO" smtClean="0"/>
              <a:t>04.11.2017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A75C-EE65-4D1C-AD2E-C568167001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165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7B2A-CC40-402A-8126-E6134928D786}" type="datetimeFigureOut">
              <a:rPr lang="nb-NO" smtClean="0"/>
              <a:t>04.11.2017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A75C-EE65-4D1C-AD2E-C568167001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601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7B2A-CC40-402A-8126-E6134928D786}" type="datetimeFigureOut">
              <a:rPr lang="nb-NO" smtClean="0"/>
              <a:t>04.11.2017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A75C-EE65-4D1C-AD2E-C568167001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092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7B2A-CC40-402A-8126-E6134928D786}" type="datetimeFigureOut">
              <a:rPr lang="nb-NO" smtClean="0"/>
              <a:t>04.11.2017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A75C-EE65-4D1C-AD2E-C568167001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155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7B2A-CC40-402A-8126-E6134928D786}" type="datetimeFigureOut">
              <a:rPr lang="nb-NO" smtClean="0"/>
              <a:t>04.11.2017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A75C-EE65-4D1C-AD2E-C568167001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110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7B2A-CC40-402A-8126-E6134928D786}" type="datetimeFigureOut">
              <a:rPr lang="nb-NO" smtClean="0"/>
              <a:t>04.11.2017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A75C-EE65-4D1C-AD2E-C568167001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938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97B2A-CC40-402A-8126-E6134928D786}" type="datetimeFigureOut">
              <a:rPr lang="nb-NO" smtClean="0"/>
              <a:t>04.11.2017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FA75C-EE65-4D1C-AD2E-C568167001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986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" t="12895" b="12825"/>
          <a:stretch/>
        </p:blipFill>
        <p:spPr>
          <a:xfrm>
            <a:off x="-12699" y="0"/>
            <a:ext cx="12306300" cy="68770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22572" y="5563689"/>
            <a:ext cx="6686827" cy="889000"/>
          </a:xfrm>
        </p:spPr>
        <p:txBody>
          <a:bodyPr>
            <a:noAutofit/>
          </a:bodyPr>
          <a:lstStyle/>
          <a:p>
            <a:r>
              <a:rPr lang="nb-NO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HØY TALETYDELIGHET KAN VI FORVENTE I KLASSEROM </a:t>
            </a:r>
            <a:r>
              <a:rPr lang="nb-NO" sz="2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2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PROSJEKTERT I </a:t>
            </a:r>
            <a:r>
              <a:rPr lang="nb-NO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HENHOLD TIL TEK10?</a:t>
            </a:r>
            <a:endParaRPr lang="nb-NO" sz="2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8801100" y="1092200"/>
            <a:ext cx="1640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FFFF00"/>
                </a:solidFill>
              </a:rPr>
              <a:t>i samarbeid</a:t>
            </a:r>
          </a:p>
          <a:p>
            <a:r>
              <a:rPr lang="nb-NO" sz="2400" dirty="0" smtClean="0">
                <a:solidFill>
                  <a:srgbClr val="FFFF00"/>
                </a:solidFill>
              </a:rPr>
              <a:t>med</a:t>
            </a:r>
            <a:endParaRPr lang="nb-NO" sz="2400" dirty="0">
              <a:solidFill>
                <a:srgbClr val="FFFF00"/>
              </a:solidFill>
            </a:endParaRPr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1948598"/>
            <a:ext cx="1588886" cy="47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l="714" r="799"/>
          <a:stretch/>
        </p:blipFill>
        <p:spPr>
          <a:xfrm>
            <a:off x="1652337" y="680788"/>
            <a:ext cx="9000000" cy="55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l="927" r="927"/>
          <a:stretch/>
        </p:blipFill>
        <p:spPr>
          <a:xfrm>
            <a:off x="1652336" y="664744"/>
            <a:ext cx="9000000" cy="55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182" y="-186193"/>
            <a:ext cx="14400000" cy="7429203"/>
          </a:xfrm>
        </p:spPr>
      </p:pic>
      <p:sp>
        <p:nvSpPr>
          <p:cNvPr id="7" name="TekstSylinder 6"/>
          <p:cNvSpPr txBox="1"/>
          <p:nvPr/>
        </p:nvSpPr>
        <p:spPr>
          <a:xfrm>
            <a:off x="1088065" y="675025"/>
            <a:ext cx="10015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b="1" dirty="0" smtClean="0">
                <a:solidFill>
                  <a:srgbClr val="FFFF00"/>
                </a:solidFill>
              </a:rPr>
              <a:t>MANGLERUD KLASSEROM 3B</a:t>
            </a:r>
            <a:endParaRPr lang="nb-NO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4632" y="-167474"/>
            <a:ext cx="16200000" cy="7025474"/>
          </a:xfrm>
        </p:spPr>
      </p:pic>
      <p:sp>
        <p:nvSpPr>
          <p:cNvPr id="5" name="TekstSylinder 4"/>
          <p:cNvSpPr txBox="1"/>
          <p:nvPr/>
        </p:nvSpPr>
        <p:spPr>
          <a:xfrm>
            <a:off x="1088065" y="1027906"/>
            <a:ext cx="10015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b="1" dirty="0" smtClean="0">
                <a:solidFill>
                  <a:srgbClr val="FFFF00"/>
                </a:solidFill>
              </a:rPr>
              <a:t>MANGLERUD KLASSEROM 7A</a:t>
            </a:r>
            <a:endParaRPr lang="nb-NO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l="1083" r="1060"/>
          <a:stretch/>
        </p:blipFill>
        <p:spPr>
          <a:xfrm>
            <a:off x="1652334" y="656724"/>
            <a:ext cx="9000000" cy="556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02" r="1577"/>
          <a:stretch/>
        </p:blipFill>
        <p:spPr>
          <a:xfrm>
            <a:off x="1644316" y="633662"/>
            <a:ext cx="9000000" cy="559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12" y="1375199"/>
            <a:ext cx="3240000" cy="423026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705" y="1304925"/>
            <a:ext cx="3240000" cy="430054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125" y="1855890"/>
            <a:ext cx="2232000" cy="3211723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828800" y="5781675"/>
            <a:ext cx="127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uten elever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822668" y="5781675"/>
            <a:ext cx="125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med elever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95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1828800" y="5781675"/>
            <a:ext cx="127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uten elever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822668" y="5781675"/>
            <a:ext cx="125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med elever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412" y="1879108"/>
            <a:ext cx="2196000" cy="317200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705" y="1330937"/>
            <a:ext cx="3240000" cy="437546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12" y="1356950"/>
            <a:ext cx="3240000" cy="434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Velge løsninger og produkter som tilrettelegger for lavere etterklangstider/bakgrunnsstøy</a:t>
            </a:r>
          </a:p>
          <a:p>
            <a:endParaRPr lang="nb-NO" dirty="0"/>
          </a:p>
          <a:p>
            <a:r>
              <a:rPr lang="nb-NO" dirty="0" smtClean="0"/>
              <a:t>Etterklangstid og bakgrunnsstøy alene kan ikke garantere god taletydelighet</a:t>
            </a:r>
          </a:p>
          <a:p>
            <a:endParaRPr lang="nb-NO" dirty="0" smtClean="0"/>
          </a:p>
          <a:p>
            <a:r>
              <a:rPr lang="nb-NO" dirty="0" smtClean="0"/>
              <a:t>STI bør inkluderes som et eget krav</a:t>
            </a:r>
            <a:r>
              <a:rPr lang="nb-NO" dirty="0"/>
              <a:t> </a:t>
            </a:r>
            <a:r>
              <a:rPr lang="nb-NO" dirty="0" smtClean="0"/>
              <a:t>i NS 8175 eller skjerpe kravene til etterklangstid og bakgrunnsstøynivå</a:t>
            </a:r>
          </a:p>
          <a:p>
            <a:endParaRPr lang="nb-NO" dirty="0" smtClean="0"/>
          </a:p>
          <a:p>
            <a:r>
              <a:rPr lang="nb-NO" dirty="0" smtClean="0"/>
              <a:t>Dårlige lydforhold skaper sosiale skiller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9722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4" cy="6858000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Hvorfor?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Mye glass og eksponert betong</a:t>
            </a:r>
          </a:p>
          <a:p>
            <a:endParaRPr lang="nb-NO" dirty="0" smtClean="0"/>
          </a:p>
          <a:p>
            <a:r>
              <a:rPr lang="nb-NO" dirty="0" smtClean="0"/>
              <a:t>Usynlig problem</a:t>
            </a:r>
          </a:p>
          <a:p>
            <a:endParaRPr lang="nb-NO" dirty="0" smtClean="0"/>
          </a:p>
          <a:p>
            <a:r>
              <a:rPr lang="nb-NO" dirty="0" smtClean="0"/>
              <a:t>NS 8175:2012 setter ingen krav til taletydelighet i klasserom</a:t>
            </a:r>
          </a:p>
          <a:p>
            <a:endParaRPr lang="nb-NO" dirty="0" smtClean="0"/>
          </a:p>
          <a:p>
            <a:r>
              <a:rPr lang="nb-NO" dirty="0" smtClean="0"/>
              <a:t>Flere får nytte av gode lytteforhold</a:t>
            </a:r>
          </a:p>
          <a:p>
            <a:endParaRPr lang="nb-NO" dirty="0" smtClean="0"/>
          </a:p>
          <a:p>
            <a:r>
              <a:rPr lang="nb-NO" dirty="0" smtClean="0"/>
              <a:t>Høreapparatteknologien alene er ikke god nok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85469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Videre arbeid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Avstandsdemping og støy fra brukerutstyr?</a:t>
            </a:r>
          </a:p>
          <a:p>
            <a:endParaRPr lang="nb-NO" dirty="0" smtClean="0"/>
          </a:p>
          <a:p>
            <a:r>
              <a:rPr lang="nb-NO" dirty="0" smtClean="0"/>
              <a:t>Øvre grenseverdi for maksimal tillatt samlet støynivå?</a:t>
            </a:r>
          </a:p>
          <a:p>
            <a:endParaRPr lang="nb-NO" dirty="0" smtClean="0"/>
          </a:p>
          <a:p>
            <a:r>
              <a:rPr lang="nb-NO" dirty="0" smtClean="0"/>
              <a:t>Den ultimate bordkonfigurasjonen?</a:t>
            </a:r>
          </a:p>
          <a:p>
            <a:endParaRPr lang="nb-NO" dirty="0" smtClean="0"/>
          </a:p>
          <a:p>
            <a:r>
              <a:rPr lang="nb-NO" dirty="0" smtClean="0"/>
              <a:t>STI ved to-veis kommunikasjon?</a:t>
            </a:r>
          </a:p>
          <a:p>
            <a:endParaRPr lang="nb-NO" dirty="0" smtClean="0"/>
          </a:p>
          <a:p>
            <a:r>
              <a:rPr lang="nb-NO" dirty="0" smtClean="0"/>
              <a:t>Frekvensanalyse av bakgrunnsstøyen</a:t>
            </a:r>
          </a:p>
          <a:p>
            <a:endParaRPr lang="nb-NO" dirty="0" smtClean="0"/>
          </a:p>
          <a:p>
            <a:r>
              <a:rPr lang="nb-NO" dirty="0" smtClean="0"/>
              <a:t>Repetere målingene med flere stikkprøver</a:t>
            </a:r>
          </a:p>
        </p:txBody>
      </p:sp>
    </p:spTree>
    <p:extLst>
      <p:ext uri="{BB962C8B-B14F-4D97-AF65-F5344CB8AC3E}">
        <p14:creationId xmlns:p14="http://schemas.microsoft.com/office/powerpoint/2010/main" val="141657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886200" y="2847975"/>
            <a:ext cx="4511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dirty="0" smtClean="0"/>
              <a:t>Takk for meg </a:t>
            </a:r>
            <a:r>
              <a:rPr lang="nb-NO" sz="5400" dirty="0" smtClean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08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STI-skalaen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2232659"/>
            <a:ext cx="10800000" cy="31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542925"/>
            <a:ext cx="6480000" cy="58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Hva?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Hvor høy taletydelighet kan man forvente i klasserom prosjektert etter TEK10?</a:t>
            </a:r>
          </a:p>
          <a:p>
            <a:endParaRPr lang="nb-NO" dirty="0" smtClean="0"/>
          </a:p>
          <a:p>
            <a:r>
              <a:rPr lang="nb-NO" dirty="0" smtClean="0"/>
              <a:t>Hvilken (om noen) </a:t>
            </a:r>
            <a:r>
              <a:rPr lang="nb-NO" dirty="0" err="1" smtClean="0"/>
              <a:t>romform</a:t>
            </a:r>
            <a:r>
              <a:rPr lang="nb-NO" dirty="0" smtClean="0"/>
              <a:t> gir høyest taletydelighet?</a:t>
            </a:r>
          </a:p>
          <a:p>
            <a:endParaRPr lang="nb-NO" dirty="0" smtClean="0"/>
          </a:p>
          <a:p>
            <a:r>
              <a:rPr lang="nb-NO" dirty="0" smtClean="0"/>
              <a:t>Har reflekterende flater på møblering, vegger etc. en effekt på STI?</a:t>
            </a:r>
          </a:p>
          <a:p>
            <a:endParaRPr lang="nb-NO" dirty="0" smtClean="0"/>
          </a:p>
          <a:p>
            <a:r>
              <a:rPr lang="nb-NO" dirty="0" smtClean="0"/>
              <a:t>Er det en sammenheng mellom etterklang, bakgrunnsstøy og taletydelighet?</a:t>
            </a:r>
          </a:p>
          <a:p>
            <a:endParaRPr lang="nb-NO" dirty="0" smtClean="0"/>
          </a:p>
          <a:p>
            <a:r>
              <a:rPr lang="nb-NO" dirty="0" smtClean="0"/>
              <a:t>Bør STI inkluderes ved prosjektering av klasserom?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97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Hvordan?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Målt i 20 klasserom fra 10 skoler i Oslo-området</a:t>
            </a:r>
          </a:p>
          <a:p>
            <a:endParaRPr lang="nb-NO" dirty="0"/>
          </a:p>
          <a:p>
            <a:r>
              <a:rPr lang="nb-NO" dirty="0" smtClean="0"/>
              <a:t>Klassisk undervisningsstil</a:t>
            </a:r>
          </a:p>
          <a:p>
            <a:endParaRPr lang="nb-NO" dirty="0" smtClean="0"/>
          </a:p>
          <a:p>
            <a:r>
              <a:rPr lang="nb-NO" dirty="0" smtClean="0"/>
              <a:t>Kriteriet: TEK10</a:t>
            </a:r>
          </a:p>
          <a:p>
            <a:endParaRPr lang="nb-NO" dirty="0" smtClean="0"/>
          </a:p>
          <a:p>
            <a:r>
              <a:rPr lang="nb-NO" dirty="0" smtClean="0"/>
              <a:t>STIPA, etterklangstid og bakgrunnsstøy i tomt rom</a:t>
            </a:r>
          </a:p>
          <a:p>
            <a:endParaRPr lang="nb-NO" dirty="0" smtClean="0"/>
          </a:p>
          <a:p>
            <a:r>
              <a:rPr lang="nb-NO" dirty="0" smtClean="0"/>
              <a:t>Stikkprøver i 2 fullsatte klasserom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245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Inndeling av klasserommene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237211" y="531498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8 dype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453904" y="5326654"/>
            <a:ext cx="90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6 brede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558929" y="5317129"/>
            <a:ext cx="140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3 kvadratiske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7965412" y="5314986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 spesial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0161523" y="5314986"/>
            <a:ext cx="944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 trapes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37" y="2747962"/>
            <a:ext cx="1440000" cy="1838447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009" y="2986870"/>
            <a:ext cx="1800000" cy="136063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839" y="2917185"/>
            <a:ext cx="1440000" cy="150000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9297" y="2496344"/>
            <a:ext cx="1440000" cy="234168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3800" y="2823851"/>
            <a:ext cx="1440000" cy="16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" t="2537" r="193" b="21458"/>
          <a:stretch/>
        </p:blipFill>
        <p:spPr>
          <a:xfrm rot="5400000">
            <a:off x="-1474304" y="1474304"/>
            <a:ext cx="6858000" cy="3909392"/>
          </a:xfrm>
        </p:spPr>
      </p:pic>
    </p:spTree>
    <p:extLst>
      <p:ext uri="{BB962C8B-B14F-4D97-AF65-F5344CB8AC3E}">
        <p14:creationId xmlns:p14="http://schemas.microsoft.com/office/powerpoint/2010/main" val="36725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Taletydelighet vs. </a:t>
            </a:r>
            <a:r>
              <a:rPr lang="nb-NO" dirty="0" err="1" smtClean="0"/>
              <a:t>romform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19" y="2157412"/>
            <a:ext cx="10800000" cy="33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3185</Words>
  <Application>Microsoft Office PowerPoint</Application>
  <PresentationFormat>Widescreen</PresentationFormat>
  <Paragraphs>237</Paragraphs>
  <Slides>21</Slides>
  <Notes>21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Office-tema</vt:lpstr>
      <vt:lpstr>HVOR HØY TALETYDELIGHET KAN VI FORVENTE I KLASSEROM  PROSJEKTERT I HENHOLD TIL TEK10?</vt:lpstr>
      <vt:lpstr>Hvorfor?</vt:lpstr>
      <vt:lpstr>STI-skalaen</vt:lpstr>
      <vt:lpstr>PowerPoint-presentasjon</vt:lpstr>
      <vt:lpstr>Hva?</vt:lpstr>
      <vt:lpstr>Hvordan?</vt:lpstr>
      <vt:lpstr>Inndeling av klasserommene</vt:lpstr>
      <vt:lpstr>PowerPoint-presentasjon</vt:lpstr>
      <vt:lpstr>Taletydelighet vs. romform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Oppsummering</vt:lpstr>
      <vt:lpstr>PowerPoint-presentasjon</vt:lpstr>
      <vt:lpstr>Videre arbeid</vt:lpstr>
      <vt:lpstr>PowerPoint-presentasjon</vt:lpstr>
    </vt:vector>
  </TitlesOfParts>
  <Company>Asplan Viak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 HØY TALETYDELIGHET KAN VI FORVENTE I KLASSEROM  PROSJEKTERT I HENHOLD TIL TEK10?</dc:title>
  <dc:creator>Nina Lu</dc:creator>
  <cp:lastModifiedBy>Nina Lu</cp:lastModifiedBy>
  <cp:revision>97</cp:revision>
  <dcterms:created xsi:type="dcterms:W3CDTF">2017-11-02T13:57:05Z</dcterms:created>
  <dcterms:modified xsi:type="dcterms:W3CDTF">2017-11-04T09:55:47Z</dcterms:modified>
</cp:coreProperties>
</file>