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65" r:id="rId1"/>
  </p:sldMasterIdLst>
  <p:notesMasterIdLst>
    <p:notesMasterId r:id="rId25"/>
  </p:notesMasterIdLst>
  <p:handoutMasterIdLst>
    <p:handoutMasterId r:id="rId26"/>
  </p:handoutMasterIdLst>
  <p:sldIdLst>
    <p:sldId id="475" r:id="rId2"/>
    <p:sldId id="756" r:id="rId3"/>
    <p:sldId id="759" r:id="rId4"/>
    <p:sldId id="766" r:id="rId5"/>
    <p:sldId id="765" r:id="rId6"/>
    <p:sldId id="764" r:id="rId7"/>
    <p:sldId id="758" r:id="rId8"/>
    <p:sldId id="741" r:id="rId9"/>
    <p:sldId id="742" r:id="rId10"/>
    <p:sldId id="743" r:id="rId11"/>
    <p:sldId id="744" r:id="rId12"/>
    <p:sldId id="745" r:id="rId13"/>
    <p:sldId id="746" r:id="rId14"/>
    <p:sldId id="748" r:id="rId15"/>
    <p:sldId id="749" r:id="rId16"/>
    <p:sldId id="750" r:id="rId17"/>
    <p:sldId id="747" r:id="rId18"/>
    <p:sldId id="763" r:id="rId19"/>
    <p:sldId id="754" r:id="rId20"/>
    <p:sldId id="755" r:id="rId21"/>
    <p:sldId id="757" r:id="rId22"/>
    <p:sldId id="762" r:id="rId23"/>
    <p:sldId id="767" r:id="rId24"/>
  </p:sldIdLst>
  <p:sldSz cx="9144000" cy="6858000" type="screen4x3"/>
  <p:notesSz cx="6805613" cy="9944100"/>
  <p:custDataLst>
    <p:tags r:id="rId27"/>
  </p:custData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A7E9"/>
    <a:srgbClr val="9FB8CE"/>
    <a:srgbClr val="D8E2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 autoAdjust="0"/>
    <p:restoredTop sz="97436" autoAdjust="0"/>
  </p:normalViewPr>
  <p:slideViewPr>
    <p:cSldViewPr showGuides="1">
      <p:cViewPr>
        <p:scale>
          <a:sx n="100" d="100"/>
          <a:sy n="100" d="100"/>
        </p:scale>
        <p:origin x="-1758" y="-510"/>
      </p:cViewPr>
      <p:guideLst>
        <p:guide orient="horz" pos="391"/>
        <p:guide orient="horz" pos="3974"/>
        <p:guide orient="horz" pos="890"/>
        <p:guide orient="horz" pos="981"/>
        <p:guide pos="4604"/>
        <p:guide pos="38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90" d="100"/>
          <a:sy n="90" d="100"/>
        </p:scale>
        <p:origin x="-3558" y="-96"/>
      </p:cViewPr>
      <p:guideLst>
        <p:guide orient="horz" pos="3133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54940" y="0"/>
            <a:ext cx="2949099" cy="497205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FC1BF098-1B88-4E4F-8A87-3F117F1AA024}" type="datetimeFigureOut">
              <a:rPr lang="en-GB" smtClean="0"/>
              <a:t>04/11/2017</a:t>
            </a:fld>
            <a:endParaRPr lang="en-GB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3"/>
          </p:nvPr>
        </p:nvSpPr>
        <p:spPr>
          <a:xfrm>
            <a:off x="3854940" y="9445169"/>
            <a:ext cx="2949099" cy="497205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34970986-5D09-4B6D-93F7-240C1CD2FF1A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33537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099" cy="497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4940" y="0"/>
            <a:ext cx="2949099" cy="497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6125"/>
            <a:ext cx="4970463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562" y="4723448"/>
            <a:ext cx="5444490" cy="4474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5169"/>
            <a:ext cx="2949099" cy="497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4940" y="9445169"/>
            <a:ext cx="2949099" cy="497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4FA2AAE-2363-4685-A6D6-AE3699A26C0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34090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 smtClean="0"/>
          </a:p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FA2AAE-2363-4685-A6D6-AE3699A26C00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04200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 smtClean="0"/>
          </a:p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FA2AAE-2363-4685-A6D6-AE3699A26C00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04200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EA63A6-3B47-4378-A667-C18677827E5D}" type="slidenum">
              <a:rPr lang="de-DE"/>
              <a:pPr/>
              <a:t>6</a:t>
            </a:fld>
            <a:endParaRPr lang="de-DE"/>
          </a:p>
        </p:txBody>
      </p:sp>
      <p:sp>
        <p:nvSpPr>
          <p:cNvPr id="78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6125"/>
            <a:ext cx="4970463" cy="3729038"/>
          </a:xfrm>
          <a:ln/>
        </p:spPr>
      </p:sp>
      <p:sp>
        <p:nvSpPr>
          <p:cNvPr id="78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D3E2B3-A0A9-4FAF-AF75-5B2DCD8C4201}" type="slidenum">
              <a:rPr lang="en-US"/>
              <a:pPr/>
              <a:t>7</a:t>
            </a:fld>
            <a:endParaRPr lang="en-US"/>
          </a:p>
        </p:txBody>
      </p:sp>
      <p:sp>
        <p:nvSpPr>
          <p:cNvPr id="74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7308850" y="1366838"/>
            <a:ext cx="1835150" cy="5272087"/>
          </a:xfrm>
          <a:prstGeom prst="rect">
            <a:avLst/>
          </a:prstGeom>
          <a:solidFill>
            <a:srgbClr val="D8E2EC"/>
          </a:solidFill>
          <a:ln>
            <a:noFill/>
          </a:ln>
          <a:effectLst>
            <a:outerShdw blurRad="12700" dist="12700" dir="5400000" algn="ctr" rotWithShape="0">
              <a:schemeClr val="bg1">
                <a:lumMod val="50000"/>
                <a:alpha val="7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7305675" y="6638925"/>
            <a:ext cx="1838325" cy="233363"/>
          </a:xfrm>
          <a:prstGeom prst="rect">
            <a:avLst/>
          </a:prstGeom>
          <a:solidFill>
            <a:srgbClr val="36A7E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a-DK"/>
          </a:p>
        </p:txBody>
      </p:sp>
      <p:pic>
        <p:nvPicPr>
          <p:cNvPr id="11" name="Billede 1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30293" y="447916"/>
            <a:ext cx="1589088" cy="434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0" y="1366838"/>
            <a:ext cx="7308849" cy="5272087"/>
          </a:xfrm>
          <a:prstGeom prst="rect">
            <a:avLst/>
          </a:prstGeom>
          <a:solidFill>
            <a:srgbClr val="9FB8CE"/>
          </a:solidFill>
          <a:ln>
            <a:noFill/>
          </a:ln>
          <a:effectLst>
            <a:outerShdw blurRad="12700" dist="12700" dir="5400000" algn="ctr" rotWithShape="0">
              <a:schemeClr val="bg2">
                <a:alpha val="7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898525" y="2997894"/>
            <a:ext cx="5724525" cy="369332"/>
          </a:xfrm>
        </p:spPr>
        <p:txBody>
          <a:bodyPr/>
          <a:lstStyle>
            <a:lvl1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da-DK" noProof="0" dirty="0" smtClean="0"/>
              <a:t>KLIK FOR AT REDIGERE I MASTER</a:t>
            </a:r>
            <a:endParaRPr lang="de-DE" noProof="0" dirty="0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98525" y="3717032"/>
            <a:ext cx="5724525" cy="1752600"/>
          </a:xfrm>
        </p:spPr>
        <p:txBody>
          <a:bodyPr/>
          <a:lstStyle>
            <a:lvl1pPr marL="0" indent="0"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da-DK" noProof="0" smtClean="0"/>
              <a:t>Klik for at redigere i master</a:t>
            </a:r>
            <a:endParaRPr lang="de-DE" noProof="0" dirty="0" smtClean="0"/>
          </a:p>
        </p:txBody>
      </p:sp>
      <p:sp>
        <p:nvSpPr>
          <p:cNvPr id="8" name="Rectangle 11"/>
          <p:cNvSpPr>
            <a:spLocks noChangeArrowheads="1"/>
          </p:cNvSpPr>
          <p:nvPr userDrawn="1"/>
        </p:nvSpPr>
        <p:spPr bwMode="auto">
          <a:xfrm>
            <a:off x="7308850" y="1366838"/>
            <a:ext cx="1835150" cy="5272087"/>
          </a:xfrm>
          <a:prstGeom prst="rect">
            <a:avLst/>
          </a:prstGeom>
          <a:solidFill>
            <a:srgbClr val="D8E2EC"/>
          </a:solidFill>
          <a:ln>
            <a:noFill/>
          </a:ln>
          <a:effectLst>
            <a:outerShdw blurRad="12700" dist="12700" dir="5400000" algn="ctr" rotWithShape="0">
              <a:schemeClr val="bg1">
                <a:lumMod val="50000"/>
                <a:alpha val="7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9" name="Rectangle 6"/>
          <p:cNvSpPr>
            <a:spLocks noChangeArrowheads="1"/>
          </p:cNvSpPr>
          <p:nvPr userDrawn="1"/>
        </p:nvSpPr>
        <p:spPr bwMode="auto">
          <a:xfrm>
            <a:off x="7305675" y="6638925"/>
            <a:ext cx="1838325" cy="233363"/>
          </a:xfrm>
          <a:prstGeom prst="rect">
            <a:avLst/>
          </a:prstGeom>
          <a:solidFill>
            <a:srgbClr val="36A7E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a-DK"/>
          </a:p>
        </p:txBody>
      </p:sp>
      <p:pic>
        <p:nvPicPr>
          <p:cNvPr id="10" name="Billed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30293" y="447916"/>
            <a:ext cx="1589088" cy="434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2"/>
          <p:cNvSpPr>
            <a:spLocks noChangeArrowheads="1"/>
          </p:cNvSpPr>
          <p:nvPr userDrawn="1"/>
        </p:nvSpPr>
        <p:spPr bwMode="auto">
          <a:xfrm>
            <a:off x="0" y="1366838"/>
            <a:ext cx="7308849" cy="5272087"/>
          </a:xfrm>
          <a:prstGeom prst="rect">
            <a:avLst/>
          </a:prstGeom>
          <a:solidFill>
            <a:srgbClr val="9FB8CE"/>
          </a:solidFill>
          <a:ln>
            <a:noFill/>
          </a:ln>
          <a:effectLst>
            <a:outerShdw blurRad="12700" dist="12700" dir="5400000" algn="ctr" rotWithShape="0">
              <a:schemeClr val="bg2">
                <a:alpha val="7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72010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8" name="Pladsholder til tabel 7"/>
          <p:cNvSpPr>
            <a:spLocks noGrp="1"/>
          </p:cNvSpPr>
          <p:nvPr>
            <p:ph type="tbl" sz="quarter" idx="10"/>
          </p:nvPr>
        </p:nvSpPr>
        <p:spPr>
          <a:xfrm>
            <a:off x="611188" y="1812925"/>
            <a:ext cx="6697662" cy="4495800"/>
          </a:xfrm>
        </p:spPr>
        <p:txBody>
          <a:bodyPr/>
          <a:lstStyle/>
          <a:p>
            <a:r>
              <a:rPr lang="da-DK" smtClean="0"/>
              <a:t>Klik på ikonet for at tilføje en tabel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0436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187" y="5085185"/>
            <a:ext cx="7826375" cy="432048"/>
          </a:xfrm>
        </p:spPr>
        <p:txBody>
          <a:bodyPr anchor="ctr"/>
          <a:lstStyle>
            <a:lvl1pPr algn="l">
              <a:defRPr sz="1800" b="1"/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611187" y="960438"/>
            <a:ext cx="782637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a-DK" noProof="0" smtClean="0"/>
              <a:t>Klik på ikonet for at tilføje et billede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600317" y="5503863"/>
            <a:ext cx="7837245" cy="80486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37897774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-13447" y="-26478"/>
            <a:ext cx="9157447" cy="688447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a-DK" noProof="0" smtClean="0"/>
              <a:t>Klik på ikonet for at tilføje et billede</a:t>
            </a:r>
          </a:p>
        </p:txBody>
      </p:sp>
    </p:spTree>
    <p:extLst>
      <p:ext uri="{BB962C8B-B14F-4D97-AF65-F5344CB8AC3E}">
        <p14:creationId xmlns:p14="http://schemas.microsoft.com/office/powerpoint/2010/main" val="10969648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611559" y="1798638"/>
            <a:ext cx="3342904" cy="4510682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</p:txBody>
      </p:sp>
      <p:sp>
        <p:nvSpPr>
          <p:cNvPr id="11" name="Titel 1"/>
          <p:cNvSpPr>
            <a:spLocks noGrp="1"/>
          </p:cNvSpPr>
          <p:nvPr>
            <p:ph type="title" hasCustomPrompt="1"/>
          </p:nvPr>
        </p:nvSpPr>
        <p:spPr>
          <a:xfrm>
            <a:off x="611559" y="943893"/>
            <a:ext cx="6697291" cy="369332"/>
          </a:xfrm>
        </p:spPr>
        <p:txBody>
          <a:bodyPr/>
          <a:lstStyle/>
          <a:p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12" name="Pladsholder til indhold 2"/>
          <p:cNvSpPr>
            <a:spLocks noGrp="1"/>
          </p:cNvSpPr>
          <p:nvPr>
            <p:ph sz="half" idx="10"/>
          </p:nvPr>
        </p:nvSpPr>
        <p:spPr>
          <a:xfrm>
            <a:off x="3965946" y="1798638"/>
            <a:ext cx="3342904" cy="4510682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</p:txBody>
      </p:sp>
    </p:spTree>
    <p:extLst>
      <p:ext uri="{BB962C8B-B14F-4D97-AF65-F5344CB8AC3E}">
        <p14:creationId xmlns:p14="http://schemas.microsoft.com/office/powerpoint/2010/main" val="41238463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11188" y="960438"/>
            <a:ext cx="6697662" cy="369332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601055" y="1682224"/>
            <a:ext cx="3780000" cy="639762"/>
          </a:xfrm>
        </p:spPr>
        <p:txBody>
          <a:bodyPr anchor="ctr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1188" y="2321905"/>
            <a:ext cx="3780000" cy="395128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4008" y="1682224"/>
            <a:ext cx="3780000" cy="639762"/>
          </a:xfrm>
        </p:spPr>
        <p:txBody>
          <a:bodyPr anchor="ctr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10" name="Pladsholder til indhold 3"/>
          <p:cNvSpPr>
            <a:spLocks noGrp="1"/>
          </p:cNvSpPr>
          <p:nvPr>
            <p:ph sz="half" idx="10"/>
          </p:nvPr>
        </p:nvSpPr>
        <p:spPr>
          <a:xfrm>
            <a:off x="4632828" y="2321905"/>
            <a:ext cx="3780000" cy="395128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</p:txBody>
      </p:sp>
    </p:spTree>
    <p:extLst>
      <p:ext uri="{BB962C8B-B14F-4D97-AF65-F5344CB8AC3E}">
        <p14:creationId xmlns:p14="http://schemas.microsoft.com/office/powerpoint/2010/main" val="24539292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8" name="Pladsholder til tabel 7"/>
          <p:cNvSpPr>
            <a:spLocks noGrp="1"/>
          </p:cNvSpPr>
          <p:nvPr>
            <p:ph type="tbl" sz="quarter" idx="10"/>
          </p:nvPr>
        </p:nvSpPr>
        <p:spPr>
          <a:xfrm>
            <a:off x="611188" y="1812925"/>
            <a:ext cx="6697662" cy="4495800"/>
          </a:xfrm>
        </p:spPr>
        <p:txBody>
          <a:bodyPr/>
          <a:lstStyle/>
          <a:p>
            <a:r>
              <a:rPr lang="da-DK" smtClean="0"/>
              <a:t>Klik på ikonet for at tilføje en tabel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04364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-13447" y="-26478"/>
            <a:ext cx="9157447" cy="688447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a-DK" noProof="0" smtClean="0"/>
              <a:t>Klik på ikonet for at tilføje et billede</a:t>
            </a:r>
          </a:p>
        </p:txBody>
      </p:sp>
    </p:spTree>
    <p:extLst>
      <p:ext uri="{BB962C8B-B14F-4D97-AF65-F5344CB8AC3E}">
        <p14:creationId xmlns:p14="http://schemas.microsoft.com/office/powerpoint/2010/main" val="10969648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3"/>
          <p:cNvSpPr>
            <a:spLocks noChangeArrowheads="1"/>
          </p:cNvSpPr>
          <p:nvPr userDrawn="1"/>
        </p:nvSpPr>
        <p:spPr bwMode="auto">
          <a:xfrm>
            <a:off x="685800" y="2130425"/>
            <a:ext cx="662305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/>
            <a:endParaRPr lang="en-GB" sz="3600">
              <a:solidFill>
                <a:schemeClr val="bg1"/>
              </a:solidFill>
            </a:endParaRPr>
          </a:p>
        </p:txBody>
      </p:sp>
      <p:sp>
        <p:nvSpPr>
          <p:cNvPr id="4" name="Rectangle 14"/>
          <p:cNvSpPr>
            <a:spLocks noChangeArrowheads="1"/>
          </p:cNvSpPr>
          <p:nvPr userDrawn="1"/>
        </p:nvSpPr>
        <p:spPr bwMode="auto">
          <a:xfrm>
            <a:off x="1371600" y="3311525"/>
            <a:ext cx="3636963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>
              <a:spcBef>
                <a:spcPct val="20000"/>
              </a:spcBef>
              <a:buClr>
                <a:srgbClr val="9FB8CE"/>
              </a:buClr>
            </a:pPr>
            <a:endParaRPr lang="en-GB" sz="2400"/>
          </a:p>
        </p:txBody>
      </p:sp>
      <p:sp>
        <p:nvSpPr>
          <p:cNvPr id="5" name="Rectangle 17"/>
          <p:cNvSpPr>
            <a:spLocks noChangeArrowheads="1"/>
          </p:cNvSpPr>
          <p:nvPr userDrawn="1"/>
        </p:nvSpPr>
        <p:spPr bwMode="auto">
          <a:xfrm>
            <a:off x="7308850" y="1277938"/>
            <a:ext cx="1835150" cy="5145087"/>
          </a:xfrm>
          <a:prstGeom prst="rect">
            <a:avLst/>
          </a:prstGeom>
          <a:solidFill>
            <a:srgbClr val="E3E4E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da-DK"/>
              <a:t> </a:t>
            </a:r>
          </a:p>
        </p:txBody>
      </p:sp>
      <p:sp>
        <p:nvSpPr>
          <p:cNvPr id="6" name="Rectangle 18"/>
          <p:cNvSpPr>
            <a:spLocks noChangeArrowheads="1"/>
          </p:cNvSpPr>
          <p:nvPr userDrawn="1"/>
        </p:nvSpPr>
        <p:spPr bwMode="auto">
          <a:xfrm>
            <a:off x="0" y="1279525"/>
            <a:ext cx="7308850" cy="5149850"/>
          </a:xfrm>
          <a:prstGeom prst="rect">
            <a:avLst/>
          </a:prstGeom>
          <a:solidFill>
            <a:srgbClr val="74B4D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a-DK"/>
          </a:p>
        </p:txBody>
      </p:sp>
      <p:pic>
        <p:nvPicPr>
          <p:cNvPr id="7" name="Picture 21" descr="51x12_micro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850" y="6424613"/>
            <a:ext cx="1835150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2" descr="Part-of-Knauf-grey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6488113"/>
            <a:ext cx="5762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3" descr="danoline_logo_payoff_outlined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6188" y="58738"/>
            <a:ext cx="1328737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0915" name="Rectangle 19"/>
          <p:cNvSpPr>
            <a:spLocks noGrp="1" noChangeArrowheads="1"/>
          </p:cNvSpPr>
          <p:nvPr>
            <p:ph type="ctrTitle"/>
          </p:nvPr>
        </p:nvSpPr>
        <p:spPr bwMode="auto">
          <a:xfrm>
            <a:off x="468313" y="3068638"/>
            <a:ext cx="777240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smtClean="0"/>
              <a:t>Titel 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558076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-Bildseite Head- &amp; Sub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936625" y="0"/>
            <a:ext cx="6372226" cy="577850"/>
          </a:xfrm>
          <a:prstGeom prst="rect">
            <a:avLst/>
          </a:prstGeom>
        </p:spPr>
        <p:txBody>
          <a:bodyPr vert="horz" lIns="0" rIns="0" bIns="0" anchor="b"/>
          <a:lstStyle>
            <a:lvl1pPr algn="l">
              <a:defRPr sz="260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r>
              <a:rPr lang="de-DE" dirty="0" smtClean="0"/>
              <a:t>HEADLINE 26 PT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886969" y="6623001"/>
            <a:ext cx="588300" cy="23932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18.05.2017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475268" y="6623003"/>
            <a:ext cx="2632364" cy="234999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KNAUF R&amp;D, Roomacoustic testroom, Klaudius Hengst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037383" y="6623002"/>
            <a:ext cx="743081" cy="234999"/>
          </a:xfrm>
          <a:prstGeom prst="rect">
            <a:avLst/>
          </a:prstGeom>
        </p:spPr>
        <p:txBody>
          <a:bodyPr/>
          <a:lstStyle/>
          <a:p>
            <a:fld id="{A7DC3767-4F3F-A84A-BDC1-FAC4BFEB186A}" type="slidenum">
              <a:rPr lang="tr-TR" smtClean="0"/>
              <a:pPr/>
              <a:t>‹nr.›</a:t>
            </a:fld>
            <a:endParaRPr lang="tr-TR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933450" y="1466850"/>
            <a:ext cx="3629025" cy="4984750"/>
          </a:xfrm>
          <a:prstGeom prst="rect">
            <a:avLst/>
          </a:prstGeom>
        </p:spPr>
        <p:txBody>
          <a:bodyPr vert="horz" lIns="0" tIns="0" rIns="0" bIns="0"/>
          <a:lstStyle>
            <a:lvl1pPr marL="0" indent="-457200">
              <a:spcBef>
                <a:spcPts val="1200"/>
              </a:spcBef>
              <a:buFont typeface="Arial"/>
              <a:buNone/>
              <a:defRPr lang="de-DE" sz="1600" b="1" i="0" u="none" strike="noStrike" baseline="0" smtClean="0">
                <a:latin typeface="Arial"/>
                <a:cs typeface="Arial"/>
              </a:defRPr>
            </a:lvl1pPr>
            <a:lvl2pPr marL="0" indent="0">
              <a:spcBef>
                <a:spcPts val="1200"/>
              </a:spcBef>
              <a:buFont typeface="Wingdings" charset="2"/>
              <a:buNone/>
              <a:defRPr sz="1600">
                <a:latin typeface="Arial"/>
                <a:cs typeface="Arial"/>
              </a:defRPr>
            </a:lvl2pPr>
            <a:lvl3pPr marL="1200150" indent="-285750">
              <a:buFont typeface="Symbol" charset="2"/>
              <a:buChar char="-"/>
              <a:defRPr sz="1800">
                <a:latin typeface="Arial"/>
                <a:cs typeface="Arial"/>
              </a:defRPr>
            </a:lvl3pPr>
            <a:lvl4pPr marL="1657350" indent="-285750">
              <a:buFont typeface="Arial"/>
              <a:buChar char="•"/>
              <a:defRPr sz="1800">
                <a:latin typeface="Arial"/>
                <a:cs typeface="Arial"/>
              </a:defRPr>
            </a:lvl4pPr>
            <a:lvl5pPr marL="2114550" indent="-285750">
              <a:buFont typeface="Arial"/>
              <a:buChar char="•"/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de-DE" dirty="0" smtClean="0"/>
              <a:t>Thema 1 - 16 </a:t>
            </a:r>
            <a:r>
              <a:rPr lang="de-DE" dirty="0" err="1" smtClean="0"/>
              <a:t>pt</a:t>
            </a:r>
            <a:endParaRPr lang="de-DE" dirty="0" smtClean="0"/>
          </a:p>
          <a:p>
            <a:pPr lvl="1"/>
            <a:r>
              <a:rPr lang="de-DE" dirty="0" smtClean="0"/>
              <a:t>Text – 16 </a:t>
            </a:r>
            <a:r>
              <a:rPr lang="de-DE" dirty="0" err="1" smtClean="0"/>
              <a:t>pt</a:t>
            </a:r>
            <a:endParaRPr lang="de-DE" dirty="0" smtClean="0"/>
          </a:p>
          <a:p>
            <a:pPr lvl="1"/>
            <a:endParaRPr lang="de-DE" dirty="0" smtClean="0"/>
          </a:p>
          <a:p>
            <a:pPr lvl="0"/>
            <a:r>
              <a:rPr lang="de-DE" dirty="0" smtClean="0"/>
              <a:t>Thema 2 - 16 </a:t>
            </a:r>
            <a:r>
              <a:rPr lang="de-DE" dirty="0" err="1" smtClean="0"/>
              <a:t>pt</a:t>
            </a:r>
            <a:endParaRPr lang="de-DE" dirty="0" smtClean="0"/>
          </a:p>
          <a:p>
            <a:pPr lvl="1"/>
            <a:r>
              <a:rPr lang="de-DE" dirty="0" smtClean="0"/>
              <a:t>Text – 16 </a:t>
            </a:r>
            <a:r>
              <a:rPr lang="de-DE" dirty="0" err="1" smtClean="0"/>
              <a:t>pt</a:t>
            </a:r>
            <a:endParaRPr lang="de-DE" dirty="0" smtClean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936625" y="577850"/>
            <a:ext cx="6372226" cy="56515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00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dirty="0" smtClean="0"/>
              <a:t>Subheadline 20 PT</a:t>
            </a:r>
            <a:endParaRPr lang="de-DE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6"/>
          </p:nvPr>
        </p:nvSpPr>
        <p:spPr>
          <a:xfrm>
            <a:off x="4819650" y="1466850"/>
            <a:ext cx="3960814" cy="4718050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600">
                <a:latin typeface="Arial"/>
                <a:cs typeface="Arial"/>
              </a:defRPr>
            </a:lvl1pPr>
          </a:lstStyle>
          <a:p>
            <a:endParaRPr lang="de-DE" dirty="0"/>
          </a:p>
        </p:txBody>
      </p:sp>
      <p:sp>
        <p:nvSpPr>
          <p:cNvPr id="13" name="Textplatzhalter 7"/>
          <p:cNvSpPr>
            <a:spLocks noGrp="1"/>
          </p:cNvSpPr>
          <p:nvPr>
            <p:ph type="body" sz="quarter" idx="17" hasCustomPrompt="1"/>
          </p:nvPr>
        </p:nvSpPr>
        <p:spPr>
          <a:xfrm>
            <a:off x="4821303" y="6184900"/>
            <a:ext cx="3959161" cy="266700"/>
          </a:xfrm>
          <a:prstGeom prst="rect">
            <a:avLst/>
          </a:prstGeom>
        </p:spPr>
        <p:txBody>
          <a:bodyPr vert="horz" lIns="0" tIns="108000" rIns="0" bIns="0"/>
          <a:lstStyle>
            <a:lvl1pPr marL="0" indent="-457200">
              <a:spcBef>
                <a:spcPts val="1200"/>
              </a:spcBef>
              <a:buFont typeface="Arial"/>
              <a:buNone/>
              <a:defRPr lang="de-DE" sz="1200" b="0" i="0" u="none" strike="noStrike" baseline="0" smtClean="0">
                <a:latin typeface="Arial"/>
                <a:cs typeface="Arial"/>
              </a:defRPr>
            </a:lvl1pPr>
            <a:lvl2pPr marL="0" indent="0">
              <a:spcBef>
                <a:spcPts val="1200"/>
              </a:spcBef>
              <a:buFont typeface="Wingdings" charset="2"/>
              <a:buNone/>
              <a:defRPr sz="1600">
                <a:latin typeface="Arial"/>
                <a:cs typeface="Arial"/>
              </a:defRPr>
            </a:lvl2pPr>
            <a:lvl3pPr marL="1200150" indent="-285750">
              <a:buFont typeface="Symbol" charset="2"/>
              <a:buChar char="-"/>
              <a:defRPr sz="1800">
                <a:latin typeface="Arial"/>
                <a:cs typeface="Arial"/>
              </a:defRPr>
            </a:lvl3pPr>
            <a:lvl4pPr marL="1657350" indent="-285750">
              <a:buFont typeface="Arial"/>
              <a:buChar char="•"/>
              <a:defRPr sz="1800">
                <a:latin typeface="Arial"/>
                <a:cs typeface="Arial"/>
              </a:defRPr>
            </a:lvl4pPr>
            <a:lvl5pPr marL="2114550" indent="-285750">
              <a:buFont typeface="Arial"/>
              <a:buChar char="•"/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de-DE" dirty="0" smtClean="0"/>
              <a:t>Bildunterschrift 12 </a:t>
            </a:r>
            <a:r>
              <a:rPr lang="de-DE" dirty="0" err="1" smtClean="0"/>
              <a:t>pt</a:t>
            </a:r>
            <a:endParaRPr lang="de-DE" dirty="0" smtClean="0"/>
          </a:p>
        </p:txBody>
      </p:sp>
      <p:sp>
        <p:nvSpPr>
          <p:cNvPr id="15" name="Textplatzhalter 15"/>
          <p:cNvSpPr>
            <a:spLocks noGrp="1"/>
          </p:cNvSpPr>
          <p:nvPr>
            <p:ph type="body" idx="15" hasCustomPrompt="1"/>
          </p:nvPr>
        </p:nvSpPr>
        <p:spPr>
          <a:xfrm>
            <a:off x="222250" y="-12700"/>
            <a:ext cx="714375" cy="590550"/>
          </a:xfrm>
          <a:prstGeom prst="rect">
            <a:avLst/>
          </a:prstGeom>
        </p:spPr>
        <p:txBody>
          <a:bodyPr vert="horz" lIns="72000" tIns="0" rIns="108000" bIns="0" anchor="b"/>
          <a:lstStyle>
            <a:lvl1pPr marL="0" indent="0">
              <a:buNone/>
              <a:defRPr sz="26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</a:lstStyle>
          <a:p>
            <a:pPr algn="r"/>
            <a:r>
              <a:rPr lang="de-DE" dirty="0" smtClean="0"/>
              <a:t>X.X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78005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3115310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Clr>
                <a:srgbClr val="36A7E9"/>
              </a:buClr>
              <a:buFont typeface="Arial" pitchFamily="34" charset="0"/>
              <a:buChar char="•"/>
              <a:defRPr/>
            </a:lvl1pPr>
            <a:lvl2pPr marL="712788" indent="-255588">
              <a:buClr>
                <a:srgbClr val="36A7E9"/>
              </a:buClr>
              <a:buFont typeface="Arial" pitchFamily="34" charset="0"/>
              <a:buChar char="‒"/>
              <a:defRPr sz="1600"/>
            </a:lvl2pPr>
            <a:lvl3pPr marL="1076325" indent="-161925">
              <a:buClr>
                <a:srgbClr val="36A7E9"/>
              </a:buClr>
              <a:buFont typeface="Arial" pitchFamily="34" charset="0"/>
              <a:buChar char="‒"/>
              <a:defRPr sz="1400"/>
            </a:lvl3pPr>
            <a:lvl4pPr>
              <a:defRPr sz="1200"/>
            </a:lvl4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</p:txBody>
      </p:sp>
    </p:spTree>
    <p:extLst>
      <p:ext uri="{BB962C8B-B14F-4D97-AF65-F5344CB8AC3E}">
        <p14:creationId xmlns:p14="http://schemas.microsoft.com/office/powerpoint/2010/main" val="42720273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Clr>
                <a:srgbClr val="36A7E9"/>
              </a:buClr>
              <a:buFont typeface="Arial" pitchFamily="34" charset="0"/>
              <a:buNone/>
              <a:defRPr/>
            </a:lvl1pPr>
            <a:lvl2pPr marL="457200" indent="0">
              <a:buClr>
                <a:srgbClr val="36A7E9"/>
              </a:buClr>
              <a:buFont typeface="Arial" pitchFamily="34" charset="0"/>
              <a:buNone/>
              <a:defRPr sz="1600"/>
            </a:lvl2pPr>
            <a:lvl3pPr marL="914400" indent="0">
              <a:buClr>
                <a:srgbClr val="36A7E9"/>
              </a:buClr>
              <a:buFont typeface="Arial" pitchFamily="34" charset="0"/>
              <a:buNone/>
              <a:defRPr sz="1400"/>
            </a:lvl3pPr>
            <a:lvl4pPr marL="1371600" indent="0">
              <a:buFont typeface="Arial" pitchFamily="34" charset="0"/>
              <a:buNone/>
              <a:defRPr sz="1200"/>
            </a:lvl4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</p:txBody>
      </p:sp>
    </p:spTree>
    <p:extLst>
      <p:ext uri="{BB962C8B-B14F-4D97-AF65-F5344CB8AC3E}">
        <p14:creationId xmlns:p14="http://schemas.microsoft.com/office/powerpoint/2010/main" val="3713922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99864" y="4477453"/>
            <a:ext cx="6708986" cy="369332"/>
          </a:xfrm>
        </p:spPr>
        <p:txBody>
          <a:bodyPr/>
          <a:lstStyle>
            <a:lvl1pPr algn="l">
              <a:defRPr sz="2400" b="1" cap="all">
                <a:solidFill>
                  <a:schemeClr val="tx2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611188" y="2893277"/>
            <a:ext cx="6697662" cy="1500187"/>
          </a:xfrm>
        </p:spPr>
        <p:txBody>
          <a:bodyPr anchor="b"/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4221197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611559" y="1798638"/>
            <a:ext cx="3342904" cy="4510682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</p:txBody>
      </p:sp>
      <p:sp>
        <p:nvSpPr>
          <p:cNvPr id="11" name="Titel 1"/>
          <p:cNvSpPr>
            <a:spLocks noGrp="1"/>
          </p:cNvSpPr>
          <p:nvPr>
            <p:ph type="title" hasCustomPrompt="1"/>
          </p:nvPr>
        </p:nvSpPr>
        <p:spPr>
          <a:xfrm>
            <a:off x="611559" y="943893"/>
            <a:ext cx="6697291" cy="369332"/>
          </a:xfrm>
        </p:spPr>
        <p:txBody>
          <a:bodyPr/>
          <a:lstStyle/>
          <a:p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12" name="Pladsholder til indhold 2"/>
          <p:cNvSpPr>
            <a:spLocks noGrp="1"/>
          </p:cNvSpPr>
          <p:nvPr>
            <p:ph sz="half" idx="10"/>
          </p:nvPr>
        </p:nvSpPr>
        <p:spPr>
          <a:xfrm>
            <a:off x="3965946" y="1798638"/>
            <a:ext cx="3342904" cy="4510682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</p:txBody>
      </p:sp>
    </p:spTree>
    <p:extLst>
      <p:ext uri="{BB962C8B-B14F-4D97-AF65-F5344CB8AC3E}">
        <p14:creationId xmlns:p14="http://schemas.microsoft.com/office/powerpoint/2010/main" val="4123846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11188" y="960438"/>
            <a:ext cx="6697662" cy="369332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601055" y="1682224"/>
            <a:ext cx="3780000" cy="639762"/>
          </a:xfrm>
        </p:spPr>
        <p:txBody>
          <a:bodyPr anchor="ctr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1188" y="2321905"/>
            <a:ext cx="3780000" cy="395128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4008" y="1682224"/>
            <a:ext cx="3780000" cy="639762"/>
          </a:xfrm>
        </p:spPr>
        <p:txBody>
          <a:bodyPr anchor="ctr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10" name="Pladsholder til indhold 3"/>
          <p:cNvSpPr>
            <a:spLocks noGrp="1"/>
          </p:cNvSpPr>
          <p:nvPr>
            <p:ph sz="half" idx="10"/>
          </p:nvPr>
        </p:nvSpPr>
        <p:spPr>
          <a:xfrm>
            <a:off x="4632828" y="2321905"/>
            <a:ext cx="3780000" cy="395128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</p:txBody>
      </p:sp>
    </p:spTree>
    <p:extLst>
      <p:ext uri="{BB962C8B-B14F-4D97-AF65-F5344CB8AC3E}">
        <p14:creationId xmlns:p14="http://schemas.microsoft.com/office/powerpoint/2010/main" val="2453929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 smtClean="0"/>
              <a:t>KLIK FOR AT REDIGERE I MASTER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23338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4402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188" y="960438"/>
            <a:ext cx="2864669" cy="615553"/>
          </a:xfrm>
        </p:spPr>
        <p:txBody>
          <a:bodyPr anchor="ctr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63888" y="960438"/>
            <a:ext cx="4873675" cy="53196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611188" y="1700808"/>
            <a:ext cx="2854325" cy="460791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3954218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vmlDrawing" Target="../drawings/vmlDrawing1.v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1"/>
            </p:custDataLst>
            <p:extLst>
              <p:ext uri="{D42A27DB-BD31-4B8C-83A1-F6EECF244321}">
                <p14:modId xmlns:p14="http://schemas.microsoft.com/office/powerpoint/2010/main" val="232181335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think-cell Slide" r:id="rId22" imgW="270" imgH="270" progId="TCLayout.ActiveDocument.1">
                  <p:embed/>
                </p:oleObj>
              </mc:Choice>
              <mc:Fallback>
                <p:oleObj name="think-cell Slide" r:id="rId2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1559" y="943893"/>
            <a:ext cx="669729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dirty="0" smtClean="0"/>
              <a:t>TITEL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559" y="1798638"/>
            <a:ext cx="6694115" cy="4510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err="1" smtClean="0"/>
              <a:t>Lorem</a:t>
            </a:r>
            <a:r>
              <a:rPr lang="de-DE" dirty="0" smtClean="0"/>
              <a:t> </a:t>
            </a:r>
            <a:r>
              <a:rPr lang="de-DE" dirty="0" err="1" smtClean="0"/>
              <a:t>ipsum</a:t>
            </a:r>
            <a:endParaRPr lang="de-DE" dirty="0" smtClean="0"/>
          </a:p>
          <a:p>
            <a:pPr lvl="0"/>
            <a:endParaRPr lang="de-DE" dirty="0" smtClean="0"/>
          </a:p>
        </p:txBody>
      </p:sp>
      <p:sp>
        <p:nvSpPr>
          <p:cNvPr id="1030" name="Rectangle 8"/>
          <p:cNvSpPr>
            <a:spLocks noChangeArrowheads="1"/>
          </p:cNvSpPr>
          <p:nvPr/>
        </p:nvSpPr>
        <p:spPr bwMode="auto">
          <a:xfrm>
            <a:off x="7308853" y="6638925"/>
            <a:ext cx="1838325" cy="233363"/>
          </a:xfrm>
          <a:prstGeom prst="rect">
            <a:avLst/>
          </a:prstGeom>
          <a:solidFill>
            <a:srgbClr val="36A7E9"/>
          </a:solidFill>
          <a:ln>
            <a:noFill/>
          </a:ln>
          <a:effectLst>
            <a:outerShdw blurRad="12700" dist="12700" algn="l" rotWithShape="0">
              <a:schemeClr val="bg1">
                <a:lumMod val="50000"/>
                <a:alpha val="7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a-DK" dirty="0"/>
          </a:p>
        </p:txBody>
      </p:sp>
      <p:sp>
        <p:nvSpPr>
          <p:cNvPr id="1031" name="Rectangle 9"/>
          <p:cNvSpPr>
            <a:spLocks noChangeArrowheads="1"/>
          </p:cNvSpPr>
          <p:nvPr/>
        </p:nvSpPr>
        <p:spPr bwMode="auto">
          <a:xfrm>
            <a:off x="0" y="0"/>
            <a:ext cx="7305675" cy="233363"/>
          </a:xfrm>
          <a:prstGeom prst="rect">
            <a:avLst/>
          </a:prstGeom>
          <a:solidFill>
            <a:srgbClr val="9FB8CE"/>
          </a:solidFill>
          <a:ln>
            <a:noFill/>
          </a:ln>
          <a:effectLst>
            <a:outerShdw blurRad="12700" dist="12700" dir="5400000" algn="ctr" rotWithShape="0">
              <a:schemeClr val="bg1">
                <a:lumMod val="50000"/>
                <a:alpha val="7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a-DK" dirty="0"/>
          </a:p>
        </p:txBody>
      </p:sp>
      <p:pic>
        <p:nvPicPr>
          <p:cNvPr id="1034" name="Billede 10"/>
          <p:cNvPicPr>
            <a:picLocks noChangeAspect="1"/>
          </p:cNvPicPr>
          <p:nvPr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30293" y="245480"/>
            <a:ext cx="1589088" cy="434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7"/>
          <p:cNvSpPr>
            <a:spLocks noChangeArrowheads="1"/>
          </p:cNvSpPr>
          <p:nvPr/>
        </p:nvSpPr>
        <p:spPr bwMode="auto">
          <a:xfrm>
            <a:off x="0" y="6638925"/>
            <a:ext cx="7305675" cy="233363"/>
          </a:xfrm>
          <a:prstGeom prst="rect">
            <a:avLst/>
          </a:prstGeom>
          <a:solidFill>
            <a:srgbClr val="D8E2EC"/>
          </a:solidFill>
          <a:ln>
            <a:noFill/>
          </a:ln>
          <a:effectLst>
            <a:outerShdw blurRad="12700" dist="12700" algn="l" rotWithShape="0">
              <a:schemeClr val="bg1">
                <a:lumMod val="50000"/>
                <a:alpha val="7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a-DK" dirty="0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7308853" y="6638925"/>
            <a:ext cx="1838325" cy="233363"/>
          </a:xfrm>
          <a:prstGeom prst="rect">
            <a:avLst/>
          </a:prstGeom>
          <a:solidFill>
            <a:srgbClr val="36A7E9"/>
          </a:solidFill>
          <a:ln>
            <a:noFill/>
          </a:ln>
          <a:effectLst>
            <a:outerShdw blurRad="12700" dist="12700" algn="l" rotWithShape="0">
              <a:schemeClr val="bg1">
                <a:lumMod val="50000"/>
                <a:alpha val="7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a-DK" dirty="0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0" y="0"/>
            <a:ext cx="7305675" cy="233363"/>
          </a:xfrm>
          <a:prstGeom prst="rect">
            <a:avLst/>
          </a:prstGeom>
          <a:solidFill>
            <a:srgbClr val="9FB8CE"/>
          </a:solidFill>
          <a:ln>
            <a:noFill/>
          </a:ln>
          <a:effectLst>
            <a:outerShdw blurRad="12700" dist="12700" dir="5400000" algn="ctr" rotWithShape="0">
              <a:schemeClr val="bg1">
                <a:lumMod val="50000"/>
                <a:alpha val="7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a-DK" dirty="0"/>
          </a:p>
        </p:txBody>
      </p:sp>
      <p:pic>
        <p:nvPicPr>
          <p:cNvPr id="10" name="Billede 10"/>
          <p:cNvPicPr>
            <a:picLocks noChangeAspect="1"/>
          </p:cNvPicPr>
          <p:nvPr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30293" y="245480"/>
            <a:ext cx="1589088" cy="434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0" y="6638925"/>
            <a:ext cx="7305675" cy="233363"/>
          </a:xfrm>
          <a:prstGeom prst="rect">
            <a:avLst/>
          </a:prstGeom>
          <a:solidFill>
            <a:srgbClr val="D8E2EC"/>
          </a:solidFill>
          <a:ln>
            <a:noFill/>
          </a:ln>
          <a:effectLst>
            <a:outerShdw blurRad="12700" dist="12700" algn="l" rotWithShape="0">
              <a:schemeClr val="bg1">
                <a:lumMod val="50000"/>
                <a:alpha val="7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a-DK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  <p:sldLayoutId id="2147483741" r:id="rId13"/>
    <p:sldLayoutId id="2147483742" r:id="rId14"/>
    <p:sldLayoutId id="2147483763" r:id="rId15"/>
    <p:sldLayoutId id="2147483762" r:id="rId16"/>
    <p:sldLayoutId id="2147483782" r:id="rId17"/>
    <p:sldLayoutId id="2147483783" r:id="rId18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1.emf"/><Relationship Id="rId10" Type="http://schemas.openxmlformats.org/officeDocument/2006/relationships/image" Target="../media/image10.png"/><Relationship Id="rId4" Type="http://schemas.openxmlformats.org/officeDocument/2006/relationships/oleObject" Target="../embeddings/oleObject3.bin"/><Relationship Id="rId9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7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9" y="2997894"/>
            <a:ext cx="6624736" cy="1107996"/>
          </a:xfrm>
        </p:spPr>
        <p:txBody>
          <a:bodyPr/>
          <a:lstStyle/>
          <a:p>
            <a:r>
              <a:rPr lang="en-GB" dirty="0" smtClean="0"/>
              <a:t>Measurement in reverberation room according to the reverberation time in real space </a:t>
            </a:r>
            <a:endParaRPr lang="en-GB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899592" y="4052664"/>
            <a:ext cx="5724525" cy="1752600"/>
          </a:xfrm>
        </p:spPr>
        <p:txBody>
          <a:bodyPr/>
          <a:lstStyle/>
          <a:p>
            <a:r>
              <a:rPr lang="en-GB" dirty="0" smtClean="0"/>
              <a:t>Erik Flink Ipsen ,Head of R&amp;D, </a:t>
            </a:r>
            <a:r>
              <a:rPr lang="en-GB" dirty="0" err="1" smtClean="0"/>
              <a:t>Knauf</a:t>
            </a:r>
            <a:r>
              <a:rPr lang="en-GB" dirty="0" smtClean="0"/>
              <a:t> </a:t>
            </a:r>
            <a:r>
              <a:rPr lang="en-GB" dirty="0" err="1" smtClean="0"/>
              <a:t>Danoline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444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59" y="620713"/>
            <a:ext cx="6697291" cy="338554"/>
          </a:xfrm>
        </p:spPr>
        <p:txBody>
          <a:bodyPr/>
          <a:lstStyle/>
          <a:p>
            <a:r>
              <a:rPr lang="da-DK" sz="2200" b="1" dirty="0" err="1" smtClean="0"/>
              <a:t>Empty</a:t>
            </a:r>
            <a:r>
              <a:rPr lang="da-DK" sz="2200" b="1" dirty="0" smtClean="0"/>
              <a:t> </a:t>
            </a:r>
            <a:r>
              <a:rPr lang="da-DK" sz="2200" b="1" dirty="0" err="1" smtClean="0"/>
              <a:t>room</a:t>
            </a:r>
            <a:r>
              <a:rPr lang="da-DK" sz="2200" b="1" dirty="0" smtClean="0"/>
              <a:t> and </a:t>
            </a:r>
            <a:r>
              <a:rPr lang="da-DK" sz="2200" b="1" dirty="0" err="1" smtClean="0"/>
              <a:t>different</a:t>
            </a:r>
            <a:r>
              <a:rPr lang="da-DK" sz="2200" b="1" dirty="0" smtClean="0"/>
              <a:t> </a:t>
            </a:r>
            <a:r>
              <a:rPr lang="da-DK" sz="2200" b="1" dirty="0" err="1" smtClean="0"/>
              <a:t>calculation</a:t>
            </a:r>
            <a:r>
              <a:rPr lang="da-DK" sz="2200" b="1" dirty="0" smtClean="0"/>
              <a:t> </a:t>
            </a:r>
            <a:r>
              <a:rPr lang="da-DK" sz="2200" b="1" dirty="0" err="1" smtClean="0"/>
              <a:t>methodes</a:t>
            </a:r>
            <a:endParaRPr lang="en-US" sz="2200" b="1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124744"/>
            <a:ext cx="6694487" cy="3041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558" y="3645025"/>
            <a:ext cx="4472953" cy="2952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047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59" y="620713"/>
            <a:ext cx="6697291" cy="338554"/>
          </a:xfrm>
        </p:spPr>
        <p:txBody>
          <a:bodyPr/>
          <a:lstStyle/>
          <a:p>
            <a:r>
              <a:rPr lang="da-DK" sz="2200" b="1" dirty="0" err="1" smtClean="0"/>
              <a:t>Room</a:t>
            </a:r>
            <a:r>
              <a:rPr lang="da-DK" sz="2200" b="1" dirty="0" smtClean="0"/>
              <a:t> with </a:t>
            </a:r>
            <a:r>
              <a:rPr lang="da-DK" sz="2200" b="1" dirty="0" err="1" smtClean="0"/>
              <a:t>furniture</a:t>
            </a:r>
            <a:r>
              <a:rPr lang="da-DK" sz="2200" b="1" dirty="0" smtClean="0"/>
              <a:t> and </a:t>
            </a:r>
            <a:r>
              <a:rPr lang="da-DK" sz="2200" b="1" dirty="0" err="1" smtClean="0"/>
              <a:t>acoustic</a:t>
            </a:r>
            <a:r>
              <a:rPr lang="da-DK" sz="2200" b="1" dirty="0" smtClean="0"/>
              <a:t> </a:t>
            </a:r>
            <a:r>
              <a:rPr lang="da-DK" sz="2200" b="1" dirty="0" err="1" smtClean="0"/>
              <a:t>ceiling</a:t>
            </a:r>
            <a:endParaRPr lang="en-US" sz="2200" b="1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17" y="1052736"/>
            <a:ext cx="6694487" cy="3271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841261"/>
            <a:ext cx="4104456" cy="2756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436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59" y="620713"/>
            <a:ext cx="7560841" cy="338554"/>
          </a:xfrm>
        </p:spPr>
        <p:txBody>
          <a:bodyPr/>
          <a:lstStyle/>
          <a:p>
            <a:r>
              <a:rPr lang="da-DK" sz="2200" b="1" dirty="0" err="1" smtClean="0"/>
              <a:t>Room</a:t>
            </a:r>
            <a:r>
              <a:rPr lang="da-DK" sz="2200" b="1" dirty="0" smtClean="0"/>
              <a:t> with </a:t>
            </a:r>
            <a:r>
              <a:rPr lang="da-DK" sz="2200" b="1" dirty="0" err="1" smtClean="0"/>
              <a:t>furniture</a:t>
            </a:r>
            <a:r>
              <a:rPr lang="da-DK" sz="2200" b="1" dirty="0" smtClean="0"/>
              <a:t>, </a:t>
            </a:r>
            <a:r>
              <a:rPr lang="da-DK" sz="2200" b="1" dirty="0" err="1" smtClean="0"/>
              <a:t>acoustic</a:t>
            </a:r>
            <a:r>
              <a:rPr lang="da-DK" sz="2200" b="1" dirty="0" smtClean="0"/>
              <a:t> </a:t>
            </a:r>
            <a:r>
              <a:rPr lang="da-DK" sz="2200" b="1" dirty="0" err="1" smtClean="0"/>
              <a:t>ceiling</a:t>
            </a:r>
            <a:r>
              <a:rPr lang="da-DK" sz="2200" b="1" dirty="0" smtClean="0"/>
              <a:t> and </a:t>
            </a:r>
            <a:r>
              <a:rPr lang="da-DK" sz="2200" b="1" dirty="0" err="1" smtClean="0"/>
              <a:t>wall</a:t>
            </a:r>
            <a:r>
              <a:rPr lang="da-DK" sz="2200" b="1" dirty="0" smtClean="0"/>
              <a:t> absorbers</a:t>
            </a:r>
            <a:endParaRPr lang="en-US" sz="2200" b="1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8" t="7808"/>
          <a:stretch/>
        </p:blipFill>
        <p:spPr bwMode="auto">
          <a:xfrm>
            <a:off x="611188" y="1081311"/>
            <a:ext cx="6484392" cy="3265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535" y="3885431"/>
            <a:ext cx="4067969" cy="2714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258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188" y="600944"/>
            <a:ext cx="7201172" cy="677108"/>
          </a:xfrm>
        </p:spPr>
        <p:txBody>
          <a:bodyPr/>
          <a:lstStyle/>
          <a:p>
            <a:r>
              <a:rPr lang="da-DK" sz="2200" b="1" dirty="0" err="1" smtClean="0"/>
              <a:t>Furniture</a:t>
            </a:r>
            <a:r>
              <a:rPr lang="da-DK" sz="2200" b="1" dirty="0" smtClean="0"/>
              <a:t>, Plaza </a:t>
            </a:r>
            <a:r>
              <a:rPr lang="da-DK" sz="2200" b="1" dirty="0" err="1" smtClean="0"/>
              <a:t>Ceiling</a:t>
            </a:r>
            <a:r>
              <a:rPr lang="da-DK" sz="2200" b="1" dirty="0" smtClean="0"/>
              <a:t> and ”</a:t>
            </a:r>
            <a:r>
              <a:rPr lang="da-DK" sz="2200" b="1" dirty="0" err="1" smtClean="0"/>
              <a:t>earhigh</a:t>
            </a:r>
            <a:r>
              <a:rPr lang="da-DK" sz="2200" b="1" dirty="0" smtClean="0"/>
              <a:t>” </a:t>
            </a:r>
            <a:r>
              <a:rPr lang="da-DK" sz="2200" b="1" dirty="0" err="1" smtClean="0"/>
              <a:t>wall</a:t>
            </a:r>
            <a:r>
              <a:rPr lang="da-DK" sz="2200" b="1" dirty="0" smtClean="0"/>
              <a:t> absorbers</a:t>
            </a:r>
            <a:endParaRPr lang="en-US" sz="2200" b="1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9" t="8814"/>
          <a:stretch/>
        </p:blipFill>
        <p:spPr bwMode="auto">
          <a:xfrm>
            <a:off x="611188" y="1268760"/>
            <a:ext cx="6446837" cy="311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768164"/>
            <a:ext cx="4283968" cy="287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4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59" y="620713"/>
            <a:ext cx="6697291" cy="338554"/>
          </a:xfrm>
        </p:spPr>
        <p:txBody>
          <a:bodyPr/>
          <a:lstStyle/>
          <a:p>
            <a:r>
              <a:rPr lang="da-DK" sz="2200" b="1" dirty="0" smtClean="0"/>
              <a:t>The 4 dimensions</a:t>
            </a:r>
            <a:endParaRPr lang="en-US" sz="2200" b="1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009" y="1412875"/>
            <a:ext cx="6810375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112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59" y="620713"/>
            <a:ext cx="6697291" cy="338554"/>
          </a:xfrm>
        </p:spPr>
        <p:txBody>
          <a:bodyPr/>
          <a:lstStyle/>
          <a:p>
            <a:r>
              <a:rPr lang="da-DK" sz="2200" b="1" dirty="0" err="1" smtClean="0"/>
              <a:t>Reverberation</a:t>
            </a:r>
            <a:r>
              <a:rPr lang="da-DK" sz="2200" b="1" dirty="0" smtClean="0"/>
              <a:t> time for the </a:t>
            </a:r>
            <a:r>
              <a:rPr lang="da-DK" sz="2200" b="1" dirty="0" err="1" smtClean="0"/>
              <a:t>different</a:t>
            </a:r>
            <a:r>
              <a:rPr lang="da-DK" sz="2200" b="1" dirty="0" smtClean="0"/>
              <a:t> </a:t>
            </a:r>
            <a:r>
              <a:rPr lang="da-DK" sz="2200" b="1" dirty="0" err="1" smtClean="0"/>
              <a:t>surfaces</a:t>
            </a:r>
            <a:endParaRPr lang="en-US" sz="2200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346587"/>
            <a:ext cx="6694487" cy="341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011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59" y="620713"/>
            <a:ext cx="6697291" cy="338554"/>
          </a:xfrm>
        </p:spPr>
        <p:txBody>
          <a:bodyPr/>
          <a:lstStyle/>
          <a:p>
            <a:r>
              <a:rPr lang="da-DK" sz="2200" b="1" dirty="0" smtClean="0"/>
              <a:t>Placement of speakers and </a:t>
            </a:r>
            <a:r>
              <a:rPr lang="da-DK" sz="2200" b="1" dirty="0" err="1" smtClean="0"/>
              <a:t>microphone</a:t>
            </a:r>
            <a:endParaRPr lang="en-US" sz="2200" b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988840"/>
            <a:ext cx="7498776" cy="3729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6397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59" y="620713"/>
            <a:ext cx="6697291" cy="338554"/>
          </a:xfrm>
        </p:spPr>
        <p:txBody>
          <a:bodyPr/>
          <a:lstStyle/>
          <a:p>
            <a:r>
              <a:rPr lang="da-DK" sz="2200" b="1" dirty="0" err="1" smtClean="0"/>
              <a:t>Scattering</a:t>
            </a:r>
            <a:r>
              <a:rPr lang="da-DK" sz="2200" b="1" dirty="0" smtClean="0"/>
              <a:t> </a:t>
            </a:r>
            <a:r>
              <a:rPr lang="da-DK" sz="2200" b="1" dirty="0" err="1" smtClean="0"/>
              <a:t>coefficients</a:t>
            </a:r>
            <a:endParaRPr lang="en-US" sz="2200" b="1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6694487" cy="2142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933056"/>
            <a:ext cx="6696744" cy="1656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7914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tekst 5"/>
          <p:cNvSpPr>
            <a:spLocks noGrp="1"/>
          </p:cNvSpPr>
          <p:nvPr>
            <p:ph type="body" sz="quarter" idx="14"/>
          </p:nvPr>
        </p:nvSpPr>
        <p:spPr>
          <a:xfrm>
            <a:off x="621135" y="620713"/>
            <a:ext cx="6372226" cy="565150"/>
          </a:xfrm>
        </p:spPr>
        <p:txBody>
          <a:bodyPr/>
          <a:lstStyle/>
          <a:p>
            <a:r>
              <a:rPr lang="da-DK" sz="2200" b="1" dirty="0" smtClean="0">
                <a:solidFill>
                  <a:schemeClr val="tx1"/>
                </a:solidFill>
              </a:rPr>
              <a:t>New </a:t>
            </a:r>
            <a:r>
              <a:rPr lang="da-DK" sz="2200" b="1" dirty="0" err="1" smtClean="0">
                <a:solidFill>
                  <a:schemeClr val="tx1"/>
                </a:solidFill>
              </a:rPr>
              <a:t>formula</a:t>
            </a:r>
            <a:r>
              <a:rPr lang="da-DK" sz="2200" b="1" dirty="0" smtClean="0">
                <a:solidFill>
                  <a:schemeClr val="tx1"/>
                </a:solidFill>
              </a:rPr>
              <a:t> for </a:t>
            </a:r>
            <a:r>
              <a:rPr lang="da-DK" sz="2200" b="1" dirty="0" err="1" smtClean="0">
                <a:solidFill>
                  <a:schemeClr val="tx1"/>
                </a:solidFill>
              </a:rPr>
              <a:t>reverberation</a:t>
            </a:r>
            <a:r>
              <a:rPr lang="da-DK" sz="2200" b="1" dirty="0" smtClean="0">
                <a:solidFill>
                  <a:schemeClr val="tx1"/>
                </a:solidFill>
              </a:rPr>
              <a:t> time ?</a:t>
            </a:r>
            <a:endParaRPr lang="en-US" sz="2200" b="1" dirty="0">
              <a:solidFill>
                <a:schemeClr val="tx1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186" y="2348880"/>
            <a:ext cx="6036895" cy="2232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62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platzhalter 9"/>
          <p:cNvSpPr>
            <a:spLocks noGrp="1"/>
          </p:cNvSpPr>
          <p:nvPr>
            <p:ph type="body" sz="quarter" idx="14"/>
          </p:nvPr>
        </p:nvSpPr>
        <p:spPr>
          <a:xfrm>
            <a:off x="611188" y="620713"/>
            <a:ext cx="6372226" cy="565150"/>
          </a:xfrm>
        </p:spPr>
        <p:txBody>
          <a:bodyPr/>
          <a:lstStyle/>
          <a:p>
            <a:r>
              <a:rPr lang="de-DE" sz="2200" b="1" dirty="0" err="1" smtClean="0">
                <a:solidFill>
                  <a:schemeClr val="tx1"/>
                </a:solidFill>
              </a:rPr>
              <a:t>Does</a:t>
            </a:r>
            <a:r>
              <a:rPr lang="de-DE" sz="2200" b="1" dirty="0" smtClean="0">
                <a:solidFill>
                  <a:schemeClr val="tx1"/>
                </a:solidFill>
              </a:rPr>
              <a:t> </a:t>
            </a:r>
            <a:r>
              <a:rPr lang="de-DE" sz="2200" b="1" dirty="0" err="1" smtClean="0">
                <a:solidFill>
                  <a:schemeClr val="tx1"/>
                </a:solidFill>
              </a:rPr>
              <a:t>the</a:t>
            </a:r>
            <a:r>
              <a:rPr lang="de-DE" sz="2200" b="1" dirty="0" smtClean="0">
                <a:solidFill>
                  <a:schemeClr val="tx1"/>
                </a:solidFill>
              </a:rPr>
              <a:t> </a:t>
            </a:r>
            <a:r>
              <a:rPr lang="de-DE" sz="2200" b="1" dirty="0" err="1" smtClean="0">
                <a:solidFill>
                  <a:schemeClr val="tx1"/>
                </a:solidFill>
              </a:rPr>
              <a:t>new</a:t>
            </a:r>
            <a:r>
              <a:rPr lang="de-DE" sz="2200" b="1" dirty="0" smtClean="0">
                <a:solidFill>
                  <a:schemeClr val="tx1"/>
                </a:solidFill>
              </a:rPr>
              <a:t> </a:t>
            </a:r>
            <a:r>
              <a:rPr lang="de-DE" sz="2200" b="1" dirty="0" err="1" smtClean="0">
                <a:solidFill>
                  <a:schemeClr val="tx1"/>
                </a:solidFill>
              </a:rPr>
              <a:t>formula</a:t>
            </a:r>
            <a:r>
              <a:rPr lang="de-DE" sz="2200" b="1" dirty="0" smtClean="0">
                <a:solidFill>
                  <a:schemeClr val="tx1"/>
                </a:solidFill>
              </a:rPr>
              <a:t> </a:t>
            </a:r>
            <a:r>
              <a:rPr lang="de-DE" sz="2200" b="1" dirty="0" err="1" smtClean="0">
                <a:solidFill>
                  <a:schemeClr val="tx1"/>
                </a:solidFill>
              </a:rPr>
              <a:t>only</a:t>
            </a:r>
            <a:r>
              <a:rPr lang="de-DE" sz="2200" b="1" dirty="0" smtClean="0">
                <a:solidFill>
                  <a:schemeClr val="tx1"/>
                </a:solidFill>
              </a:rPr>
              <a:t> </a:t>
            </a:r>
            <a:r>
              <a:rPr lang="de-DE" sz="2200" b="1" dirty="0" err="1" smtClean="0">
                <a:solidFill>
                  <a:schemeClr val="tx1"/>
                </a:solidFill>
              </a:rPr>
              <a:t>affect</a:t>
            </a:r>
            <a:r>
              <a:rPr lang="de-DE" sz="2200" b="1" dirty="0" smtClean="0">
                <a:solidFill>
                  <a:schemeClr val="tx1"/>
                </a:solidFill>
              </a:rPr>
              <a:t> </a:t>
            </a:r>
            <a:r>
              <a:rPr lang="de-DE" sz="2200" b="1" dirty="0" err="1" smtClean="0">
                <a:solidFill>
                  <a:schemeClr val="tx1"/>
                </a:solidFill>
              </a:rPr>
              <a:t>perforated</a:t>
            </a:r>
            <a:r>
              <a:rPr lang="de-DE" sz="2200" b="1" dirty="0" smtClean="0">
                <a:solidFill>
                  <a:schemeClr val="tx1"/>
                </a:solidFill>
              </a:rPr>
              <a:t> </a:t>
            </a:r>
            <a:r>
              <a:rPr lang="de-DE" sz="2200" b="1" dirty="0" err="1" smtClean="0">
                <a:solidFill>
                  <a:schemeClr val="tx1"/>
                </a:solidFill>
              </a:rPr>
              <a:t>gypsum</a:t>
            </a:r>
            <a:r>
              <a:rPr lang="de-DE" sz="2200" b="1" dirty="0" smtClean="0">
                <a:solidFill>
                  <a:schemeClr val="tx1"/>
                </a:solidFill>
              </a:rPr>
              <a:t> </a:t>
            </a:r>
            <a:r>
              <a:rPr lang="de-DE" sz="2200" b="1" dirty="0" err="1" smtClean="0">
                <a:solidFill>
                  <a:schemeClr val="tx1"/>
                </a:solidFill>
              </a:rPr>
              <a:t>boards</a:t>
            </a:r>
            <a:endParaRPr lang="de-DE" sz="2200" b="1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819328"/>
            <a:ext cx="7920000" cy="38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Gerade Verbindung 5"/>
          <p:cNvCxnSpPr/>
          <p:nvPr/>
        </p:nvCxnSpPr>
        <p:spPr>
          <a:xfrm>
            <a:off x="718882" y="1595438"/>
            <a:ext cx="67627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/>
        </p:nvCxnSpPr>
        <p:spPr>
          <a:xfrm>
            <a:off x="3447604" y="1595438"/>
            <a:ext cx="676275" cy="0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kstboks 8"/>
          <p:cNvSpPr txBox="1"/>
          <p:nvPr/>
        </p:nvSpPr>
        <p:spPr>
          <a:xfrm>
            <a:off x="1657822" y="1410772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err="1" smtClean="0"/>
              <a:t>Measured</a:t>
            </a:r>
            <a:endParaRPr lang="en-US" dirty="0"/>
          </a:p>
        </p:txBody>
      </p:sp>
      <p:sp>
        <p:nvSpPr>
          <p:cNvPr id="15" name="Tekstboks 14"/>
          <p:cNvSpPr txBox="1"/>
          <p:nvPr/>
        </p:nvSpPr>
        <p:spPr>
          <a:xfrm>
            <a:off x="4250110" y="1410772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err="1" smtClean="0"/>
              <a:t>Calculated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43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189" y="620712"/>
            <a:ext cx="6697662" cy="677108"/>
          </a:xfrm>
        </p:spPr>
        <p:txBody>
          <a:bodyPr/>
          <a:lstStyle/>
          <a:p>
            <a:r>
              <a:rPr lang="da-DK" sz="2200" b="1" dirty="0" err="1" smtClean="0"/>
              <a:t>Reverberation</a:t>
            </a:r>
            <a:r>
              <a:rPr lang="da-DK" sz="2200" b="1" dirty="0" smtClean="0"/>
              <a:t> </a:t>
            </a:r>
            <a:r>
              <a:rPr lang="da-DK" sz="2200" b="1" dirty="0" err="1" smtClean="0"/>
              <a:t>room</a:t>
            </a:r>
            <a:r>
              <a:rPr lang="da-DK" sz="2200" b="1" dirty="0" smtClean="0"/>
              <a:t> vs. </a:t>
            </a:r>
            <a:r>
              <a:rPr lang="da-DK" sz="2200" b="1" dirty="0" err="1" smtClean="0"/>
              <a:t>Expected</a:t>
            </a:r>
            <a:r>
              <a:rPr lang="da-DK" sz="2200" b="1" dirty="0" smtClean="0"/>
              <a:t> </a:t>
            </a:r>
            <a:r>
              <a:rPr lang="da-DK" sz="2200" b="1" dirty="0" err="1"/>
              <a:t>r</a:t>
            </a:r>
            <a:r>
              <a:rPr lang="da-DK" sz="2200" b="1" dirty="0" err="1" smtClean="0"/>
              <a:t>everberation</a:t>
            </a:r>
            <a:r>
              <a:rPr lang="da-DK" sz="2200" b="1" dirty="0" smtClean="0"/>
              <a:t> time </a:t>
            </a:r>
            <a:endParaRPr lang="en-US" sz="2200" b="1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sz="1600" dirty="0" smtClean="0"/>
              <a:t>For </a:t>
            </a:r>
            <a:r>
              <a:rPr lang="da-DK" sz="1600" dirty="0" err="1" smtClean="0"/>
              <a:t>many</a:t>
            </a:r>
            <a:r>
              <a:rPr lang="da-DK" sz="1600" dirty="0" smtClean="0"/>
              <a:t> </a:t>
            </a:r>
            <a:r>
              <a:rPr lang="da-DK" sz="1600" dirty="0" err="1" smtClean="0"/>
              <a:t>years</a:t>
            </a:r>
            <a:r>
              <a:rPr lang="da-DK" sz="1600" dirty="0" smtClean="0"/>
              <a:t>, </a:t>
            </a:r>
            <a:r>
              <a:rPr lang="da-DK" sz="1600" dirty="0" err="1" smtClean="0"/>
              <a:t>Sabin’s</a:t>
            </a:r>
            <a:r>
              <a:rPr lang="da-DK" sz="1600" dirty="0" smtClean="0"/>
              <a:t> </a:t>
            </a:r>
            <a:r>
              <a:rPr lang="da-DK" sz="1600" dirty="0" err="1" smtClean="0"/>
              <a:t>formula</a:t>
            </a:r>
            <a:r>
              <a:rPr lang="da-DK" sz="1600" dirty="0"/>
              <a:t> </a:t>
            </a:r>
            <a:r>
              <a:rPr lang="da-DK" sz="1600" dirty="0" smtClean="0"/>
              <a:t>has </a:t>
            </a:r>
            <a:r>
              <a:rPr lang="da-DK" sz="1600" dirty="0" err="1" smtClean="0"/>
              <a:t>been</a:t>
            </a:r>
            <a:r>
              <a:rPr lang="da-DK" sz="1600" dirty="0" smtClean="0"/>
              <a:t> </a:t>
            </a:r>
            <a:r>
              <a:rPr lang="da-DK" sz="1600" dirty="0" err="1" smtClean="0"/>
              <a:t>leading</a:t>
            </a:r>
            <a:r>
              <a:rPr lang="da-DK" sz="1600" dirty="0" smtClean="0"/>
              <a:t> for </a:t>
            </a:r>
            <a:r>
              <a:rPr lang="da-DK" sz="1600" dirty="0" err="1" smtClean="0"/>
              <a:t>quantifying</a:t>
            </a:r>
            <a:r>
              <a:rPr lang="da-DK" sz="1600" dirty="0" smtClean="0"/>
              <a:t> the absorbers </a:t>
            </a:r>
            <a:r>
              <a:rPr lang="da-DK" sz="1600" dirty="0" err="1" smtClean="0"/>
              <a:t>necessary</a:t>
            </a:r>
            <a:r>
              <a:rPr lang="da-DK" sz="1600" dirty="0" smtClean="0"/>
              <a:t> for </a:t>
            </a:r>
            <a:r>
              <a:rPr lang="da-DK" sz="1600" dirty="0" err="1" smtClean="0"/>
              <a:t>calculation</a:t>
            </a:r>
            <a:r>
              <a:rPr lang="da-DK" sz="1600" dirty="0" smtClean="0"/>
              <a:t> of </a:t>
            </a:r>
            <a:r>
              <a:rPr lang="da-DK" sz="1600" dirty="0" err="1" smtClean="0"/>
              <a:t>reverberation</a:t>
            </a:r>
            <a:r>
              <a:rPr lang="da-DK" sz="1600" dirty="0" smtClean="0"/>
              <a:t> time. The </a:t>
            </a:r>
            <a:r>
              <a:rPr lang="da-DK" sz="1600" dirty="0" err="1" smtClean="0"/>
              <a:t>formula</a:t>
            </a:r>
            <a:r>
              <a:rPr lang="da-DK" sz="1600" dirty="0" smtClean="0"/>
              <a:t> has </a:t>
            </a:r>
            <a:r>
              <a:rPr lang="da-DK" sz="1600" dirty="0" err="1" smtClean="0"/>
              <a:t>also</a:t>
            </a:r>
            <a:r>
              <a:rPr lang="da-DK" sz="1600" dirty="0" smtClean="0"/>
              <a:t> </a:t>
            </a:r>
            <a:r>
              <a:rPr lang="da-DK" sz="1600" dirty="0" err="1" smtClean="0"/>
              <a:t>been</a:t>
            </a:r>
            <a:r>
              <a:rPr lang="da-DK" sz="1600" dirty="0" smtClean="0"/>
              <a:t> </a:t>
            </a:r>
            <a:r>
              <a:rPr lang="da-DK" sz="1600" dirty="0" err="1" smtClean="0"/>
              <a:t>used</a:t>
            </a:r>
            <a:r>
              <a:rPr lang="da-DK" sz="1600" dirty="0" smtClean="0"/>
              <a:t> to </a:t>
            </a:r>
            <a:r>
              <a:rPr lang="da-DK" sz="1600" dirty="0" err="1" smtClean="0"/>
              <a:t>determine</a:t>
            </a:r>
            <a:r>
              <a:rPr lang="da-DK" sz="1600" dirty="0" smtClean="0"/>
              <a:t> the absorption profile of a </a:t>
            </a:r>
            <a:r>
              <a:rPr lang="da-DK" sz="1600" dirty="0" err="1" smtClean="0"/>
              <a:t>product</a:t>
            </a:r>
            <a:r>
              <a:rPr lang="da-DK" sz="1600" dirty="0" smtClean="0"/>
              <a:t>. </a:t>
            </a:r>
            <a:br>
              <a:rPr lang="da-DK" sz="1600" dirty="0" smtClean="0"/>
            </a:br>
            <a:endParaRPr lang="en-US" sz="1600" dirty="0"/>
          </a:p>
          <a:p>
            <a:r>
              <a:rPr lang="da-DK" sz="1600" dirty="0" err="1" smtClean="0"/>
              <a:t>Together</a:t>
            </a:r>
            <a:r>
              <a:rPr lang="da-DK" sz="1600" dirty="0" smtClean="0"/>
              <a:t> </a:t>
            </a:r>
            <a:r>
              <a:rPr lang="da-DK" sz="1600" dirty="0"/>
              <a:t>with </a:t>
            </a:r>
            <a:r>
              <a:rPr lang="da-DK" sz="1600" dirty="0" err="1"/>
              <a:t>Fraunhofer</a:t>
            </a:r>
            <a:r>
              <a:rPr lang="da-DK" sz="1600" dirty="0"/>
              <a:t> </a:t>
            </a:r>
            <a:r>
              <a:rPr lang="da-DK" sz="1600" dirty="0" err="1" smtClean="0"/>
              <a:t>institute</a:t>
            </a:r>
            <a:r>
              <a:rPr lang="da-DK" sz="1600" dirty="0" smtClean="0"/>
              <a:t>, </a:t>
            </a:r>
            <a:r>
              <a:rPr lang="da-DK" sz="1600" dirty="0" err="1" smtClean="0"/>
              <a:t>Knauf</a:t>
            </a:r>
            <a:r>
              <a:rPr lang="da-DK" sz="1600" dirty="0" smtClean="0"/>
              <a:t> has run a series of tests to </a:t>
            </a:r>
            <a:r>
              <a:rPr lang="da-DK" sz="1600" dirty="0" err="1" smtClean="0"/>
              <a:t>compare</a:t>
            </a:r>
            <a:r>
              <a:rPr lang="da-DK" sz="1600" dirty="0" smtClean="0"/>
              <a:t> sound absorption of </a:t>
            </a:r>
            <a:r>
              <a:rPr lang="da-DK" sz="1600" dirty="0" err="1" smtClean="0"/>
              <a:t>different</a:t>
            </a:r>
            <a:r>
              <a:rPr lang="da-DK" sz="1600" dirty="0" smtClean="0"/>
              <a:t> products; </a:t>
            </a:r>
            <a:r>
              <a:rPr lang="da-DK" sz="1600" dirty="0" err="1" smtClean="0"/>
              <a:t>compare</a:t>
            </a:r>
            <a:r>
              <a:rPr lang="da-DK" sz="1600" dirty="0" smtClean="0"/>
              <a:t> the absorption profiles with </a:t>
            </a:r>
            <a:r>
              <a:rPr lang="da-DK" sz="1600" dirty="0" err="1" smtClean="0"/>
              <a:t>calculated</a:t>
            </a:r>
            <a:r>
              <a:rPr lang="da-DK" sz="1600" dirty="0" smtClean="0"/>
              <a:t> </a:t>
            </a:r>
            <a:r>
              <a:rPr lang="da-DK" sz="1600" dirty="0" err="1" smtClean="0"/>
              <a:t>reverberation</a:t>
            </a:r>
            <a:r>
              <a:rPr lang="da-DK" sz="1600" dirty="0" smtClean="0"/>
              <a:t> times; and </a:t>
            </a:r>
            <a:r>
              <a:rPr lang="da-DK" sz="1600" dirty="0" err="1" smtClean="0"/>
              <a:t>clarify</a:t>
            </a:r>
            <a:r>
              <a:rPr lang="da-DK" sz="1600" dirty="0" smtClean="0"/>
              <a:t> the </a:t>
            </a:r>
            <a:r>
              <a:rPr lang="da-DK" sz="1600" dirty="0" err="1" smtClean="0"/>
              <a:t>connection</a:t>
            </a:r>
            <a:r>
              <a:rPr lang="da-DK" sz="1600" dirty="0" smtClean="0"/>
              <a:t> </a:t>
            </a:r>
            <a:r>
              <a:rPr lang="da-DK" sz="1600" dirty="0" err="1" smtClean="0"/>
              <a:t>between</a:t>
            </a:r>
            <a:r>
              <a:rPr lang="da-DK" sz="1600" dirty="0" smtClean="0"/>
              <a:t> the </a:t>
            </a:r>
            <a:r>
              <a:rPr lang="da-DK" sz="1600" dirty="0" err="1" smtClean="0"/>
              <a:t>two</a:t>
            </a:r>
            <a:r>
              <a:rPr lang="da-DK" sz="1600" dirty="0" smtClean="0"/>
              <a:t> </a:t>
            </a:r>
            <a:r>
              <a:rPr lang="da-DK" sz="1600" dirty="0" err="1" smtClean="0"/>
              <a:t>through</a:t>
            </a:r>
            <a:r>
              <a:rPr lang="da-DK" sz="1600" dirty="0" smtClean="0"/>
              <a:t> </a:t>
            </a:r>
            <a:r>
              <a:rPr lang="da-DK" sz="1600" dirty="0" err="1" smtClean="0"/>
              <a:t>measurements</a:t>
            </a:r>
            <a:r>
              <a:rPr lang="da-DK" sz="1600" dirty="0" smtClean="0"/>
              <a:t> in real </a:t>
            </a:r>
            <a:r>
              <a:rPr lang="da-DK" sz="1600" dirty="0" err="1" smtClean="0"/>
              <a:t>environments</a:t>
            </a:r>
            <a:r>
              <a:rPr lang="da-DK" sz="1600" dirty="0" smtClean="0"/>
              <a:t>. </a:t>
            </a:r>
            <a:br>
              <a:rPr lang="da-DK" sz="1600" dirty="0" smtClean="0"/>
            </a:br>
            <a:endParaRPr lang="en-US" sz="1600" dirty="0"/>
          </a:p>
          <a:p>
            <a:r>
              <a:rPr lang="da-DK" sz="1600" dirty="0" smtClean="0"/>
              <a:t>Tests show a large difference – and the most parameter is the </a:t>
            </a:r>
            <a:r>
              <a:rPr lang="da-DK" sz="1600" dirty="0" err="1" smtClean="0"/>
              <a:t>strategy</a:t>
            </a:r>
            <a:r>
              <a:rPr lang="da-DK" sz="1600" dirty="0" smtClean="0"/>
              <a:t> for placement of absorbers, </a:t>
            </a:r>
            <a:r>
              <a:rPr lang="da-DK" sz="1600" dirty="0" err="1" smtClean="0"/>
              <a:t>rather</a:t>
            </a:r>
            <a:r>
              <a:rPr lang="da-DK" sz="1600" dirty="0" smtClean="0"/>
              <a:t> </a:t>
            </a:r>
            <a:r>
              <a:rPr lang="da-DK" sz="1600" dirty="0" err="1" smtClean="0"/>
              <a:t>than</a:t>
            </a:r>
            <a:r>
              <a:rPr lang="da-DK" sz="1600" dirty="0" smtClean="0"/>
              <a:t> just </a:t>
            </a:r>
            <a:r>
              <a:rPr lang="da-DK" sz="1600" dirty="0" err="1" smtClean="0"/>
              <a:t>installing</a:t>
            </a:r>
            <a:r>
              <a:rPr lang="da-DK" sz="1600" dirty="0" smtClean="0"/>
              <a:t> the </a:t>
            </a:r>
            <a:r>
              <a:rPr lang="da-DK" sz="1600" dirty="0" err="1" smtClean="0"/>
              <a:t>calculated</a:t>
            </a:r>
            <a:r>
              <a:rPr lang="da-DK" sz="1600" dirty="0" smtClean="0"/>
              <a:t> </a:t>
            </a:r>
            <a:r>
              <a:rPr lang="da-DK" sz="1600" dirty="0" err="1" smtClean="0"/>
              <a:t>quantity</a:t>
            </a:r>
            <a:r>
              <a:rPr lang="da-DK" sz="1600" dirty="0" smtClean="0"/>
              <a:t>. </a:t>
            </a:r>
            <a:br>
              <a:rPr lang="da-DK" sz="1600" dirty="0" smtClean="0"/>
            </a:br>
            <a:endParaRPr lang="en-US" sz="1600" dirty="0"/>
          </a:p>
          <a:p>
            <a:r>
              <a:rPr lang="da-DK" sz="1600" dirty="0" smtClean="0"/>
              <a:t>Tests made at </a:t>
            </a:r>
            <a:r>
              <a:rPr lang="da-DK" sz="1600" dirty="0" err="1" smtClean="0"/>
              <a:t>Fraunhofer</a:t>
            </a:r>
            <a:r>
              <a:rPr lang="da-DK" sz="1600" dirty="0" smtClean="0"/>
              <a:t>, </a:t>
            </a:r>
            <a:r>
              <a:rPr lang="da-DK" sz="1600" dirty="0" err="1" smtClean="0"/>
              <a:t>supported</a:t>
            </a:r>
            <a:r>
              <a:rPr lang="da-DK" sz="1600" dirty="0" smtClean="0"/>
              <a:t> by the </a:t>
            </a:r>
            <a:r>
              <a:rPr lang="da-DK" sz="1600" dirty="0" err="1" smtClean="0"/>
              <a:t>previous</a:t>
            </a:r>
            <a:r>
              <a:rPr lang="da-DK" sz="1600" dirty="0" smtClean="0"/>
              <a:t> </a:t>
            </a:r>
            <a:r>
              <a:rPr lang="da-DK" sz="1600" dirty="0" err="1" smtClean="0"/>
              <a:t>measurements</a:t>
            </a:r>
            <a:r>
              <a:rPr lang="da-DK" sz="1600" dirty="0" smtClean="0"/>
              <a:t> made by SP </a:t>
            </a:r>
            <a:r>
              <a:rPr lang="da-DK" sz="1600" dirty="0" err="1" smtClean="0"/>
              <a:t>Sweden</a:t>
            </a:r>
            <a:r>
              <a:rPr lang="da-DK" sz="1600" dirty="0" smtClean="0"/>
              <a:t>, show </a:t>
            </a:r>
            <a:r>
              <a:rPr lang="da-DK" sz="1600" dirty="0" err="1" smtClean="0"/>
              <a:t>that</a:t>
            </a:r>
            <a:r>
              <a:rPr lang="da-DK" sz="1600" dirty="0" smtClean="0"/>
              <a:t> </a:t>
            </a:r>
            <a:r>
              <a:rPr lang="da-DK" sz="1600" dirty="0" err="1" smtClean="0"/>
              <a:t>chamber</a:t>
            </a:r>
            <a:r>
              <a:rPr lang="da-DK" sz="1600" dirty="0" smtClean="0"/>
              <a:t> </a:t>
            </a:r>
            <a:r>
              <a:rPr lang="da-DK" sz="1600" dirty="0" err="1" smtClean="0"/>
              <a:t>measurements</a:t>
            </a:r>
            <a:r>
              <a:rPr lang="da-DK" sz="1600" dirty="0" smtClean="0"/>
              <a:t> </a:t>
            </a:r>
            <a:r>
              <a:rPr lang="da-DK" sz="1600" dirty="0" err="1" smtClean="0"/>
              <a:t>are</a:t>
            </a:r>
            <a:r>
              <a:rPr lang="da-DK" sz="1600" dirty="0" smtClean="0"/>
              <a:t> not </a:t>
            </a:r>
            <a:r>
              <a:rPr lang="da-DK" sz="1600" dirty="0" err="1" smtClean="0"/>
              <a:t>reliable</a:t>
            </a:r>
            <a:r>
              <a:rPr lang="da-DK" sz="1600" dirty="0" smtClean="0"/>
              <a:t> for </a:t>
            </a:r>
            <a:r>
              <a:rPr lang="da-DK" sz="1600" dirty="0" err="1" smtClean="0"/>
              <a:t>specifying</a:t>
            </a:r>
            <a:r>
              <a:rPr lang="da-DK" sz="1600" dirty="0" smtClean="0"/>
              <a:t> </a:t>
            </a:r>
            <a:r>
              <a:rPr lang="da-DK" sz="1600" dirty="0" err="1" smtClean="0"/>
              <a:t>quantity</a:t>
            </a:r>
            <a:r>
              <a:rPr lang="da-DK" sz="1600" dirty="0" smtClean="0"/>
              <a:t>. But </a:t>
            </a:r>
            <a:r>
              <a:rPr lang="da-DK" sz="1600" dirty="0" err="1" smtClean="0"/>
              <a:t>what</a:t>
            </a:r>
            <a:r>
              <a:rPr lang="da-DK" sz="1600" dirty="0" smtClean="0"/>
              <a:t> </a:t>
            </a:r>
            <a:r>
              <a:rPr lang="da-DK" sz="1600" dirty="0" err="1" smtClean="0"/>
              <a:t>can</a:t>
            </a:r>
            <a:r>
              <a:rPr lang="da-DK" sz="1600" dirty="0" smtClean="0"/>
              <a:t> </a:t>
            </a:r>
            <a:r>
              <a:rPr lang="da-DK" sz="1600" dirty="0" err="1" smtClean="0"/>
              <a:t>be</a:t>
            </a:r>
            <a:r>
              <a:rPr lang="da-DK" sz="1600" dirty="0" smtClean="0"/>
              <a:t> </a:t>
            </a:r>
            <a:r>
              <a:rPr lang="da-DK" sz="1600" dirty="0" err="1" smtClean="0"/>
              <a:t>used</a:t>
            </a:r>
            <a:r>
              <a:rPr lang="da-DK" sz="1600" dirty="0" smtClean="0"/>
              <a:t> </a:t>
            </a:r>
            <a:r>
              <a:rPr lang="da-DK" sz="1600" dirty="0" err="1" smtClean="0"/>
              <a:t>instead</a:t>
            </a:r>
            <a:r>
              <a:rPr lang="da-DK" sz="1600" dirty="0" smtClean="0"/>
              <a:t>?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992060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tekst 5"/>
          <p:cNvSpPr>
            <a:spLocks noGrp="1"/>
          </p:cNvSpPr>
          <p:nvPr>
            <p:ph type="body" sz="quarter" idx="14"/>
          </p:nvPr>
        </p:nvSpPr>
        <p:spPr>
          <a:xfrm>
            <a:off x="611188" y="620713"/>
            <a:ext cx="6372226" cy="565150"/>
          </a:xfrm>
        </p:spPr>
        <p:txBody>
          <a:bodyPr/>
          <a:lstStyle/>
          <a:p>
            <a:r>
              <a:rPr lang="da-DK" sz="2200" b="1" dirty="0" smtClean="0">
                <a:solidFill>
                  <a:schemeClr val="tx1"/>
                </a:solidFill>
              </a:rPr>
              <a:t>Is </a:t>
            </a:r>
            <a:r>
              <a:rPr lang="da-DK" sz="2200" b="1" dirty="0" err="1" smtClean="0">
                <a:solidFill>
                  <a:schemeClr val="tx1"/>
                </a:solidFill>
              </a:rPr>
              <a:t>Sabin’s</a:t>
            </a:r>
            <a:r>
              <a:rPr lang="da-DK" sz="2200" b="1" dirty="0" smtClean="0">
                <a:solidFill>
                  <a:schemeClr val="tx1"/>
                </a:solidFill>
              </a:rPr>
              <a:t> </a:t>
            </a:r>
            <a:r>
              <a:rPr lang="da-DK" sz="2200" b="1" dirty="0" err="1" smtClean="0">
                <a:solidFill>
                  <a:schemeClr val="tx1"/>
                </a:solidFill>
              </a:rPr>
              <a:t>formula</a:t>
            </a:r>
            <a:r>
              <a:rPr lang="da-DK" sz="2200" b="1" dirty="0" smtClean="0">
                <a:solidFill>
                  <a:schemeClr val="tx1"/>
                </a:solidFill>
              </a:rPr>
              <a:t> </a:t>
            </a:r>
            <a:r>
              <a:rPr lang="da-DK" sz="2200" b="1" dirty="0" err="1" smtClean="0">
                <a:solidFill>
                  <a:schemeClr val="tx1"/>
                </a:solidFill>
              </a:rPr>
              <a:t>product</a:t>
            </a:r>
            <a:r>
              <a:rPr lang="da-DK" sz="2200" b="1" dirty="0" smtClean="0">
                <a:solidFill>
                  <a:schemeClr val="tx1"/>
                </a:solidFill>
              </a:rPr>
              <a:t> </a:t>
            </a:r>
            <a:r>
              <a:rPr lang="da-DK" sz="2200" b="1" dirty="0" err="1" smtClean="0">
                <a:solidFill>
                  <a:schemeClr val="tx1"/>
                </a:solidFill>
              </a:rPr>
              <a:t>depended</a:t>
            </a:r>
            <a:r>
              <a:rPr lang="da-DK" sz="2200" b="1" dirty="0" smtClean="0">
                <a:solidFill>
                  <a:schemeClr val="tx1"/>
                </a:solidFill>
              </a:rPr>
              <a:t> ?</a:t>
            </a:r>
            <a:endParaRPr lang="en-US" sz="2200" b="1" dirty="0">
              <a:solidFill>
                <a:schemeClr val="tx1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54" y="2196341"/>
            <a:ext cx="3872922" cy="3536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Pladsholder til billede 10"/>
          <p:cNvSpPr>
            <a:spLocks noGrp="1"/>
          </p:cNvSpPr>
          <p:nvPr>
            <p:ph type="pic" sz="quarter" idx="16"/>
          </p:nvPr>
        </p:nvSpPr>
        <p:spPr/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005" y="2266156"/>
            <a:ext cx="4093460" cy="3425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kstboks 11"/>
          <p:cNvSpPr txBox="1"/>
          <p:nvPr/>
        </p:nvSpPr>
        <p:spPr>
          <a:xfrm>
            <a:off x="1187624" y="1633766"/>
            <a:ext cx="2210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err="1" smtClean="0"/>
              <a:t>Mineralwool</a:t>
            </a:r>
            <a:r>
              <a:rPr lang="da-DK" dirty="0" smtClean="0"/>
              <a:t> </a:t>
            </a:r>
            <a:r>
              <a:rPr lang="da-DK" dirty="0" err="1" smtClean="0"/>
              <a:t>class</a:t>
            </a:r>
            <a:r>
              <a:rPr lang="da-DK" dirty="0" smtClean="0"/>
              <a:t> A</a:t>
            </a:r>
            <a:endParaRPr lang="en-US" dirty="0"/>
          </a:p>
        </p:txBody>
      </p:sp>
      <p:sp>
        <p:nvSpPr>
          <p:cNvPr id="13" name="Tekstboks 12"/>
          <p:cNvSpPr txBox="1"/>
          <p:nvPr/>
        </p:nvSpPr>
        <p:spPr>
          <a:xfrm>
            <a:off x="5202523" y="1772816"/>
            <a:ext cx="3595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err="1" smtClean="0"/>
              <a:t>Perforated</a:t>
            </a:r>
            <a:r>
              <a:rPr lang="da-DK" dirty="0" smtClean="0"/>
              <a:t> </a:t>
            </a:r>
            <a:r>
              <a:rPr lang="da-DK" dirty="0" err="1" smtClean="0"/>
              <a:t>gypsumboard</a:t>
            </a:r>
            <a:r>
              <a:rPr lang="da-DK" dirty="0" smtClean="0"/>
              <a:t> Class 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30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platzhalter 9"/>
          <p:cNvSpPr>
            <a:spLocks noGrp="1"/>
          </p:cNvSpPr>
          <p:nvPr>
            <p:ph type="body" sz="quarter" idx="14"/>
          </p:nvPr>
        </p:nvSpPr>
        <p:spPr>
          <a:xfrm>
            <a:off x="594717" y="620713"/>
            <a:ext cx="6700838" cy="565150"/>
          </a:xfrm>
        </p:spPr>
        <p:txBody>
          <a:bodyPr/>
          <a:lstStyle/>
          <a:p>
            <a:r>
              <a:rPr lang="de-DE" sz="2200" b="1" dirty="0" smtClean="0">
                <a:solidFill>
                  <a:schemeClr val="tx1"/>
                </a:solidFill>
              </a:rPr>
              <a:t>STI (</a:t>
            </a:r>
            <a:r>
              <a:rPr lang="de-DE" sz="2200" b="1" dirty="0" err="1" smtClean="0">
                <a:solidFill>
                  <a:schemeClr val="tx1"/>
                </a:solidFill>
              </a:rPr>
              <a:t>wallabsorber</a:t>
            </a:r>
            <a:r>
              <a:rPr lang="de-DE" sz="2200" b="1" dirty="0" smtClean="0">
                <a:solidFill>
                  <a:schemeClr val="tx1"/>
                </a:solidFill>
              </a:rPr>
              <a:t> + </a:t>
            </a:r>
            <a:r>
              <a:rPr lang="de-DE" sz="2200" b="1" dirty="0" err="1" smtClean="0">
                <a:solidFill>
                  <a:schemeClr val="tx1"/>
                </a:solidFill>
              </a:rPr>
              <a:t>furniture</a:t>
            </a:r>
            <a:r>
              <a:rPr lang="de-DE" sz="2200" b="1" dirty="0" smtClean="0">
                <a:solidFill>
                  <a:schemeClr val="tx1"/>
                </a:solidFill>
              </a:rPr>
              <a:t>)</a:t>
            </a:r>
            <a:endParaRPr lang="de-DE" sz="2200" b="1" dirty="0">
              <a:solidFill>
                <a:schemeClr val="tx1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3450" y="1143000"/>
            <a:ext cx="7048345" cy="340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6625" y="4552950"/>
            <a:ext cx="2789888" cy="187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2444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tekst 5"/>
          <p:cNvSpPr>
            <a:spLocks noGrp="1"/>
          </p:cNvSpPr>
          <p:nvPr>
            <p:ph type="body" sz="quarter" idx="14"/>
          </p:nvPr>
        </p:nvSpPr>
        <p:spPr>
          <a:xfrm>
            <a:off x="611188" y="620713"/>
            <a:ext cx="6372226" cy="565150"/>
          </a:xfrm>
        </p:spPr>
        <p:txBody>
          <a:bodyPr/>
          <a:lstStyle/>
          <a:p>
            <a:r>
              <a:rPr lang="da-DK" sz="2200" b="1" dirty="0" err="1" smtClean="0">
                <a:solidFill>
                  <a:schemeClr val="tx1"/>
                </a:solidFill>
              </a:rPr>
              <a:t>Comparision</a:t>
            </a:r>
            <a:r>
              <a:rPr lang="da-DK" sz="2200" b="1" dirty="0" smtClean="0">
                <a:solidFill>
                  <a:schemeClr val="tx1"/>
                </a:solidFill>
              </a:rPr>
              <a:t> </a:t>
            </a:r>
            <a:r>
              <a:rPr lang="da-DK" sz="2200" b="1" dirty="0" err="1" smtClean="0">
                <a:solidFill>
                  <a:schemeClr val="tx1"/>
                </a:solidFill>
              </a:rPr>
              <a:t>between</a:t>
            </a:r>
            <a:r>
              <a:rPr lang="da-DK" sz="2200" b="1" dirty="0" smtClean="0">
                <a:solidFill>
                  <a:schemeClr val="tx1"/>
                </a:solidFill>
              </a:rPr>
              <a:t> </a:t>
            </a:r>
            <a:r>
              <a:rPr lang="da-DK" sz="2200" b="1" dirty="0" err="1" smtClean="0">
                <a:solidFill>
                  <a:schemeClr val="tx1"/>
                </a:solidFill>
              </a:rPr>
              <a:t>perforated</a:t>
            </a:r>
            <a:r>
              <a:rPr lang="da-DK" sz="2200" b="1" dirty="0" smtClean="0">
                <a:solidFill>
                  <a:schemeClr val="tx1"/>
                </a:solidFill>
              </a:rPr>
              <a:t> absorbers</a:t>
            </a:r>
            <a:endParaRPr lang="en-US" sz="2200" b="1" dirty="0">
              <a:solidFill>
                <a:schemeClr val="tx1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531416"/>
            <a:ext cx="3954806" cy="3337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01856"/>
            <a:ext cx="3940327" cy="292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kstboks 9"/>
          <p:cNvSpPr txBox="1"/>
          <p:nvPr/>
        </p:nvSpPr>
        <p:spPr>
          <a:xfrm>
            <a:off x="1187624" y="5085184"/>
            <a:ext cx="2339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G1 Globe perforation</a:t>
            </a:r>
            <a:endParaRPr lang="en-US" dirty="0"/>
          </a:p>
        </p:txBody>
      </p:sp>
      <p:sp>
        <p:nvSpPr>
          <p:cNvPr id="13" name="Tekstboks 12"/>
          <p:cNvSpPr txBox="1"/>
          <p:nvPr/>
        </p:nvSpPr>
        <p:spPr>
          <a:xfrm>
            <a:off x="5148064" y="5122118"/>
            <a:ext cx="2236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U3 </a:t>
            </a:r>
            <a:r>
              <a:rPr lang="da-DK" dirty="0" err="1" smtClean="0"/>
              <a:t>Unity</a:t>
            </a:r>
            <a:r>
              <a:rPr lang="da-DK" dirty="0" smtClean="0"/>
              <a:t> perforation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478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5" name="Rektangel 14"/>
          <p:cNvSpPr/>
          <p:nvPr/>
        </p:nvSpPr>
        <p:spPr>
          <a:xfrm>
            <a:off x="1835696" y="2564904"/>
            <a:ext cx="4572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a-DK" sz="2200" dirty="0" err="1" smtClean="0"/>
              <a:t>Chamber</a:t>
            </a:r>
            <a:r>
              <a:rPr lang="da-DK" sz="2200" dirty="0" smtClean="0"/>
              <a:t> </a:t>
            </a:r>
            <a:r>
              <a:rPr lang="da-DK" sz="2200" dirty="0" err="1"/>
              <a:t>measurements</a:t>
            </a:r>
            <a:r>
              <a:rPr lang="da-DK" sz="2200" dirty="0"/>
              <a:t> </a:t>
            </a:r>
            <a:r>
              <a:rPr lang="da-DK" sz="2200" dirty="0" err="1"/>
              <a:t>are</a:t>
            </a:r>
            <a:r>
              <a:rPr lang="da-DK" sz="2200" dirty="0"/>
              <a:t> not </a:t>
            </a:r>
            <a:r>
              <a:rPr lang="da-DK" sz="2200" dirty="0" err="1"/>
              <a:t>reliable</a:t>
            </a:r>
            <a:r>
              <a:rPr lang="da-DK" sz="2200" dirty="0"/>
              <a:t> for </a:t>
            </a:r>
            <a:r>
              <a:rPr lang="da-DK" sz="2200" dirty="0" err="1"/>
              <a:t>specifying</a:t>
            </a:r>
            <a:r>
              <a:rPr lang="da-DK" sz="2200" dirty="0"/>
              <a:t> </a:t>
            </a:r>
            <a:r>
              <a:rPr lang="da-DK" sz="2200" dirty="0" err="1"/>
              <a:t>quantity</a:t>
            </a:r>
            <a:r>
              <a:rPr lang="da-DK" sz="2200" dirty="0"/>
              <a:t>. </a:t>
            </a:r>
            <a:endParaRPr lang="da-DK" sz="2200" dirty="0" smtClean="0"/>
          </a:p>
          <a:p>
            <a:endParaRPr lang="da-DK" sz="2200" dirty="0"/>
          </a:p>
          <a:p>
            <a:r>
              <a:rPr lang="da-DK" sz="2200" dirty="0" smtClean="0"/>
              <a:t>But </a:t>
            </a:r>
            <a:r>
              <a:rPr lang="da-DK" sz="2200" dirty="0" err="1"/>
              <a:t>what</a:t>
            </a:r>
            <a:r>
              <a:rPr lang="da-DK" sz="2200" dirty="0"/>
              <a:t> </a:t>
            </a:r>
            <a:r>
              <a:rPr lang="da-DK" sz="2200" dirty="0" err="1"/>
              <a:t>can</a:t>
            </a:r>
            <a:r>
              <a:rPr lang="da-DK" sz="2200" dirty="0"/>
              <a:t> </a:t>
            </a:r>
            <a:r>
              <a:rPr lang="da-DK" sz="2200" dirty="0" err="1"/>
              <a:t>be</a:t>
            </a:r>
            <a:r>
              <a:rPr lang="da-DK" sz="2200" dirty="0"/>
              <a:t> </a:t>
            </a:r>
            <a:r>
              <a:rPr lang="da-DK" sz="2200" dirty="0" err="1"/>
              <a:t>used</a:t>
            </a:r>
            <a:r>
              <a:rPr lang="da-DK" sz="2200" dirty="0"/>
              <a:t> </a:t>
            </a:r>
            <a:r>
              <a:rPr lang="da-DK" sz="2200" dirty="0" err="1"/>
              <a:t>instead</a:t>
            </a:r>
            <a:r>
              <a:rPr lang="da-DK" sz="2200" dirty="0"/>
              <a:t>? </a:t>
            </a: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253095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6863405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00"/>
          <a:stretch/>
        </p:blipFill>
        <p:spPr bwMode="auto">
          <a:xfrm rot="5400000">
            <a:off x="1319378" y="-440039"/>
            <a:ext cx="6001189" cy="8136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59" y="620713"/>
            <a:ext cx="6697291" cy="36933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Rektangel 4"/>
          <p:cNvSpPr/>
          <p:nvPr/>
        </p:nvSpPr>
        <p:spPr>
          <a:xfrm>
            <a:off x="3905859" y="1628800"/>
            <a:ext cx="196228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/>
              <a:t>T = 0,16 x V / A</a:t>
            </a:r>
            <a:endParaRPr lang="en-US" sz="1200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256910"/>
            <a:ext cx="1800200" cy="133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284984"/>
            <a:ext cx="1845757" cy="1293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5772534"/>
            <a:ext cx="1944216" cy="921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ktangel 10"/>
          <p:cNvSpPr/>
          <p:nvPr/>
        </p:nvSpPr>
        <p:spPr>
          <a:xfrm>
            <a:off x="3041763" y="5456257"/>
            <a:ext cx="196228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/>
              <a:t>T = 0,16 x V / A</a:t>
            </a:r>
            <a:endParaRPr lang="en-US" sz="1200" dirty="0"/>
          </a:p>
        </p:txBody>
      </p:sp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074" y="5043744"/>
            <a:ext cx="1793298" cy="1004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kstboks 5"/>
          <p:cNvSpPr txBox="1"/>
          <p:nvPr/>
        </p:nvSpPr>
        <p:spPr>
          <a:xfrm>
            <a:off x="658694" y="327569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?</a:t>
            </a:r>
            <a:endParaRPr lang="en-US" dirty="0"/>
          </a:p>
        </p:txBody>
      </p:sp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6052753"/>
            <a:ext cx="2339752" cy="261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kstboks 7"/>
          <p:cNvSpPr txBox="1"/>
          <p:nvPr/>
        </p:nvSpPr>
        <p:spPr>
          <a:xfrm>
            <a:off x="2915817" y="3183359"/>
            <a:ext cx="32489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Do </a:t>
            </a:r>
            <a:r>
              <a:rPr lang="da-DK" dirty="0" err="1" smtClean="0"/>
              <a:t>we</a:t>
            </a:r>
            <a:r>
              <a:rPr lang="da-DK" dirty="0" smtClean="0"/>
              <a:t> </a:t>
            </a:r>
            <a:r>
              <a:rPr lang="da-DK" dirty="0" err="1" smtClean="0"/>
              <a:t>reach</a:t>
            </a:r>
            <a:r>
              <a:rPr lang="da-DK" dirty="0" smtClean="0"/>
              <a:t> the </a:t>
            </a:r>
            <a:r>
              <a:rPr lang="da-DK" dirty="0" err="1" smtClean="0"/>
              <a:t>calculated</a:t>
            </a:r>
            <a:r>
              <a:rPr lang="da-DK" dirty="0" smtClean="0"/>
              <a:t> </a:t>
            </a:r>
            <a:r>
              <a:rPr lang="da-DK" dirty="0" err="1" smtClean="0"/>
              <a:t>expected</a:t>
            </a:r>
            <a:r>
              <a:rPr lang="da-DK" dirty="0" smtClean="0"/>
              <a:t> </a:t>
            </a:r>
            <a:r>
              <a:rPr lang="da-DK" dirty="0" err="1" smtClean="0"/>
              <a:t>reverberation</a:t>
            </a:r>
            <a:r>
              <a:rPr lang="da-DK" dirty="0" smtClean="0"/>
              <a:t> time 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59" y="620713"/>
            <a:ext cx="6697291" cy="338554"/>
          </a:xfrm>
        </p:spPr>
        <p:txBody>
          <a:bodyPr/>
          <a:lstStyle/>
          <a:p>
            <a:r>
              <a:rPr lang="en-US" sz="2200" b="1" dirty="0"/>
              <a:t>Can sound be </a:t>
            </a:r>
            <a:r>
              <a:rPr lang="en-US" sz="2200" b="1" dirty="0" smtClean="0"/>
              <a:t>simplified?</a:t>
            </a:r>
            <a:endParaRPr lang="da-DK" sz="2200" b="1" dirty="0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88" y="1556792"/>
            <a:ext cx="5064496" cy="5064496"/>
          </a:xfrm>
        </p:spPr>
      </p:pic>
      <p:sp>
        <p:nvSpPr>
          <p:cNvPr id="3" name="Rektangel 2"/>
          <p:cNvSpPr/>
          <p:nvPr/>
        </p:nvSpPr>
        <p:spPr>
          <a:xfrm>
            <a:off x="5652120" y="1548160"/>
            <a:ext cx="27622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dirty="0" err="1" smtClean="0"/>
              <a:t>Swedish</a:t>
            </a:r>
            <a:r>
              <a:rPr lang="da-DK" dirty="0" smtClean="0"/>
              <a:t> </a:t>
            </a:r>
            <a:r>
              <a:rPr lang="da-DK" dirty="0"/>
              <a:t>Standard 25268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3350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59" y="620713"/>
            <a:ext cx="6697291" cy="677108"/>
          </a:xfrm>
        </p:spPr>
        <p:txBody>
          <a:bodyPr/>
          <a:lstStyle/>
          <a:p>
            <a:r>
              <a:rPr lang="da-DK" sz="2200" b="1" dirty="0" err="1" smtClean="0"/>
              <a:t>Reverberation</a:t>
            </a:r>
            <a:r>
              <a:rPr lang="da-DK" sz="2200" b="1" dirty="0" smtClean="0"/>
              <a:t> time and absorption </a:t>
            </a:r>
            <a:r>
              <a:rPr lang="da-DK" sz="2200" b="1" dirty="0" err="1" smtClean="0"/>
              <a:t>values</a:t>
            </a:r>
            <a:r>
              <a:rPr lang="da-DK" sz="2200" b="1" dirty="0" smtClean="0"/>
              <a:t> </a:t>
            </a:r>
            <a:r>
              <a:rPr lang="da-DK" sz="2200" b="1" dirty="0" err="1" smtClean="0"/>
              <a:t>are</a:t>
            </a:r>
            <a:r>
              <a:rPr lang="da-DK" sz="2200" b="1" dirty="0" smtClean="0"/>
              <a:t> </a:t>
            </a:r>
            <a:r>
              <a:rPr lang="da-DK" sz="2200" b="1" dirty="0" err="1" smtClean="0"/>
              <a:t>two</a:t>
            </a:r>
            <a:r>
              <a:rPr lang="da-DK" sz="2200" b="1" dirty="0" smtClean="0"/>
              <a:t> </a:t>
            </a:r>
            <a:r>
              <a:rPr lang="da-DK" sz="2200" b="1" dirty="0" err="1" smtClean="0"/>
              <a:t>different</a:t>
            </a:r>
            <a:r>
              <a:rPr lang="da-DK" sz="2200" b="1" dirty="0" smtClean="0"/>
              <a:t> measures</a:t>
            </a:r>
            <a:endParaRPr lang="da-DK" sz="2200" b="1" dirty="0"/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32040" y="1849321"/>
            <a:ext cx="3672408" cy="3672408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7476" y="1844824"/>
            <a:ext cx="3676492" cy="3676492"/>
          </a:xfrm>
          <a:prstGeom prst="rect">
            <a:avLst/>
          </a:prstGeom>
        </p:spPr>
      </p:pic>
      <p:sp>
        <p:nvSpPr>
          <p:cNvPr id="3" name="Rektangel 2"/>
          <p:cNvSpPr/>
          <p:nvPr/>
        </p:nvSpPr>
        <p:spPr>
          <a:xfrm>
            <a:off x="580703" y="5589240"/>
            <a:ext cx="219316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1400" b="1" dirty="0"/>
              <a:t>SP </a:t>
            </a:r>
            <a:r>
              <a:rPr lang="da-DK" sz="1400" b="1" dirty="0" err="1" smtClean="0"/>
              <a:t>measurement</a:t>
            </a:r>
            <a:r>
              <a:rPr lang="da-DK" sz="1400" b="1" dirty="0" smtClean="0"/>
              <a:t> : 2006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45396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59" y="624558"/>
            <a:ext cx="6697291" cy="677108"/>
          </a:xfrm>
        </p:spPr>
        <p:txBody>
          <a:bodyPr/>
          <a:lstStyle/>
          <a:p>
            <a:r>
              <a:rPr lang="en-GB" sz="2200" b="1" dirty="0" smtClean="0"/>
              <a:t>Very different absorption profiles show similar performance in real life</a:t>
            </a:r>
            <a:endParaRPr lang="en-GB" sz="2200" b="1" dirty="0"/>
          </a:p>
        </p:txBody>
      </p:sp>
      <p:sp>
        <p:nvSpPr>
          <p:cNvPr id="785411" name="Rectangle 3"/>
          <p:cNvSpPr>
            <a:spLocks noChangeArrowheads="1"/>
          </p:cNvSpPr>
          <p:nvPr/>
        </p:nvSpPr>
        <p:spPr bwMode="auto">
          <a:xfrm>
            <a:off x="303213" y="5997873"/>
            <a:ext cx="8229600" cy="310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/>
            <a:r>
              <a:rPr lang="en-GB" sz="1600" dirty="0">
                <a:solidFill>
                  <a:schemeClr val="tx2"/>
                </a:solidFill>
              </a:rPr>
              <a:t>With different ceiling types; </a:t>
            </a:r>
            <a:r>
              <a:rPr lang="en-GB" sz="1600" dirty="0" smtClean="0"/>
              <a:t>with furniture</a:t>
            </a:r>
            <a:r>
              <a:rPr lang="en-GB" sz="1600" dirty="0" smtClean="0">
                <a:solidFill>
                  <a:srgbClr val="CC0000"/>
                </a:solidFill>
              </a:rPr>
              <a:t>.</a:t>
            </a:r>
            <a:endParaRPr lang="en-GB" sz="1600" dirty="0">
              <a:solidFill>
                <a:schemeClr val="tx2"/>
              </a:solidFill>
            </a:endParaRPr>
          </a:p>
        </p:txBody>
      </p:sp>
      <p:pic>
        <p:nvPicPr>
          <p:cNvPr id="785412" name="Picture 4" descr="Graf_s38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0050" y="2204864"/>
            <a:ext cx="6398707" cy="376208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6" descr="Absorptionskoefficienter_s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074385"/>
            <a:ext cx="2232248" cy="1634535"/>
          </a:xfrm>
          <a:prstGeom prst="rect">
            <a:avLst/>
          </a:prstGeom>
          <a:noFill/>
          <a:effectLst>
            <a:outerShdw dist="198380" dir="3011666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Absorptionskoefficienter_s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742467"/>
            <a:ext cx="2339429" cy="1714664"/>
          </a:xfrm>
          <a:prstGeom prst="rect">
            <a:avLst/>
          </a:prstGeom>
          <a:noFill/>
          <a:effectLst>
            <a:outerShdw dist="198380" dir="3011666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9" descr="Absorptionskoefficienter_s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8757" y="4701890"/>
            <a:ext cx="2309747" cy="1692908"/>
          </a:xfrm>
          <a:prstGeom prst="rect">
            <a:avLst/>
          </a:prstGeom>
          <a:noFill/>
          <a:effectLst>
            <a:outerShdw dist="198380" dir="3011666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ktangel 7"/>
          <p:cNvSpPr/>
          <p:nvPr/>
        </p:nvSpPr>
        <p:spPr>
          <a:xfrm>
            <a:off x="580703" y="1557338"/>
            <a:ext cx="219316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1400" b="1" dirty="0"/>
              <a:t>SP </a:t>
            </a:r>
            <a:r>
              <a:rPr lang="da-DK" sz="1400" b="1" dirty="0" err="1" smtClean="0"/>
              <a:t>measurement</a:t>
            </a:r>
            <a:r>
              <a:rPr lang="da-DK" sz="1400" b="1" dirty="0" smtClean="0"/>
              <a:t> : 2006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521847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59" y="616943"/>
            <a:ext cx="6697291" cy="677108"/>
          </a:xfrm>
        </p:spPr>
        <p:txBody>
          <a:bodyPr/>
          <a:lstStyle/>
          <a:p>
            <a:r>
              <a:rPr lang="en-GB" sz="2200" b="1" dirty="0" smtClean="0"/>
              <a:t>Wall absorbers and diffusion improve the performance of perforated ceilings the most</a:t>
            </a:r>
            <a:endParaRPr lang="en-GB" sz="2200" b="1" dirty="0"/>
          </a:p>
        </p:txBody>
      </p:sp>
      <p:sp>
        <p:nvSpPr>
          <p:cNvPr id="743427" name="Rectangle 3"/>
          <p:cNvSpPr>
            <a:spLocks noChangeArrowheads="1"/>
          </p:cNvSpPr>
          <p:nvPr/>
        </p:nvSpPr>
        <p:spPr bwMode="auto">
          <a:xfrm>
            <a:off x="303213" y="5877272"/>
            <a:ext cx="8229600" cy="238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GB" sz="1600" dirty="0">
                <a:solidFill>
                  <a:schemeClr val="tx2"/>
                </a:solidFill>
              </a:rPr>
              <a:t>D</a:t>
            </a:r>
            <a:r>
              <a:rPr lang="en-GB" sz="1600" dirty="0" smtClean="0">
                <a:solidFill>
                  <a:schemeClr val="tx2"/>
                </a:solidFill>
              </a:rPr>
              <a:t>ifferent </a:t>
            </a:r>
            <a:r>
              <a:rPr lang="en-GB" sz="1600" dirty="0">
                <a:solidFill>
                  <a:schemeClr val="tx2"/>
                </a:solidFill>
              </a:rPr>
              <a:t>ceiling </a:t>
            </a:r>
            <a:r>
              <a:rPr lang="en-GB" sz="1600" dirty="0" smtClean="0">
                <a:solidFill>
                  <a:schemeClr val="tx2"/>
                </a:solidFill>
              </a:rPr>
              <a:t>types, furniture </a:t>
            </a:r>
            <a:r>
              <a:rPr lang="en-GB" sz="1600" dirty="0">
                <a:solidFill>
                  <a:schemeClr val="tx2"/>
                </a:solidFill>
              </a:rPr>
              <a:t>and wall absorbers</a:t>
            </a:r>
          </a:p>
        </p:txBody>
      </p:sp>
      <p:pic>
        <p:nvPicPr>
          <p:cNvPr id="743428" name="Picture 4" descr="Graf_s39a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537" y="2060848"/>
            <a:ext cx="6408712" cy="377349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9" descr="Absorptionskoefficienter_s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8757" y="4701890"/>
            <a:ext cx="2309747" cy="1692908"/>
          </a:xfrm>
          <a:prstGeom prst="rect">
            <a:avLst/>
          </a:prstGeom>
          <a:noFill/>
          <a:effectLst>
            <a:outerShdw dist="198380" dir="3011666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Absorptionskoefficienter_s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742467"/>
            <a:ext cx="2339429" cy="1714664"/>
          </a:xfrm>
          <a:prstGeom prst="rect">
            <a:avLst/>
          </a:prstGeom>
          <a:noFill/>
          <a:effectLst>
            <a:outerShdw dist="198380" dir="3011666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Absorptionskoefficienter_s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074385"/>
            <a:ext cx="2232248" cy="1634535"/>
          </a:xfrm>
          <a:prstGeom prst="rect">
            <a:avLst/>
          </a:prstGeom>
          <a:noFill/>
          <a:effectLst>
            <a:outerShdw dist="198380" dir="3011666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ktangel 7"/>
          <p:cNvSpPr/>
          <p:nvPr/>
        </p:nvSpPr>
        <p:spPr>
          <a:xfrm>
            <a:off x="580703" y="1557338"/>
            <a:ext cx="219316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1400" b="1" dirty="0"/>
              <a:t>SP </a:t>
            </a:r>
            <a:r>
              <a:rPr lang="da-DK" sz="1400" b="1" dirty="0" err="1" smtClean="0"/>
              <a:t>measurement</a:t>
            </a:r>
            <a:r>
              <a:rPr lang="da-DK" sz="1400" b="1" dirty="0" smtClean="0"/>
              <a:t> : 2006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215209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188" y="620713"/>
            <a:ext cx="6697291" cy="677108"/>
          </a:xfrm>
        </p:spPr>
        <p:txBody>
          <a:bodyPr/>
          <a:lstStyle/>
          <a:p>
            <a:r>
              <a:rPr lang="da-DK" sz="2200" b="1" dirty="0" err="1" smtClean="0"/>
              <a:t>Testing</a:t>
            </a:r>
            <a:r>
              <a:rPr lang="da-DK" sz="2200" b="1" dirty="0" smtClean="0"/>
              <a:t> </a:t>
            </a:r>
            <a:r>
              <a:rPr lang="da-DK" sz="2200" b="1" dirty="0" err="1" smtClean="0"/>
              <a:t>continued</a:t>
            </a:r>
            <a:r>
              <a:rPr lang="da-DK" sz="2200" b="1" dirty="0" smtClean="0"/>
              <a:t> with </a:t>
            </a:r>
            <a:r>
              <a:rPr lang="da-DK" sz="2200" b="1" dirty="0" err="1" smtClean="0"/>
              <a:t>Fraunhofer</a:t>
            </a:r>
            <a:r>
              <a:rPr lang="da-DK" sz="2200" b="1" dirty="0" smtClean="0"/>
              <a:t> </a:t>
            </a:r>
            <a:r>
              <a:rPr lang="da-DK" sz="2200" b="1" dirty="0" err="1" smtClean="0"/>
              <a:t>institute</a:t>
            </a:r>
            <a:r>
              <a:rPr lang="da-DK" sz="2200" b="1" dirty="0" smtClean="0"/>
              <a:t> – </a:t>
            </a:r>
            <a:r>
              <a:rPr lang="da-DK" sz="2200" b="1" dirty="0" err="1" smtClean="0"/>
              <a:t>explaining</a:t>
            </a:r>
            <a:r>
              <a:rPr lang="da-DK" sz="2200" b="1" dirty="0" smtClean="0"/>
              <a:t> the SP </a:t>
            </a:r>
            <a:r>
              <a:rPr lang="da-DK" sz="2200" b="1" dirty="0" err="1" smtClean="0"/>
              <a:t>measurements</a:t>
            </a:r>
            <a:endParaRPr lang="en-US" sz="2200" b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950" y="1412776"/>
            <a:ext cx="7041957" cy="4895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boks 3"/>
          <p:cNvSpPr txBox="1"/>
          <p:nvPr/>
        </p:nvSpPr>
        <p:spPr>
          <a:xfrm>
            <a:off x="7020272" y="1772816"/>
            <a:ext cx="18758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600" dirty="0" err="1" smtClean="0"/>
              <a:t>Room</a:t>
            </a:r>
            <a:r>
              <a:rPr lang="da-DK" sz="1600" dirty="0" smtClean="0"/>
              <a:t> </a:t>
            </a:r>
            <a:r>
              <a:rPr lang="da-DK" sz="1600" dirty="0" err="1" smtClean="0"/>
              <a:t>Size</a:t>
            </a:r>
            <a:r>
              <a:rPr lang="da-DK" sz="1600" dirty="0" smtClean="0"/>
              <a:t>: </a:t>
            </a:r>
          </a:p>
          <a:p>
            <a:r>
              <a:rPr lang="da-DK" sz="1600" dirty="0" smtClean="0"/>
              <a:t>10 x 6,88 x 2,85 m</a:t>
            </a:r>
            <a:endParaRPr lang="en-US" sz="1600" dirty="0"/>
          </a:p>
        </p:txBody>
      </p:sp>
      <p:sp>
        <p:nvSpPr>
          <p:cNvPr id="6" name="Tekstboks 5"/>
          <p:cNvSpPr txBox="1"/>
          <p:nvPr/>
        </p:nvSpPr>
        <p:spPr>
          <a:xfrm>
            <a:off x="7020272" y="2429877"/>
            <a:ext cx="9828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600" dirty="0" smtClean="0"/>
              <a:t>Volume: </a:t>
            </a:r>
          </a:p>
          <a:p>
            <a:r>
              <a:rPr lang="da-DK" sz="1600" dirty="0" smtClean="0"/>
              <a:t>196 m3</a:t>
            </a:r>
            <a:endParaRPr lang="en-US" sz="1600" dirty="0"/>
          </a:p>
        </p:txBody>
      </p:sp>
      <p:sp>
        <p:nvSpPr>
          <p:cNvPr id="7" name="Tekstboks 6"/>
          <p:cNvSpPr txBox="1"/>
          <p:nvPr/>
        </p:nvSpPr>
        <p:spPr>
          <a:xfrm>
            <a:off x="7092280" y="3025343"/>
            <a:ext cx="17556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600" dirty="0" err="1" smtClean="0"/>
              <a:t>Acoustic</a:t>
            </a:r>
            <a:r>
              <a:rPr lang="da-DK" sz="1600" dirty="0" smtClean="0"/>
              <a:t> </a:t>
            </a:r>
            <a:r>
              <a:rPr lang="da-DK" sz="1600" dirty="0" err="1" smtClean="0"/>
              <a:t>Ceiling</a:t>
            </a:r>
            <a:r>
              <a:rPr lang="da-DK" sz="1600" dirty="0" smtClean="0"/>
              <a:t>: </a:t>
            </a:r>
          </a:p>
          <a:p>
            <a:r>
              <a:rPr lang="da-DK" sz="1600" dirty="0" smtClean="0"/>
              <a:t>55,6 m2</a:t>
            </a:r>
            <a:endParaRPr lang="en-US" sz="1600" dirty="0"/>
          </a:p>
        </p:txBody>
      </p:sp>
      <p:sp>
        <p:nvSpPr>
          <p:cNvPr id="8" name="Tekstboks 7"/>
          <p:cNvSpPr txBox="1"/>
          <p:nvPr/>
        </p:nvSpPr>
        <p:spPr>
          <a:xfrm>
            <a:off x="7092280" y="3564305"/>
            <a:ext cx="15572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600" dirty="0" err="1" smtClean="0"/>
              <a:t>Wall</a:t>
            </a:r>
            <a:r>
              <a:rPr lang="da-DK" sz="1600" dirty="0" smtClean="0"/>
              <a:t> absorber: </a:t>
            </a:r>
          </a:p>
          <a:p>
            <a:r>
              <a:rPr lang="da-DK" sz="1600" dirty="0" smtClean="0"/>
              <a:t>18 m2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37823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189" y="605508"/>
            <a:ext cx="6697662" cy="677108"/>
          </a:xfrm>
        </p:spPr>
        <p:txBody>
          <a:bodyPr/>
          <a:lstStyle/>
          <a:p>
            <a:r>
              <a:rPr lang="da-DK" sz="2200" b="1" dirty="0" smtClean="0"/>
              <a:t>Measurement with </a:t>
            </a:r>
            <a:r>
              <a:rPr lang="da-DK" sz="2200" b="1" dirty="0" err="1" smtClean="0"/>
              <a:t>Knauf</a:t>
            </a:r>
            <a:r>
              <a:rPr lang="da-DK" sz="2200" b="1" dirty="0" smtClean="0"/>
              <a:t> Danoline Plaza G1 perforation</a:t>
            </a:r>
            <a:endParaRPr lang="en-US" sz="2200" b="1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" y="1557338"/>
            <a:ext cx="6694487" cy="3839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ktangel 2"/>
          <p:cNvSpPr/>
          <p:nvPr/>
        </p:nvSpPr>
        <p:spPr>
          <a:xfrm>
            <a:off x="755576" y="2204864"/>
            <a:ext cx="6336704" cy="864096"/>
          </a:xfrm>
          <a:prstGeom prst="rect">
            <a:avLst/>
          </a:prstGeom>
          <a:noFill/>
          <a:ln>
            <a:solidFill>
              <a:srgbClr val="36A7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3201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Knauf Danoline PPT Template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ontor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Knauf Danoline PPT Template</Template>
  <TotalTime>2469</TotalTime>
  <Words>308</Words>
  <Application>Microsoft Office PowerPoint</Application>
  <PresentationFormat>Skærmshow (4:3)</PresentationFormat>
  <Paragraphs>57</Paragraphs>
  <Slides>23</Slides>
  <Notes>4</Notes>
  <HiddenSlides>2</HiddenSlides>
  <MMClips>0</MMClips>
  <ScaleCrop>false</ScaleCrop>
  <HeadingPairs>
    <vt:vector size="8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Integrerede OLE-servere</vt:lpstr>
      </vt:variant>
      <vt:variant>
        <vt:i4>1</vt:i4>
      </vt:variant>
      <vt:variant>
        <vt:lpstr>Diastitler</vt:lpstr>
      </vt:variant>
      <vt:variant>
        <vt:i4>23</vt:i4>
      </vt:variant>
    </vt:vector>
  </HeadingPairs>
  <TitlesOfParts>
    <vt:vector size="28" baseType="lpstr">
      <vt:lpstr>Arial</vt:lpstr>
      <vt:lpstr>Symbol</vt:lpstr>
      <vt:lpstr>Wingdings</vt:lpstr>
      <vt:lpstr>Knauf Danoline PPT Template</vt:lpstr>
      <vt:lpstr>think-cell Slide</vt:lpstr>
      <vt:lpstr>Measurement in reverberation room according to the reverberation time in real space </vt:lpstr>
      <vt:lpstr>Reverberation room vs. Expected reverberation time </vt:lpstr>
      <vt:lpstr>PowerPoint-præsentation</vt:lpstr>
      <vt:lpstr>Can sound be simplified?</vt:lpstr>
      <vt:lpstr>Reverberation time and absorption values are two different measures</vt:lpstr>
      <vt:lpstr>Very different absorption profiles show similar performance in real life</vt:lpstr>
      <vt:lpstr>Wall absorbers and diffusion improve the performance of perforated ceilings the most</vt:lpstr>
      <vt:lpstr>Testing continued with Fraunhofer institute – explaining the SP measurements</vt:lpstr>
      <vt:lpstr>Measurement with Knauf Danoline Plaza G1 perforation</vt:lpstr>
      <vt:lpstr>Empty room and different calculation methodes</vt:lpstr>
      <vt:lpstr>Room with furniture and acoustic ceiling</vt:lpstr>
      <vt:lpstr>Room with furniture, acoustic ceiling and wall absorbers</vt:lpstr>
      <vt:lpstr>Furniture, Plaza Ceiling and ”earhigh” wall absorbers</vt:lpstr>
      <vt:lpstr>The 4 dimensions</vt:lpstr>
      <vt:lpstr>Reverberation time for the different surfaces</vt:lpstr>
      <vt:lpstr>Placement of speakers and microphone</vt:lpstr>
      <vt:lpstr>Scattering coefficients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Knauf Nordic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subject>Knauf Danoline Template</dc:subject>
  <dc:creator>Erik Ipsen</dc:creator>
  <cp:keywords>Knauf Danoline Template</cp:keywords>
  <cp:lastModifiedBy>IpsenE</cp:lastModifiedBy>
  <cp:revision>157</cp:revision>
  <cp:lastPrinted>2017-10-31T15:04:02Z</cp:lastPrinted>
  <dcterms:created xsi:type="dcterms:W3CDTF">2012-09-18T13:36:36Z</dcterms:created>
  <dcterms:modified xsi:type="dcterms:W3CDTF">2017-11-04T07:56:43Z</dcterms:modified>
</cp:coreProperties>
</file>