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charts/style2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352" r:id="rId4"/>
    <p:sldId id="345" r:id="rId5"/>
    <p:sldId id="333" r:id="rId6"/>
    <p:sldId id="344" r:id="rId7"/>
    <p:sldId id="343" r:id="rId8"/>
    <p:sldId id="357" r:id="rId9"/>
    <p:sldId id="356" r:id="rId10"/>
    <p:sldId id="346" r:id="rId11"/>
    <p:sldId id="347" r:id="rId12"/>
    <p:sldId id="349" r:id="rId13"/>
    <p:sldId id="328" r:id="rId14"/>
    <p:sldId id="329" r:id="rId15"/>
    <p:sldId id="330" r:id="rId16"/>
    <p:sldId id="331" r:id="rId17"/>
    <p:sldId id="332" r:id="rId18"/>
    <p:sldId id="353" r:id="rId19"/>
    <p:sldId id="350" r:id="rId20"/>
    <p:sldId id="351" r:id="rId21"/>
    <p:sldId id="320" r:id="rId22"/>
    <p:sldId id="355" r:id="rId23"/>
  </p:sldIdLst>
  <p:sldSz cx="9144000" cy="6858000" type="screen4x3"/>
  <p:notesSz cx="6797675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73">
          <p15:clr>
            <a:srgbClr val="A4A3A4"/>
          </p15:clr>
        </p15:guide>
        <p15:guide id="2" pos="29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7979"/>
    <a:srgbClr val="696969"/>
    <a:srgbClr val="B8B8B8"/>
    <a:srgbClr val="F4991E"/>
    <a:srgbClr val="6A6B6A"/>
    <a:srgbClr val="2F51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9161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-84" y="-126"/>
      </p:cViewPr>
      <p:guideLst>
        <p:guide orient="horz" pos="1173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5.xml"/><Relationship Id="rId5" Type="http://schemas.microsoft.com/office/2011/relationships/chartStyle" Target="style8.xml"/><Relationship Id="rId4" Type="http://schemas.microsoft.com/office/2011/relationships/chartColorStyle" Target="colors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6.xml"/><Relationship Id="rId5" Type="http://schemas.microsoft.com/office/2011/relationships/chartStyle" Target="style9.xml"/><Relationship Id="rId4" Type="http://schemas.microsoft.com/office/2011/relationships/chartColorStyle" Target="colors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7.xml"/><Relationship Id="rId4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8.xml"/><Relationship Id="rId4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R\Documents\Documents\Reports%20and%20thesises\Massivtr&#230;\R+Ln%20curv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2.xml"/><Relationship Id="rId4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3.xml"/><Relationship Id="rId4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4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'Fig. 1.4'!$C$7</c:f>
              <c:strCache>
                <c:ptCount val="1"/>
                <c:pt idx="0">
                  <c:v>cB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1.4'!$C$8:$C$38</c:f>
              <c:numCache>
                <c:formatCode>0</c:formatCode>
                <c:ptCount val="31"/>
                <c:pt idx="0">
                  <c:v>141.62255876993035</c:v>
                </c:pt>
                <c:pt idx="1">
                  <c:v>158.90312448532626</c:v>
                </c:pt>
                <c:pt idx="2">
                  <c:v>178.29223811877824</c:v>
                </c:pt>
                <c:pt idx="3">
                  <c:v>200.04718142806917</c:v>
                </c:pt>
                <c:pt idx="4">
                  <c:v>224.45662929338658</c:v>
                </c:pt>
                <c:pt idx="5">
                  <c:v>251.84448025759451</c:v>
                </c:pt>
                <c:pt idx="6">
                  <c:v>282.57415446310733</c:v>
                </c:pt>
                <c:pt idx="7">
                  <c:v>317.05341601638014</c:v>
                </c:pt>
                <c:pt idx="8">
                  <c:v>355.73978376985644</c:v>
                </c:pt>
                <c:pt idx="9">
                  <c:v>399.14660231916895</c:v>
                </c:pt>
                <c:pt idx="10">
                  <c:v>447.84985377403422</c:v>
                </c:pt>
                <c:pt idx="11">
                  <c:v>502.49580069090217</c:v>
                </c:pt>
                <c:pt idx="12">
                  <c:v>563.80956158443325</c:v>
                </c:pt>
                <c:pt idx="13">
                  <c:v>632.60473280963436</c:v>
                </c:pt>
                <c:pt idx="14">
                  <c:v>709.79418449117259</c:v>
                </c:pt>
                <c:pt idx="15">
                  <c:v>796.40217375530767</c:v>
                </c:pt>
                <c:pt idx="16">
                  <c:v>893.5779359996543</c:v>
                </c:pt>
                <c:pt idx="17">
                  <c:v>1002.610934548671</c:v>
                </c:pt>
                <c:pt idx="18">
                  <c:v>1124.9479710485471</c:v>
                </c:pt>
                <c:pt idx="19">
                  <c:v>1262.2123836460203</c:v>
                </c:pt>
                <c:pt idx="20">
                  <c:v>1416.2255876993033</c:v>
                </c:pt>
                <c:pt idx="21">
                  <c:v>1589.031244853262</c:v>
                </c:pt>
                <c:pt idx="22">
                  <c:v>1782.9223811877839</c:v>
                </c:pt>
                <c:pt idx="23">
                  <c:v>2000.471814280693</c:v>
                </c:pt>
                <c:pt idx="24">
                  <c:v>2244.5662929338673</c:v>
                </c:pt>
                <c:pt idx="25">
                  <c:v>2518.4448025759452</c:v>
                </c:pt>
                <c:pt idx="26">
                  <c:v>2825.7415446310756</c:v>
                </c:pt>
                <c:pt idx="27">
                  <c:v>3170.5341601638033</c:v>
                </c:pt>
                <c:pt idx="28">
                  <c:v>3557.3978376985656</c:v>
                </c:pt>
                <c:pt idx="29">
                  <c:v>3991.4660231916891</c:v>
                </c:pt>
                <c:pt idx="30">
                  <c:v>4478.4985377403382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'Fig. 1.4'!$D$7</c:f>
              <c:strCache>
                <c:ptCount val="1"/>
                <c:pt idx="0">
                  <c:v>cS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1.4'!$D$8:$D$38</c:f>
              <c:numCache>
                <c:formatCode>General</c:formatCode>
                <c:ptCount val="31"/>
                <c:pt idx="0">
                  <c:v>3996</c:v>
                </c:pt>
                <c:pt idx="1">
                  <c:v>3996</c:v>
                </c:pt>
                <c:pt idx="2">
                  <c:v>3996</c:v>
                </c:pt>
                <c:pt idx="3">
                  <c:v>3996</c:v>
                </c:pt>
                <c:pt idx="4">
                  <c:v>3996</c:v>
                </c:pt>
                <c:pt idx="5">
                  <c:v>3996</c:v>
                </c:pt>
                <c:pt idx="6">
                  <c:v>3996</c:v>
                </c:pt>
                <c:pt idx="7">
                  <c:v>3996</c:v>
                </c:pt>
                <c:pt idx="8">
                  <c:v>3996</c:v>
                </c:pt>
                <c:pt idx="9">
                  <c:v>3996</c:v>
                </c:pt>
                <c:pt idx="10">
                  <c:v>3996</c:v>
                </c:pt>
                <c:pt idx="11">
                  <c:v>3996</c:v>
                </c:pt>
                <c:pt idx="12">
                  <c:v>3996</c:v>
                </c:pt>
                <c:pt idx="13">
                  <c:v>3996</c:v>
                </c:pt>
                <c:pt idx="14">
                  <c:v>3996</c:v>
                </c:pt>
                <c:pt idx="15">
                  <c:v>3996</c:v>
                </c:pt>
                <c:pt idx="16">
                  <c:v>3996</c:v>
                </c:pt>
                <c:pt idx="17">
                  <c:v>3996</c:v>
                </c:pt>
                <c:pt idx="18">
                  <c:v>3996</c:v>
                </c:pt>
                <c:pt idx="19">
                  <c:v>3996</c:v>
                </c:pt>
                <c:pt idx="20">
                  <c:v>3996</c:v>
                </c:pt>
                <c:pt idx="21">
                  <c:v>3996</c:v>
                </c:pt>
                <c:pt idx="22">
                  <c:v>3996</c:v>
                </c:pt>
                <c:pt idx="23">
                  <c:v>3996</c:v>
                </c:pt>
                <c:pt idx="24">
                  <c:v>3996</c:v>
                </c:pt>
                <c:pt idx="25">
                  <c:v>3996</c:v>
                </c:pt>
                <c:pt idx="26">
                  <c:v>3996</c:v>
                </c:pt>
                <c:pt idx="27">
                  <c:v>3996</c:v>
                </c:pt>
                <c:pt idx="28">
                  <c:v>3996</c:v>
                </c:pt>
                <c:pt idx="29">
                  <c:v>3996</c:v>
                </c:pt>
                <c:pt idx="30">
                  <c:v>3996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'Fig. 1.4'!$E$7</c:f>
              <c:strCache>
                <c:ptCount val="1"/>
                <c:pt idx="0">
                  <c:v>cB,eff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1.4'!$E$8:$E$38</c:f>
              <c:numCache>
                <c:formatCode>0</c:formatCode>
                <c:ptCount val="31"/>
                <c:pt idx="0">
                  <c:v>141.62045731942817</c:v>
                </c:pt>
                <c:pt idx="1">
                  <c:v>158.89979395150559</c:v>
                </c:pt>
                <c:pt idx="2">
                  <c:v>178.28695966967811</c:v>
                </c:pt>
                <c:pt idx="3">
                  <c:v>200.03881585436346</c:v>
                </c:pt>
                <c:pt idx="4">
                  <c:v>224.44337120999771</c:v>
                </c:pt>
                <c:pt idx="5">
                  <c:v>251.82346863544097</c:v>
                </c:pt>
                <c:pt idx="6">
                  <c:v>282.54085557822839</c:v>
                </c:pt>
                <c:pt idx="7">
                  <c:v>317.00064597065182</c:v>
                </c:pt>
                <c:pt idx="8">
                  <c:v>355.65616036563318</c:v>
                </c:pt>
                <c:pt idx="9">
                  <c:v>399.01409385019195</c:v>
                </c:pt>
                <c:pt idx="10">
                  <c:v>447.63989949641098</c:v>
                </c:pt>
                <c:pt idx="11">
                  <c:v>502.16317419680234</c:v>
                </c:pt>
                <c:pt idx="12">
                  <c:v>563.28267173002155</c:v>
                </c:pt>
                <c:pt idx="13">
                  <c:v>631.77031156105693</c:v>
                </c:pt>
                <c:pt idx="14">
                  <c:v>708.47315208332645</c:v>
                </c:pt>
                <c:pt idx="15">
                  <c:v>794.31168381689793</c:v>
                </c:pt>
                <c:pt idx="16">
                  <c:v>890.27187775114089</c:v>
                </c:pt>
                <c:pt idx="17">
                  <c:v>997.38708440601124</c:v>
                </c:pt>
                <c:pt idx="18">
                  <c:v>1116.704018071043</c:v>
                </c:pt>
                <c:pt idx="19">
                  <c:v>1249.2246672607587</c:v>
                </c:pt>
                <c:pt idx="20">
                  <c:v>1395.8133159075096</c:v>
                </c:pt>
                <c:pt idx="21">
                  <c:v>1557.0558621919229</c:v>
                </c:pt>
                <c:pt idx="22">
                  <c:v>1733.0594688053252</c:v>
                </c:pt>
                <c:pt idx="23">
                  <c:v>1923.1884232077819</c:v>
                </c:pt>
                <c:pt idx="24">
                  <c:v>2125.7530834962745</c:v>
                </c:pt>
                <c:pt idx="25">
                  <c:v>2337.7084903542836</c:v>
                </c:pt>
                <c:pt idx="26">
                  <c:v>2554.4744977990767</c:v>
                </c:pt>
                <c:pt idx="27">
                  <c:v>2770.0348745461652</c:v>
                </c:pt>
                <c:pt idx="28">
                  <c:v>2977.4552278162764</c:v>
                </c:pt>
                <c:pt idx="29">
                  <c:v>3169.8259492369398</c:v>
                </c:pt>
                <c:pt idx="30">
                  <c:v>3341.4083121011322</c:v>
                </c:pt>
              </c:numCache>
            </c:numRef>
          </c:yVal>
          <c:smooth val="1"/>
        </c:ser>
        <c:axId val="107239296"/>
        <c:axId val="107266048"/>
      </c:scatterChart>
      <c:valAx>
        <c:axId val="107239296"/>
        <c:scaling>
          <c:logBase val="10"/>
          <c:orientation val="minMax"/>
          <c:max val="10000"/>
          <c:min val="10"/>
        </c:scaling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07266048"/>
        <c:crosses val="autoZero"/>
        <c:crossBetween val="midCat"/>
      </c:valAx>
      <c:valAx>
        <c:axId val="107266048"/>
        <c:scaling>
          <c:logBase val="10"/>
          <c:orientation val="minMax"/>
          <c:max val="5000"/>
          <c:min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Phase speed, m/s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07239296"/>
        <c:crossesAt val="10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6327295692134045"/>
          <c:y val="0.9105042327455547"/>
          <c:w val="0.48767456755618876"/>
          <c:h val="6.6021588850689469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da-DK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da-DK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1"/>
          <c:order val="0"/>
          <c:tx>
            <c:strRef>
              <c:f>'Massive wood'!$L$6</c:f>
              <c:strCache>
                <c:ptCount val="1"/>
                <c:pt idx="0">
                  <c:v>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wood'!$L$11:$L$31</c:f>
              <c:numCache>
                <c:formatCode>General</c:formatCode>
                <c:ptCount val="21"/>
                <c:pt idx="0">
                  <c:v>31.6</c:v>
                </c:pt>
                <c:pt idx="1">
                  <c:v>30.2</c:v>
                </c:pt>
                <c:pt idx="2">
                  <c:v>26.1</c:v>
                </c:pt>
                <c:pt idx="3">
                  <c:v>29.3</c:v>
                </c:pt>
                <c:pt idx="4">
                  <c:v>36.1</c:v>
                </c:pt>
                <c:pt idx="5">
                  <c:v>36.700000000000003</c:v>
                </c:pt>
                <c:pt idx="6">
                  <c:v>41.7</c:v>
                </c:pt>
                <c:pt idx="7">
                  <c:v>45.2</c:v>
                </c:pt>
                <c:pt idx="8">
                  <c:v>50.8</c:v>
                </c:pt>
                <c:pt idx="9">
                  <c:v>53.3</c:v>
                </c:pt>
                <c:pt idx="10">
                  <c:v>56.2</c:v>
                </c:pt>
                <c:pt idx="11">
                  <c:v>57.3</c:v>
                </c:pt>
                <c:pt idx="12">
                  <c:v>59.6</c:v>
                </c:pt>
                <c:pt idx="13">
                  <c:v>61.6</c:v>
                </c:pt>
                <c:pt idx="14">
                  <c:v>63.7</c:v>
                </c:pt>
                <c:pt idx="15">
                  <c:v>66.5</c:v>
                </c:pt>
                <c:pt idx="16">
                  <c:v>67</c:v>
                </c:pt>
                <c:pt idx="17">
                  <c:v>68.400000000000006</c:v>
                </c:pt>
                <c:pt idx="18">
                  <c:v>66.5</c:v>
                </c:pt>
                <c:pt idx="19">
                  <c:v>64.099999999999994</c:v>
                </c:pt>
                <c:pt idx="20">
                  <c:v>63.6</c:v>
                </c:pt>
              </c:numCache>
            </c:numRef>
          </c:val>
        </c:ser>
        <c:ser>
          <c:idx val="2"/>
          <c:order val="1"/>
          <c:tx>
            <c:strRef>
              <c:f>'Massive wood'!$M$6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wood'!$M$11:$M$31</c:f>
              <c:numCache>
                <c:formatCode>General</c:formatCode>
                <c:ptCount val="21"/>
                <c:pt idx="0">
                  <c:v>63.6</c:v>
                </c:pt>
                <c:pt idx="1">
                  <c:v>64.599999999999994</c:v>
                </c:pt>
                <c:pt idx="2">
                  <c:v>65.900000000000006</c:v>
                </c:pt>
                <c:pt idx="3">
                  <c:v>63.5</c:v>
                </c:pt>
                <c:pt idx="4">
                  <c:v>65.2</c:v>
                </c:pt>
                <c:pt idx="5">
                  <c:v>67</c:v>
                </c:pt>
                <c:pt idx="6">
                  <c:v>65.2</c:v>
                </c:pt>
                <c:pt idx="7">
                  <c:v>62.2</c:v>
                </c:pt>
                <c:pt idx="8">
                  <c:v>59.5</c:v>
                </c:pt>
                <c:pt idx="9">
                  <c:v>57.7</c:v>
                </c:pt>
                <c:pt idx="10">
                  <c:v>58.2</c:v>
                </c:pt>
                <c:pt idx="11">
                  <c:v>58</c:v>
                </c:pt>
                <c:pt idx="12">
                  <c:v>58.1</c:v>
                </c:pt>
                <c:pt idx="13">
                  <c:v>58.6</c:v>
                </c:pt>
                <c:pt idx="14">
                  <c:v>54.6</c:v>
                </c:pt>
                <c:pt idx="15">
                  <c:v>49.9</c:v>
                </c:pt>
                <c:pt idx="16">
                  <c:v>47.8</c:v>
                </c:pt>
                <c:pt idx="17">
                  <c:v>42.1</c:v>
                </c:pt>
                <c:pt idx="18">
                  <c:v>36.700000000000003</c:v>
                </c:pt>
                <c:pt idx="19">
                  <c:v>32.4</c:v>
                </c:pt>
                <c:pt idx="20">
                  <c:v>27.4</c:v>
                </c:pt>
              </c:numCache>
            </c:numRef>
          </c:val>
        </c:ser>
        <c:marker val="1"/>
        <c:axId val="136911872"/>
        <c:axId val="137221632"/>
        <c:extLst/>
      </c:lineChart>
      <c:catAx>
        <c:axId val="13691187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221632"/>
        <c:crosses val="autoZero"/>
        <c:auto val="1"/>
        <c:lblAlgn val="ctr"/>
        <c:lblOffset val="100"/>
      </c:catAx>
      <c:valAx>
        <c:axId val="137221632"/>
        <c:scaling>
          <c:orientation val="minMax"/>
          <c:max val="80"/>
          <c:min val="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R and 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911872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137383893925987"/>
          <c:y val="0.74557587089006583"/>
          <c:w val="0.23294702606295994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1"/>
          <c:order val="0"/>
          <c:tx>
            <c:strRef>
              <c:f>'Massive wood'!$AA$6</c:f>
              <c:strCache>
                <c:ptCount val="1"/>
                <c:pt idx="0">
                  <c:v>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wood'!$AA$11:$AA$31</c:f>
              <c:numCache>
                <c:formatCode>General</c:formatCode>
                <c:ptCount val="21"/>
                <c:pt idx="0">
                  <c:v>35.5</c:v>
                </c:pt>
                <c:pt idx="1">
                  <c:v>39.1</c:v>
                </c:pt>
                <c:pt idx="2">
                  <c:v>39</c:v>
                </c:pt>
                <c:pt idx="3">
                  <c:v>42.7</c:v>
                </c:pt>
                <c:pt idx="4">
                  <c:v>45.6</c:v>
                </c:pt>
                <c:pt idx="5">
                  <c:v>46</c:v>
                </c:pt>
                <c:pt idx="6">
                  <c:v>49.2</c:v>
                </c:pt>
                <c:pt idx="7">
                  <c:v>50</c:v>
                </c:pt>
                <c:pt idx="8">
                  <c:v>54.3</c:v>
                </c:pt>
                <c:pt idx="9">
                  <c:v>56.5</c:v>
                </c:pt>
                <c:pt idx="10">
                  <c:v>57.7</c:v>
                </c:pt>
                <c:pt idx="11">
                  <c:v>59.8</c:v>
                </c:pt>
                <c:pt idx="12">
                  <c:v>63.3</c:v>
                </c:pt>
                <c:pt idx="13">
                  <c:v>65.2</c:v>
                </c:pt>
                <c:pt idx="14">
                  <c:v>66.599999999999994</c:v>
                </c:pt>
                <c:pt idx="15">
                  <c:v>69.2</c:v>
                </c:pt>
                <c:pt idx="16">
                  <c:v>70.2</c:v>
                </c:pt>
                <c:pt idx="17">
                  <c:v>69.900000000000006</c:v>
                </c:pt>
                <c:pt idx="18">
                  <c:v>67.2</c:v>
                </c:pt>
                <c:pt idx="19">
                  <c:v>64.400000000000006</c:v>
                </c:pt>
                <c:pt idx="20">
                  <c:v>63.1</c:v>
                </c:pt>
              </c:numCache>
            </c:numRef>
          </c:val>
        </c:ser>
        <c:ser>
          <c:idx val="2"/>
          <c:order val="1"/>
          <c:tx>
            <c:strRef>
              <c:f>'Massive wood'!$AB$6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wood'!$AB$11:$AB$31</c:f>
              <c:numCache>
                <c:formatCode>General</c:formatCode>
                <c:ptCount val="21"/>
                <c:pt idx="0">
                  <c:v>57.2</c:v>
                </c:pt>
                <c:pt idx="1">
                  <c:v>53.9</c:v>
                </c:pt>
                <c:pt idx="2">
                  <c:v>50.8</c:v>
                </c:pt>
                <c:pt idx="3">
                  <c:v>50.2</c:v>
                </c:pt>
                <c:pt idx="4">
                  <c:v>48.7</c:v>
                </c:pt>
                <c:pt idx="5">
                  <c:v>49.1</c:v>
                </c:pt>
                <c:pt idx="6">
                  <c:v>50.9</c:v>
                </c:pt>
                <c:pt idx="7">
                  <c:v>50.8</c:v>
                </c:pt>
                <c:pt idx="8">
                  <c:v>51.4</c:v>
                </c:pt>
                <c:pt idx="9">
                  <c:v>51</c:v>
                </c:pt>
                <c:pt idx="10">
                  <c:v>50.7</c:v>
                </c:pt>
                <c:pt idx="11">
                  <c:v>50.3</c:v>
                </c:pt>
                <c:pt idx="12">
                  <c:v>46.1</c:v>
                </c:pt>
                <c:pt idx="13">
                  <c:v>45.5</c:v>
                </c:pt>
                <c:pt idx="14">
                  <c:v>43.2</c:v>
                </c:pt>
                <c:pt idx="15">
                  <c:v>38.200000000000003</c:v>
                </c:pt>
                <c:pt idx="16">
                  <c:v>34.300000000000004</c:v>
                </c:pt>
                <c:pt idx="17">
                  <c:v>30.4</c:v>
                </c:pt>
                <c:pt idx="18">
                  <c:v>29.1</c:v>
                </c:pt>
                <c:pt idx="19">
                  <c:v>30.2</c:v>
                </c:pt>
                <c:pt idx="20">
                  <c:v>31.5</c:v>
                </c:pt>
              </c:numCache>
            </c:numRef>
          </c:val>
        </c:ser>
        <c:marker val="1"/>
        <c:axId val="136379008"/>
        <c:axId val="138420992"/>
        <c:extLst/>
      </c:lineChart>
      <c:catAx>
        <c:axId val="13637900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8420992"/>
        <c:crosses val="autoZero"/>
        <c:auto val="1"/>
        <c:lblAlgn val="ctr"/>
        <c:lblOffset val="100"/>
      </c:catAx>
      <c:valAx>
        <c:axId val="138420992"/>
        <c:scaling>
          <c:orientation val="minMax"/>
          <c:max val="80"/>
          <c:min val="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R and 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79008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137383893925987"/>
          <c:y val="0.74840535293444055"/>
          <c:w val="0.23294702606295994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0"/>
          <c:order val="0"/>
          <c:tx>
            <c:strRef>
              <c:f>'Massive wood'!$L$4</c:f>
              <c:strCache>
                <c:ptCount val="1"/>
                <c:pt idx="0">
                  <c:v>Floating floor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wood'!$O$11:$O$31</c:f>
              <c:numCache>
                <c:formatCode>General</c:formatCode>
                <c:ptCount val="21"/>
                <c:pt idx="0">
                  <c:v>6.8000000000000043</c:v>
                </c:pt>
                <c:pt idx="1">
                  <c:v>1.6000000000000085</c:v>
                </c:pt>
                <c:pt idx="2">
                  <c:v>2.1999999999999877</c:v>
                </c:pt>
                <c:pt idx="3">
                  <c:v>2</c:v>
                </c:pt>
                <c:pt idx="4">
                  <c:v>1.0999999999999934</c:v>
                </c:pt>
                <c:pt idx="5">
                  <c:v>7.5999999999999943</c:v>
                </c:pt>
                <c:pt idx="6">
                  <c:v>10.100000000000001</c:v>
                </c:pt>
                <c:pt idx="7">
                  <c:v>13.900000000000002</c:v>
                </c:pt>
                <c:pt idx="8">
                  <c:v>18.200000000000003</c:v>
                </c:pt>
                <c:pt idx="9">
                  <c:v>21.700000000000003</c:v>
                </c:pt>
                <c:pt idx="10">
                  <c:v>21.700000000000003</c:v>
                </c:pt>
                <c:pt idx="11">
                  <c:v>23.200000000000003</c:v>
                </c:pt>
                <c:pt idx="12">
                  <c:v>23.4</c:v>
                </c:pt>
                <c:pt idx="13">
                  <c:v>23.4</c:v>
                </c:pt>
                <c:pt idx="14">
                  <c:v>26.999999999999989</c:v>
                </c:pt>
                <c:pt idx="15">
                  <c:v>28.4</c:v>
                </c:pt>
                <c:pt idx="16">
                  <c:v>28</c:v>
                </c:pt>
                <c:pt idx="17">
                  <c:v>28.1</c:v>
                </c:pt>
                <c:pt idx="18">
                  <c:v>28.799999999999986</c:v>
                </c:pt>
                <c:pt idx="19">
                  <c:v>28.300000000000004</c:v>
                </c:pt>
                <c:pt idx="20">
                  <c:v>28.200000000000003</c:v>
                </c:pt>
              </c:numCache>
            </c:numRef>
          </c:val>
        </c:ser>
        <c:ser>
          <c:idx val="4"/>
          <c:order val="1"/>
          <c:tx>
            <c:strRef>
              <c:f>'Massive wood'!$AA$4</c:f>
              <c:strCache>
                <c:ptCount val="1"/>
                <c:pt idx="0">
                  <c:v>Floating floor + sand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wood'!$AD$11:$AD$31</c:f>
              <c:numCache>
                <c:formatCode>General</c:formatCode>
                <c:ptCount val="21"/>
                <c:pt idx="0">
                  <c:v>13.200000000000003</c:v>
                </c:pt>
                <c:pt idx="1">
                  <c:v>12.300000000000004</c:v>
                </c:pt>
                <c:pt idx="2">
                  <c:v>17.299999999999986</c:v>
                </c:pt>
                <c:pt idx="3">
                  <c:v>15.3</c:v>
                </c:pt>
                <c:pt idx="4">
                  <c:v>17.599999999999987</c:v>
                </c:pt>
                <c:pt idx="5">
                  <c:v>25.499999999999989</c:v>
                </c:pt>
                <c:pt idx="6">
                  <c:v>24.4</c:v>
                </c:pt>
                <c:pt idx="7">
                  <c:v>25.299999999999986</c:v>
                </c:pt>
                <c:pt idx="8">
                  <c:v>26.300000000000004</c:v>
                </c:pt>
                <c:pt idx="9">
                  <c:v>28.400000000000006</c:v>
                </c:pt>
                <c:pt idx="10">
                  <c:v>29.200000000000003</c:v>
                </c:pt>
                <c:pt idx="11">
                  <c:v>30.900000000000006</c:v>
                </c:pt>
                <c:pt idx="12">
                  <c:v>35.4</c:v>
                </c:pt>
                <c:pt idx="13">
                  <c:v>36.5</c:v>
                </c:pt>
                <c:pt idx="14">
                  <c:v>38.4</c:v>
                </c:pt>
                <c:pt idx="15">
                  <c:v>40.100000000000009</c:v>
                </c:pt>
                <c:pt idx="16">
                  <c:v>41.5</c:v>
                </c:pt>
                <c:pt idx="17">
                  <c:v>39.800000000000004</c:v>
                </c:pt>
                <c:pt idx="18">
                  <c:v>36.4</c:v>
                </c:pt>
                <c:pt idx="19">
                  <c:v>30.500000000000004</c:v>
                </c:pt>
                <c:pt idx="20">
                  <c:v>24.1</c:v>
                </c:pt>
              </c:numCache>
            </c:numRef>
          </c:val>
        </c:ser>
        <c:marker val="1"/>
        <c:axId val="137107328"/>
        <c:axId val="137117696"/>
        <c:extLst/>
      </c:lineChart>
      <c:catAx>
        <c:axId val="13710732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117696"/>
        <c:crossesAt val="-10"/>
        <c:auto val="1"/>
        <c:lblAlgn val="ctr"/>
        <c:lblOffset val="100"/>
      </c:catAx>
      <c:valAx>
        <c:axId val="137117696"/>
        <c:scaling>
          <c:orientation val="minMax"/>
          <c:max val="70"/>
          <c:min val="-1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Improvement, </a:t>
                </a:r>
                <a:r>
                  <a:rPr lang="el-GR"/>
                  <a:t>Δ</a:t>
                </a:r>
                <a:r>
                  <a:rPr lang="en-US"/>
                  <a:t>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107328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7691585233642202"/>
          <c:y val="8.0647590462105651E-2"/>
          <c:w val="0.68267147754405688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6125696267133276"/>
          <c:h val="0.77851260144361512"/>
        </c:manualLayout>
      </c:layout>
      <c:lineChart>
        <c:grouping val="standard"/>
        <c:ser>
          <c:idx val="0"/>
          <c:order val="0"/>
          <c:tx>
            <c:strRef>
              <c:f>'Massive wood'!$L$4</c:f>
              <c:strCache>
                <c:ptCount val="1"/>
                <c:pt idx="0">
                  <c:v>Floating floor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'Massive wood'!$O$11:$O$31</c:f>
              <c:numCache>
                <c:formatCode>General</c:formatCode>
                <c:ptCount val="21"/>
                <c:pt idx="0">
                  <c:v>6.8000000000000043</c:v>
                </c:pt>
                <c:pt idx="1">
                  <c:v>1.6000000000000085</c:v>
                </c:pt>
                <c:pt idx="2">
                  <c:v>2.1999999999999877</c:v>
                </c:pt>
                <c:pt idx="3">
                  <c:v>2</c:v>
                </c:pt>
                <c:pt idx="4">
                  <c:v>1.0999999999999934</c:v>
                </c:pt>
                <c:pt idx="5">
                  <c:v>7.5999999999999943</c:v>
                </c:pt>
                <c:pt idx="6">
                  <c:v>10.100000000000001</c:v>
                </c:pt>
                <c:pt idx="7">
                  <c:v>13.900000000000002</c:v>
                </c:pt>
                <c:pt idx="8">
                  <c:v>18.200000000000003</c:v>
                </c:pt>
                <c:pt idx="9">
                  <c:v>21.700000000000003</c:v>
                </c:pt>
                <c:pt idx="10">
                  <c:v>21.700000000000003</c:v>
                </c:pt>
                <c:pt idx="11">
                  <c:v>23.200000000000003</c:v>
                </c:pt>
                <c:pt idx="12">
                  <c:v>23.4</c:v>
                </c:pt>
                <c:pt idx="13">
                  <c:v>23.4</c:v>
                </c:pt>
                <c:pt idx="14">
                  <c:v>26.999999999999989</c:v>
                </c:pt>
                <c:pt idx="15">
                  <c:v>28.4</c:v>
                </c:pt>
                <c:pt idx="16">
                  <c:v>28</c:v>
                </c:pt>
                <c:pt idx="17">
                  <c:v>28.1</c:v>
                </c:pt>
                <c:pt idx="18">
                  <c:v>28.799999999999986</c:v>
                </c:pt>
                <c:pt idx="19">
                  <c:v>28.300000000000004</c:v>
                </c:pt>
                <c:pt idx="20">
                  <c:v>28.200000000000003</c:v>
                </c:pt>
              </c:numCache>
            </c:numRef>
          </c:val>
        </c:ser>
        <c:ser>
          <c:idx val="1"/>
          <c:order val="1"/>
          <c:tx>
            <c:strRef>
              <c:f>'Massive wood'!$G$4</c:f>
              <c:strCache>
                <c:ptCount val="1"/>
                <c:pt idx="0">
                  <c:v>Suspended ceiling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wood'!$J$11:$J$31</c:f>
              <c:numCache>
                <c:formatCode>General</c:formatCode>
                <c:ptCount val="21"/>
                <c:pt idx="0">
                  <c:v>-0.5</c:v>
                </c:pt>
                <c:pt idx="1">
                  <c:v>4.5</c:v>
                </c:pt>
                <c:pt idx="2">
                  <c:v>11.8</c:v>
                </c:pt>
                <c:pt idx="3">
                  <c:v>12.5</c:v>
                </c:pt>
                <c:pt idx="4">
                  <c:v>11.5</c:v>
                </c:pt>
                <c:pt idx="5">
                  <c:v>17.999999999999989</c:v>
                </c:pt>
                <c:pt idx="6">
                  <c:v>21.099999999999987</c:v>
                </c:pt>
                <c:pt idx="7">
                  <c:v>23.799999999999986</c:v>
                </c:pt>
                <c:pt idx="8">
                  <c:v>26.400000000000006</c:v>
                </c:pt>
                <c:pt idx="9">
                  <c:v>30.100000000000019</c:v>
                </c:pt>
                <c:pt idx="10">
                  <c:v>30.900000000000006</c:v>
                </c:pt>
                <c:pt idx="11">
                  <c:v>29.1</c:v>
                </c:pt>
                <c:pt idx="12">
                  <c:v>28.4</c:v>
                </c:pt>
                <c:pt idx="13">
                  <c:v>31.200000000000003</c:v>
                </c:pt>
                <c:pt idx="14">
                  <c:v>32.9</c:v>
                </c:pt>
                <c:pt idx="15">
                  <c:v>36.600000000000009</c:v>
                </c:pt>
                <c:pt idx="16">
                  <c:v>38</c:v>
                </c:pt>
                <c:pt idx="17">
                  <c:v>36.200000000000003</c:v>
                </c:pt>
                <c:pt idx="18">
                  <c:v>29.799999999999986</c:v>
                </c:pt>
                <c:pt idx="19">
                  <c:v>31.6</c:v>
                </c:pt>
                <c:pt idx="20">
                  <c:v>29.200000000000003</c:v>
                </c:pt>
              </c:numCache>
            </c:numRef>
          </c:val>
        </c:ser>
        <c:ser>
          <c:idx val="3"/>
          <c:order val="2"/>
          <c:tx>
            <c:strRef>
              <c:f>'Massive wood'!$V$4</c:f>
              <c:strCache>
                <c:ptCount val="1"/>
                <c:pt idx="0">
                  <c:v>Floating floor + suspended ceiling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val>
            <c:numRef>
              <c:f>'Massive wood'!$Y$11:$Y$31</c:f>
              <c:numCache>
                <c:formatCode>General</c:formatCode>
                <c:ptCount val="21"/>
                <c:pt idx="0">
                  <c:v>4.9000000000000083</c:v>
                </c:pt>
                <c:pt idx="1">
                  <c:v>5.4000000000000083</c:v>
                </c:pt>
                <c:pt idx="2">
                  <c:v>10.100000000000001</c:v>
                </c:pt>
                <c:pt idx="3">
                  <c:v>10.400000000000002</c:v>
                </c:pt>
                <c:pt idx="4">
                  <c:v>16.099999999999987</c:v>
                </c:pt>
                <c:pt idx="5">
                  <c:v>24.599999999999987</c:v>
                </c:pt>
                <c:pt idx="6">
                  <c:v>30.099999999999987</c:v>
                </c:pt>
                <c:pt idx="7">
                  <c:v>34.4</c:v>
                </c:pt>
                <c:pt idx="8">
                  <c:v>40.6</c:v>
                </c:pt>
                <c:pt idx="9">
                  <c:v>45.400000000000006</c:v>
                </c:pt>
                <c:pt idx="10">
                  <c:v>50.100000000000009</c:v>
                </c:pt>
                <c:pt idx="11">
                  <c:v>51.1</c:v>
                </c:pt>
                <c:pt idx="12">
                  <c:v>54</c:v>
                </c:pt>
                <c:pt idx="13">
                  <c:v>58.6</c:v>
                </c:pt>
                <c:pt idx="14">
                  <c:v>61.20000000000001</c:v>
                </c:pt>
                <c:pt idx="15">
                  <c:v>59.3</c:v>
                </c:pt>
              </c:numCache>
            </c:numRef>
          </c:val>
        </c:ser>
        <c:ser>
          <c:idx val="2"/>
          <c:order val="3"/>
          <c:tx>
            <c:strRef>
              <c:f>'Massive wood'!$P$3</c:f>
              <c:strCache>
                <c:ptCount val="1"/>
                <c:pt idx="0">
                  <c:v>Sum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'Massive wood'!$P$11:$P$31</c:f>
              <c:numCache>
                <c:formatCode>General</c:formatCode>
                <c:ptCount val="21"/>
                <c:pt idx="0">
                  <c:v>6.3000000000000043</c:v>
                </c:pt>
                <c:pt idx="1">
                  <c:v>6.1000000000000085</c:v>
                </c:pt>
                <c:pt idx="2">
                  <c:v>13.999999999999995</c:v>
                </c:pt>
                <c:pt idx="3">
                  <c:v>14.5</c:v>
                </c:pt>
                <c:pt idx="4">
                  <c:v>12.600000000000001</c:v>
                </c:pt>
                <c:pt idx="5">
                  <c:v>25.599999999999987</c:v>
                </c:pt>
                <c:pt idx="6">
                  <c:v>31.199999999999992</c:v>
                </c:pt>
                <c:pt idx="7">
                  <c:v>37.70000000000001</c:v>
                </c:pt>
                <c:pt idx="8">
                  <c:v>44.600000000000009</c:v>
                </c:pt>
                <c:pt idx="9">
                  <c:v>51.800000000000004</c:v>
                </c:pt>
                <c:pt idx="10">
                  <c:v>52.600000000000009</c:v>
                </c:pt>
                <c:pt idx="11">
                  <c:v>52.300000000000004</c:v>
                </c:pt>
                <c:pt idx="12">
                  <c:v>51.8</c:v>
                </c:pt>
                <c:pt idx="13">
                  <c:v>54.6</c:v>
                </c:pt>
                <c:pt idx="14">
                  <c:v>59.9</c:v>
                </c:pt>
                <c:pt idx="15">
                  <c:v>65</c:v>
                </c:pt>
                <c:pt idx="16">
                  <c:v>66</c:v>
                </c:pt>
                <c:pt idx="17">
                  <c:v>64.300000000000011</c:v>
                </c:pt>
                <c:pt idx="18">
                  <c:v>58.600000000000009</c:v>
                </c:pt>
                <c:pt idx="19">
                  <c:v>59.900000000000006</c:v>
                </c:pt>
                <c:pt idx="20">
                  <c:v>57.400000000000006</c:v>
                </c:pt>
              </c:numCache>
            </c:numRef>
          </c:val>
        </c:ser>
        <c:marker val="1"/>
        <c:axId val="150592896"/>
        <c:axId val="150517248"/>
        <c:extLst/>
      </c:lineChart>
      <c:catAx>
        <c:axId val="1505928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517248"/>
        <c:crossesAt val="-10"/>
        <c:auto val="1"/>
        <c:lblAlgn val="ctr"/>
        <c:lblOffset val="100"/>
      </c:catAx>
      <c:valAx>
        <c:axId val="150517248"/>
        <c:scaling>
          <c:orientation val="minMax"/>
          <c:max val="70"/>
          <c:min val="-1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Improvement, </a:t>
                </a:r>
                <a:r>
                  <a:rPr lang="el-GR"/>
                  <a:t>Δ</a:t>
                </a:r>
                <a:r>
                  <a:rPr lang="en-US"/>
                  <a:t>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592896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350235734422087"/>
          <c:y val="0.23271264448738932"/>
          <c:w val="0.26381671041119859"/>
          <c:h val="0.495657079252678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'Fig. 1.4'!$G$7</c:f>
              <c:strCache>
                <c:ptCount val="1"/>
                <c:pt idx="0">
                  <c:v>cB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1.4'!$G$8:$G$38</c:f>
              <c:numCache>
                <c:formatCode>0</c:formatCode>
                <c:ptCount val="31"/>
                <c:pt idx="0">
                  <c:v>61.291911478582655</c:v>
                </c:pt>
                <c:pt idx="1">
                  <c:v>68.770655778412106</c:v>
                </c:pt>
                <c:pt idx="2">
                  <c:v>77.161944897826302</c:v>
                </c:pt>
                <c:pt idx="3">
                  <c:v>86.577126145192395</c:v>
                </c:pt>
                <c:pt idx="4">
                  <c:v>97.141133255334864</c:v>
                </c:pt>
                <c:pt idx="5">
                  <c:v>108.9941441842919</c:v>
                </c:pt>
                <c:pt idx="6">
                  <c:v>122.29344118562447</c:v>
                </c:pt>
                <c:pt idx="7">
                  <c:v>137.21549785036248</c:v>
                </c:pt>
                <c:pt idx="8">
                  <c:v>153.9583208043382</c:v>
                </c:pt>
                <c:pt idx="9">
                  <c:v>172.74407713580916</c:v>
                </c:pt>
                <c:pt idx="10">
                  <c:v>193.82204241774005</c:v>
                </c:pt>
                <c:pt idx="11">
                  <c:v>217.47190844320204</c:v>
                </c:pt>
                <c:pt idx="12">
                  <c:v>244.00749456553984</c:v>
                </c:pt>
                <c:pt idx="13">
                  <c:v>273.78091189052168</c:v>
                </c:pt>
                <c:pt idx="14">
                  <c:v>307.18723557678516</c:v>
                </c:pt>
                <c:pt idx="15">
                  <c:v>344.6697472431577</c:v>
                </c:pt>
                <c:pt idx="16">
                  <c:v>386.7258170464159</c:v>
                </c:pt>
                <c:pt idx="17">
                  <c:v>433.91350348108335</c:v>
                </c:pt>
                <c:pt idx="18">
                  <c:v>486.85895847659486</c:v>
                </c:pt>
                <c:pt idx="19">
                  <c:v>546.2647360529736</c:v>
                </c:pt>
                <c:pt idx="20">
                  <c:v>612.91911478582608</c:v>
                </c:pt>
                <c:pt idx="21">
                  <c:v>687.70655778412106</c:v>
                </c:pt>
                <c:pt idx="22">
                  <c:v>771.61944897826413</c:v>
                </c:pt>
                <c:pt idx="23">
                  <c:v>865.77126145192426</c:v>
                </c:pt>
                <c:pt idx="24">
                  <c:v>971.41133255334933</c:v>
                </c:pt>
                <c:pt idx="25">
                  <c:v>1089.941441842918</c:v>
                </c:pt>
                <c:pt idx="26">
                  <c:v>1222.9344118562456</c:v>
                </c:pt>
                <c:pt idx="27">
                  <c:v>1372.1549785036252</c:v>
                </c:pt>
                <c:pt idx="28">
                  <c:v>1539.5832080433804</c:v>
                </c:pt>
                <c:pt idx="29">
                  <c:v>1727.4407713580947</c:v>
                </c:pt>
                <c:pt idx="30">
                  <c:v>1938.2204241773973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'Fig. 1.4'!$H$7</c:f>
              <c:strCache>
                <c:ptCount val="1"/>
                <c:pt idx="0">
                  <c:v>cS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1.4'!$H$8:$H$38</c:f>
              <c:numCache>
                <c:formatCode>General</c:formatCode>
                <c:ptCount val="31"/>
                <c:pt idx="0">
                  <c:v>752</c:v>
                </c:pt>
                <c:pt idx="1">
                  <c:v>752</c:v>
                </c:pt>
                <c:pt idx="2">
                  <c:v>752</c:v>
                </c:pt>
                <c:pt idx="3">
                  <c:v>752</c:v>
                </c:pt>
                <c:pt idx="4">
                  <c:v>752</c:v>
                </c:pt>
                <c:pt idx="5">
                  <c:v>752</c:v>
                </c:pt>
                <c:pt idx="6">
                  <c:v>752</c:v>
                </c:pt>
                <c:pt idx="7">
                  <c:v>752</c:v>
                </c:pt>
                <c:pt idx="8">
                  <c:v>752</c:v>
                </c:pt>
                <c:pt idx="9">
                  <c:v>752</c:v>
                </c:pt>
                <c:pt idx="10">
                  <c:v>752</c:v>
                </c:pt>
                <c:pt idx="11">
                  <c:v>752</c:v>
                </c:pt>
                <c:pt idx="12">
                  <c:v>752</c:v>
                </c:pt>
                <c:pt idx="13">
                  <c:v>752</c:v>
                </c:pt>
                <c:pt idx="14">
                  <c:v>752</c:v>
                </c:pt>
                <c:pt idx="15">
                  <c:v>752</c:v>
                </c:pt>
                <c:pt idx="16">
                  <c:v>752</c:v>
                </c:pt>
                <c:pt idx="17">
                  <c:v>752</c:v>
                </c:pt>
                <c:pt idx="18">
                  <c:v>752</c:v>
                </c:pt>
                <c:pt idx="19">
                  <c:v>752</c:v>
                </c:pt>
                <c:pt idx="20">
                  <c:v>752</c:v>
                </c:pt>
                <c:pt idx="21">
                  <c:v>752</c:v>
                </c:pt>
                <c:pt idx="22">
                  <c:v>752</c:v>
                </c:pt>
                <c:pt idx="23">
                  <c:v>752</c:v>
                </c:pt>
                <c:pt idx="24">
                  <c:v>752</c:v>
                </c:pt>
                <c:pt idx="25">
                  <c:v>752</c:v>
                </c:pt>
                <c:pt idx="26">
                  <c:v>752</c:v>
                </c:pt>
                <c:pt idx="27">
                  <c:v>752</c:v>
                </c:pt>
                <c:pt idx="28">
                  <c:v>752</c:v>
                </c:pt>
                <c:pt idx="29">
                  <c:v>752</c:v>
                </c:pt>
                <c:pt idx="30">
                  <c:v>752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'Fig. 1.4'!$I$7</c:f>
              <c:strCache>
                <c:ptCount val="1"/>
                <c:pt idx="0">
                  <c:v>cB,eff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'Fig. 1.4'!$B$8:$B$38</c:f>
              <c:numCache>
                <c:formatCode>General</c:formatCode>
                <c:ptCount val="31"/>
                <c:pt idx="0">
                  <c:v>10</c:v>
                </c:pt>
                <c:pt idx="1">
                  <c:v>12.589254117941685</c:v>
                </c:pt>
                <c:pt idx="2">
                  <c:v>15.848931924611138</c:v>
                </c:pt>
                <c:pt idx="3">
                  <c:v>19.952623149688794</c:v>
                </c:pt>
                <c:pt idx="4">
                  <c:v>25.118864315095831</c:v>
                </c:pt>
                <c:pt idx="5">
                  <c:v>31.622776601683793</c:v>
                </c:pt>
                <c:pt idx="6">
                  <c:v>39.810717055349734</c:v>
                </c:pt>
                <c:pt idx="7">
                  <c:v>50.118723362727259</c:v>
                </c:pt>
                <c:pt idx="8">
                  <c:v>63.095734448019385</c:v>
                </c:pt>
                <c:pt idx="9">
                  <c:v>79.432823472428183</c:v>
                </c:pt>
                <c:pt idx="10">
                  <c:v>100</c:v>
                </c:pt>
                <c:pt idx="11">
                  <c:v>125.89254117941672</c:v>
                </c:pt>
                <c:pt idx="12">
                  <c:v>158.48931924611153</c:v>
                </c:pt>
                <c:pt idx="13">
                  <c:v>199.52623149688819</c:v>
                </c:pt>
                <c:pt idx="14">
                  <c:v>251.18864315095828</c:v>
                </c:pt>
                <c:pt idx="15">
                  <c:v>316.2277660168383</c:v>
                </c:pt>
                <c:pt idx="16">
                  <c:v>398.10717055349761</c:v>
                </c:pt>
                <c:pt idx="17">
                  <c:v>501.18723362727269</c:v>
                </c:pt>
                <c:pt idx="18">
                  <c:v>630.95734448019346</c:v>
                </c:pt>
                <c:pt idx="19">
                  <c:v>794.32823472428277</c:v>
                </c:pt>
                <c:pt idx="20">
                  <c:v>1000</c:v>
                </c:pt>
                <c:pt idx="21">
                  <c:v>1258.9254117941687</c:v>
                </c:pt>
                <c:pt idx="22">
                  <c:v>1584.8931924611156</c:v>
                </c:pt>
                <c:pt idx="23">
                  <c:v>1995.2623149688816</c:v>
                </c:pt>
                <c:pt idx="24">
                  <c:v>2511.8864315095848</c:v>
                </c:pt>
                <c:pt idx="25">
                  <c:v>3162.277660168379</c:v>
                </c:pt>
                <c:pt idx="26">
                  <c:v>3981.0717055349783</c:v>
                </c:pt>
                <c:pt idx="27">
                  <c:v>5011.8723362727324</c:v>
                </c:pt>
                <c:pt idx="28">
                  <c:v>6309.5734448019384</c:v>
                </c:pt>
                <c:pt idx="29">
                  <c:v>7943.2823472428272</c:v>
                </c:pt>
                <c:pt idx="30">
                  <c:v>10000</c:v>
                </c:pt>
              </c:numCache>
            </c:numRef>
          </c:xVal>
          <c:yVal>
            <c:numRef>
              <c:f>'Fig. 1.4'!$I$8:$I$38</c:f>
              <c:numCache>
                <c:formatCode>0</c:formatCode>
                <c:ptCount val="31"/>
                <c:pt idx="0">
                  <c:v>61.280853362135417</c:v>
                </c:pt>
                <c:pt idx="1">
                  <c:v>68.753132453037978</c:v>
                </c:pt>
                <c:pt idx="2">
                  <c:v>77.134178135105387</c:v>
                </c:pt>
                <c:pt idx="3">
                  <c:v>86.533131850267779</c:v>
                </c:pt>
                <c:pt idx="4">
                  <c:v>97.071436206267919</c:v>
                </c:pt>
                <c:pt idx="5">
                  <c:v>108.8837471205062</c:v>
                </c:pt>
                <c:pt idx="6">
                  <c:v>122.11861960937817</c:v>
                </c:pt>
                <c:pt idx="7">
                  <c:v>136.93875036361419</c:v>
                </c:pt>
                <c:pt idx="8">
                  <c:v>153.52043309628141</c:v>
                </c:pt>
                <c:pt idx="9">
                  <c:v>172.05169298075882</c:v>
                </c:pt>
                <c:pt idx="10">
                  <c:v>192.72829291607246</c:v>
                </c:pt>
                <c:pt idx="11">
                  <c:v>215.74642973791981</c:v>
                </c:pt>
                <c:pt idx="12">
                  <c:v>241.29046891302607</c:v>
                </c:pt>
                <c:pt idx="13">
                  <c:v>269.51357319887939</c:v>
                </c:pt>
                <c:pt idx="14">
                  <c:v>300.50878139840631</c:v>
                </c:pt>
                <c:pt idx="15">
                  <c:v>334.26847465036201</c:v>
                </c:pt>
                <c:pt idx="16">
                  <c:v>370.63210893209589</c:v>
                </c:pt>
                <c:pt idx="17">
                  <c:v>409.22679862221099</c:v>
                </c:pt>
                <c:pt idx="18">
                  <c:v>449.41365384140562</c:v>
                </c:pt>
                <c:pt idx="19">
                  <c:v>490.26338043744795</c:v>
                </c:pt>
                <c:pt idx="20">
                  <c:v>530.59151092441437</c:v>
                </c:pt>
                <c:pt idx="21">
                  <c:v>569.07586143049582</c:v>
                </c:pt>
                <c:pt idx="22">
                  <c:v>604.44831069319753</c:v>
                </c:pt>
                <c:pt idx="23">
                  <c:v>635.70909758566654</c:v>
                </c:pt>
                <c:pt idx="24">
                  <c:v>662.28557266887526</c:v>
                </c:pt>
                <c:pt idx="25">
                  <c:v>684.07678091626474</c:v>
                </c:pt>
                <c:pt idx="26">
                  <c:v>701.38133849338067</c:v>
                </c:pt>
                <c:pt idx="27">
                  <c:v>714.75671356567511</c:v>
                </c:pt>
                <c:pt idx="28">
                  <c:v>724.87116369519936</c:v>
                </c:pt>
                <c:pt idx="29">
                  <c:v>732.38952529534379</c:v>
                </c:pt>
                <c:pt idx="30">
                  <c:v>737.90534599383909</c:v>
                </c:pt>
              </c:numCache>
            </c:numRef>
          </c:yVal>
          <c:smooth val="1"/>
        </c:ser>
        <c:axId val="116221056"/>
        <c:axId val="116222976"/>
      </c:scatterChart>
      <c:valAx>
        <c:axId val="116221056"/>
        <c:scaling>
          <c:logBase val="10"/>
          <c:orientation val="minMax"/>
          <c:max val="10000"/>
          <c:min val="10"/>
        </c:scaling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16222976"/>
        <c:crosses val="autoZero"/>
        <c:crossBetween val="midCat"/>
      </c:valAx>
      <c:valAx>
        <c:axId val="116222976"/>
        <c:scaling>
          <c:logBase val="10"/>
          <c:orientation val="minMax"/>
          <c:max val="5000"/>
          <c:min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Phase speed, m/s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116221056"/>
        <c:crossesAt val="10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6327295692134045"/>
          <c:y val="0.9105042327455547"/>
          <c:w val="0.48767456755618876"/>
          <c:h val="6.6021588850689442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da-DK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da-DK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0.17749068916460434"/>
          <c:y val="0.10244083855958511"/>
          <c:w val="0.75526051270011163"/>
          <c:h val="0.71159296090143886"/>
        </c:manualLayout>
      </c:layout>
      <c:lineChart>
        <c:grouping val="standard"/>
        <c:ser>
          <c:idx val="0"/>
          <c:order val="0"/>
          <c:tx>
            <c:v>Bending</c:v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'Modal density'!$G$11:$G$34</c:f>
              <c:numCache>
                <c:formatCode>General</c:formatCode>
                <c:ptCount val="24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  <c:pt idx="23">
                  <c:v>10000</c:v>
                </c:pt>
              </c:numCache>
            </c:numRef>
          </c:cat>
          <c:val>
            <c:numRef>
              <c:f>'Modal density'!$D$11:$D$34</c:f>
              <c:numCache>
                <c:formatCode>0.0</c:formatCode>
                <c:ptCount val="24"/>
                <c:pt idx="0">
                  <c:v>0.22859654136992574</c:v>
                </c:pt>
                <c:pt idx="1">
                  <c:v>0.31125754600706618</c:v>
                </c:pt>
                <c:pt idx="2">
                  <c:v>0.41818554768572958</c:v>
                </c:pt>
                <c:pt idx="3">
                  <c:v>0.55601334487026288</c:v>
                </c:pt>
                <c:pt idx="4">
                  <c:v>0.73313377621172415</c:v>
                </c:pt>
                <c:pt idx="5">
                  <c:v>0.96016064255867195</c:v>
                </c:pt>
                <c:pt idx="6">
                  <c:v>1.2505096082368714</c:v>
                </c:pt>
                <c:pt idx="7">
                  <c:v>1.6211302247426225</c:v>
                </c:pt>
                <c:pt idx="8">
                  <c:v>2.0934282931979173</c:v>
                </c:pt>
                <c:pt idx="9">
                  <c:v>2.6944279466299945</c:v>
                </c:pt>
                <c:pt idx="10">
                  <c:v>3.4582356310490843</c:v>
                </c:pt>
                <c:pt idx="11">
                  <c:v>4.4278842773657345</c:v>
                </c:pt>
                <c:pt idx="12">
                  <c:v>5.6576562429684643</c:v>
                </c:pt>
                <c:pt idx="13">
                  <c:v>7.2160091431523492</c:v>
                </c:pt>
                <c:pt idx="14">
                  <c:v>9.1892608493198953</c:v>
                </c:pt>
                <c:pt idx="15">
                  <c:v>11.68623041610177</c:v>
                </c:pt>
                <c:pt idx="16">
                  <c:v>14.844082670007214</c:v>
                </c:pt>
                <c:pt idx="17">
                  <c:v>18.835688363121381</c:v>
                </c:pt>
                <c:pt idx="18">
                  <c:v>23.878892585002983</c:v>
                </c:pt>
                <c:pt idx="19">
                  <c:v>30.248185837708348</c:v>
                </c:pt>
                <c:pt idx="20">
                  <c:v>38.289400230496952</c:v>
                </c:pt>
                <c:pt idx="21">
                  <c:v>48.438214462812134</c:v>
                </c:pt>
                <c:pt idx="22">
                  <c:v>61.243454223217384</c:v>
                </c:pt>
                <c:pt idx="23">
                  <c:v>77.396430148097551</c:v>
                </c:pt>
              </c:numCache>
            </c:numRef>
          </c:val>
        </c:ser>
        <c:ser>
          <c:idx val="1"/>
          <c:order val="1"/>
          <c:tx>
            <c:v>Shear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'Modal density'!$G$11:$G$34</c:f>
              <c:numCache>
                <c:formatCode>General</c:formatCode>
                <c:ptCount val="24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  <c:pt idx="23">
                  <c:v>10000</c:v>
                </c:pt>
              </c:numCache>
            </c:numRef>
          </c:cat>
          <c:val>
            <c:numRef>
              <c:f>'Modal density'!$E$11:$E$34</c:f>
              <c:numCache>
                <c:formatCode>0.0</c:formatCode>
                <c:ptCount val="24"/>
                <c:pt idx="0">
                  <c:v>-2.9204094594292566E-2</c:v>
                </c:pt>
                <c:pt idx="1">
                  <c:v>-3.3180372313222919E-2</c:v>
                </c:pt>
                <c:pt idx="2">
                  <c:v>-3.6089130693681831E-2</c:v>
                </c:pt>
                <c:pt idx="3">
                  <c:v>-3.6427394804882191E-2</c:v>
                </c:pt>
                <c:pt idx="4">
                  <c:v>-3.1585620597586066E-2</c:v>
                </c:pt>
                <c:pt idx="5">
                  <c:v>-1.7141567395689512E-2</c:v>
                </c:pt>
                <c:pt idx="6">
                  <c:v>1.4274090207310821E-2</c:v>
                </c:pt>
                <c:pt idx="7">
                  <c:v>7.479484673448708E-2</c:v>
                </c:pt>
                <c:pt idx="8">
                  <c:v>0.18422242237484315</c:v>
                </c:pt>
                <c:pt idx="9">
                  <c:v>0.37465981302735807</c:v>
                </c:pt>
                <c:pt idx="10">
                  <c:v>0.69789248961720107</c:v>
                </c:pt>
                <c:pt idx="11">
                  <c:v>1.2371350398766581</c:v>
                </c:pt>
                <c:pt idx="12">
                  <c:v>2.1257090579443294</c:v>
                </c:pt>
                <c:pt idx="13">
                  <c:v>3.5767220426226292</c:v>
                </c:pt>
                <c:pt idx="14">
                  <c:v>5.9302015111558646</c:v>
                </c:pt>
                <c:pt idx="15">
                  <c:v>9.7279186816443666</c:v>
                </c:pt>
                <c:pt idx="16">
                  <c:v>15.832128532161995</c:v>
                </c:pt>
                <c:pt idx="17">
                  <c:v>25.613952116156355</c:v>
                </c:pt>
                <c:pt idx="18">
                  <c:v>41.25218413046295</c:v>
                </c:pt>
                <c:pt idx="19">
                  <c:v>66.207175301590809</c:v>
                </c:pt>
                <c:pt idx="20">
                  <c:v>105.97226845218469</c:v>
                </c:pt>
                <c:pt idx="21">
                  <c:v>169.26522669965539</c:v>
                </c:pt>
                <c:pt idx="22">
                  <c:v>269.91712706755789</c:v>
                </c:pt>
                <c:pt idx="23">
                  <c:v>429.86681949337151</c:v>
                </c:pt>
              </c:numCache>
            </c:numRef>
          </c:val>
        </c:ser>
        <c:marker val="1"/>
        <c:axId val="116238208"/>
        <c:axId val="116621312"/>
      </c:lineChart>
      <c:catAx>
        <c:axId val="116238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Frequency, Hz</a:t>
                </a:r>
              </a:p>
            </c:rich>
          </c:tx>
          <c:layout>
            <c:manualLayout>
              <c:xMode val="edge"/>
              <c:yMode val="edge"/>
              <c:x val="0.40944652660775482"/>
              <c:y val="0.89748999252188477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116621312"/>
        <c:crossesAt val="0.1"/>
        <c:auto val="1"/>
        <c:lblAlgn val="ctr"/>
        <c:lblOffset val="100"/>
        <c:tickMarkSkip val="1"/>
      </c:catAx>
      <c:valAx>
        <c:axId val="116621312"/>
        <c:scaling>
          <c:logBase val="10"/>
          <c:orientation val="minMax"/>
          <c:max val="100"/>
          <c:min val="0.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dirty="0" err="1"/>
                  <a:t>Number</a:t>
                </a:r>
                <a:r>
                  <a:rPr lang="nb-NO" dirty="0"/>
                  <a:t> </a:t>
                </a:r>
                <a:r>
                  <a:rPr lang="nb-NO" dirty="0" err="1"/>
                  <a:t>of</a:t>
                </a:r>
                <a:r>
                  <a:rPr lang="nb-NO" dirty="0"/>
                  <a:t> modes per 1/3 </a:t>
                </a:r>
                <a:r>
                  <a:rPr lang="nb-NO" dirty="0" err="1"/>
                  <a:t>octave</a:t>
                </a:r>
                <a:r>
                  <a:rPr lang="nb-NO" dirty="0"/>
                  <a:t> band</a:t>
                </a:r>
              </a:p>
            </c:rich>
          </c:tx>
          <c:layout>
            <c:manualLayout>
              <c:xMode val="edge"/>
              <c:yMode val="edge"/>
              <c:x val="1.0938776248603623E-2"/>
              <c:y val="0.12361586660160213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116238208"/>
        <c:crosses val="autoZero"/>
        <c:crossBetween val="midCat"/>
        <c:majorUnit val="10"/>
        <c:minorUnit val="10"/>
      </c:valAx>
      <c:spPr>
        <a:solidFill>
          <a:sysClr val="window" lastClr="FFFFFF"/>
        </a:solidFill>
        <a:ln w="9525">
          <a:solidFill>
            <a:sysClr val="windowText" lastClr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868995633187772"/>
          <c:y val="0.15642487426501853"/>
          <c:w val="0.26419213973799127"/>
          <c:h val="0.1229053211923928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>
        <c:manualLayout>
          <c:layoutTarget val="inner"/>
          <c:xMode val="edge"/>
          <c:yMode val="edge"/>
          <c:x val="0.12441896370340848"/>
          <c:y val="6.9812296190249035E-2"/>
          <c:w val="0.80040016372782363"/>
          <c:h val="0.77738805376600661"/>
        </c:manualLayout>
      </c:layout>
      <c:lineChart>
        <c:grouping val="standard"/>
        <c:ser>
          <c:idx val="2"/>
          <c:order val="0"/>
          <c:tx>
            <c:strRef>
              <c:f>'First modes'!$D$114</c:f>
              <c:strCache>
                <c:ptCount val="1"/>
                <c:pt idx="0">
                  <c:v>Actual number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'First modes'!$F$107:$Z$107</c:f>
              <c:numCache>
                <c:formatCode>General</c:formatCode>
                <c:ptCount val="15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</c:numCache>
            </c:numRef>
          </c:cat>
          <c:val>
            <c:numRef>
              <c:f>'First modes'!$F$109:$Z$109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7</c:v>
                </c:pt>
                <c:pt idx="13">
                  <c:v>6</c:v>
                </c:pt>
                <c:pt idx="14">
                  <c:v>9</c:v>
                </c:pt>
              </c:numCache>
            </c:numRef>
          </c:val>
        </c:ser>
        <c:ser>
          <c:idx val="3"/>
          <c:order val="1"/>
          <c:tx>
            <c:strRef>
              <c:f>'First modes'!$D$115</c:f>
              <c:strCache>
                <c:ptCount val="1"/>
                <c:pt idx="0">
                  <c:v>Statictical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'First modes'!$F$107:$Z$107</c:f>
              <c:numCache>
                <c:formatCode>General</c:formatCode>
                <c:ptCount val="15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</c:numCache>
            </c:numRef>
          </c:cat>
          <c:val>
            <c:numRef>
              <c:f>'First modes'!$F$110:$Z$110</c:f>
              <c:numCache>
                <c:formatCode>0.0</c:formatCode>
                <c:ptCount val="15"/>
                <c:pt idx="0">
                  <c:v>0.22859654136992574</c:v>
                </c:pt>
                <c:pt idx="1">
                  <c:v>0.31125754600706618</c:v>
                </c:pt>
                <c:pt idx="2">
                  <c:v>0.41818554768572958</c:v>
                </c:pt>
                <c:pt idx="3">
                  <c:v>0.55601334487026288</c:v>
                </c:pt>
                <c:pt idx="4">
                  <c:v>0.73313377621172415</c:v>
                </c:pt>
                <c:pt idx="5">
                  <c:v>0.96016064255867195</c:v>
                </c:pt>
                <c:pt idx="6">
                  <c:v>1.2505096082368714</c:v>
                </c:pt>
                <c:pt idx="7">
                  <c:v>1.6211302247426225</c:v>
                </c:pt>
                <c:pt idx="8">
                  <c:v>2.0934282931979173</c:v>
                </c:pt>
                <c:pt idx="9">
                  <c:v>2.6944279466299945</c:v>
                </c:pt>
                <c:pt idx="10">
                  <c:v>3.4582356310490843</c:v>
                </c:pt>
                <c:pt idx="11">
                  <c:v>4.4278842773657345</c:v>
                </c:pt>
                <c:pt idx="12">
                  <c:v>5.6576562429684643</c:v>
                </c:pt>
                <c:pt idx="13">
                  <c:v>7.2160091431523492</c:v>
                </c:pt>
                <c:pt idx="14">
                  <c:v>9.1892608493198953</c:v>
                </c:pt>
              </c:numCache>
            </c:numRef>
          </c:val>
          <c:smooth val="1"/>
        </c:ser>
        <c:marker val="1"/>
        <c:axId val="107194624"/>
        <c:axId val="116627328"/>
      </c:lineChart>
      <c:catAx>
        <c:axId val="10719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Frequency, Hz</a:t>
                </a:r>
              </a:p>
            </c:rich>
          </c:tx>
          <c:layout>
            <c:manualLayout>
              <c:xMode val="edge"/>
              <c:yMode val="edge"/>
              <c:x val="0.4322463529268144"/>
              <c:y val="0.9169094278550646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116627328"/>
        <c:crosses val="autoZero"/>
        <c:auto val="1"/>
        <c:lblAlgn val="ctr"/>
        <c:lblOffset val="100"/>
      </c:catAx>
      <c:valAx>
        <c:axId val="116627328"/>
        <c:scaling>
          <c:orientation val="minMax"/>
          <c:max val="10.1"/>
          <c:min val="-1.0000000000000005E-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Number of modes per 1/3 octave band</a:t>
                </a:r>
              </a:p>
            </c:rich>
          </c:tx>
          <c:layout>
            <c:manualLayout>
              <c:xMode val="edge"/>
              <c:yMode val="edge"/>
              <c:x val="1.8850027467496793E-2"/>
              <c:y val="0.14161320889201956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majorTickMark val="in"/>
        <c:minorTickMark val="in"/>
        <c:tickLblPos val="nextTo"/>
        <c:spPr>
          <a:solidFill>
            <a:schemeClr val="bg1"/>
          </a:solidFill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107194624"/>
        <c:crosses val="autoZero"/>
        <c:crossBetween val="between"/>
        <c:majorUnit val="1"/>
        <c:minorUnit val="1"/>
      </c:valAx>
      <c:spPr>
        <a:solidFill>
          <a:sysClr val="window" lastClr="FFFFFF"/>
        </a:solidFill>
        <a:ln w="9525">
          <a:solidFill>
            <a:sysClr val="windowText" lastClr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744210462064341"/>
          <c:y val="0.12779586257788075"/>
          <c:w val="0.37799152367226024"/>
          <c:h val="0.2061498246145015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zero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a-DK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hart>
    <c:autoTitleDeleted val="1"/>
    <c:plotArea>
      <c:layout>
        <c:manualLayout>
          <c:layoutTarget val="inner"/>
          <c:xMode val="edge"/>
          <c:yMode val="edge"/>
          <c:x val="0.11597404894958824"/>
          <c:y val="5.9419122931860337E-2"/>
          <c:w val="0.859483167990167"/>
          <c:h val="0.778512601443615"/>
        </c:manualLayout>
      </c:layout>
      <c:lineChart>
        <c:grouping val="standard"/>
        <c:ser>
          <c:idx val="1"/>
          <c:order val="0"/>
          <c:tx>
            <c:strRef>
              <c:f>'Massive wood'!$G$6</c:f>
              <c:strCache>
                <c:ptCount val="1"/>
                <c:pt idx="0">
                  <c:v>Ln theory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wood'!$G$11:$G$31</c:f>
              <c:numCache>
                <c:formatCode>0.0</c:formatCode>
                <c:ptCount val="21"/>
                <c:pt idx="0">
                  <c:v>63.341632136938109</c:v>
                </c:pt>
                <c:pt idx="1">
                  <c:v>79.549395575345685</c:v>
                </c:pt>
                <c:pt idx="2">
                  <c:v>65.341632136938088</c:v>
                </c:pt>
                <c:pt idx="3">
                  <c:v>77.742954520163593</c:v>
                </c:pt>
                <c:pt idx="4">
                  <c:v>67.341632136938088</c:v>
                </c:pt>
                <c:pt idx="5">
                  <c:v>78.833017469763533</c:v>
                </c:pt>
                <c:pt idx="6">
                  <c:v>75.591910983858057</c:v>
                </c:pt>
                <c:pt idx="7">
                  <c:v>77.383031833404473</c:v>
                </c:pt>
                <c:pt idx="8">
                  <c:v>78.192251235046754</c:v>
                </c:pt>
                <c:pt idx="9">
                  <c:v>77.523735240033702</c:v>
                </c:pt>
                <c:pt idx="10">
                  <c:v>77.904837864772873</c:v>
                </c:pt>
                <c:pt idx="11">
                  <c:v>78.323970282682154</c:v>
                </c:pt>
                <c:pt idx="12">
                  <c:v>78.785881339430418</c:v>
                </c:pt>
                <c:pt idx="13">
                  <c:v>79.294086530564286</c:v>
                </c:pt>
                <c:pt idx="14">
                  <c:v>79.85069463143455</c:v>
                </c:pt>
                <c:pt idx="15">
                  <c:v>80.456331950942371</c:v>
                </c:pt>
                <c:pt idx="16">
                  <c:v>81.292246881769074</c:v>
                </c:pt>
                <c:pt idx="17">
                  <c:v>82.323031124146297</c:v>
                </c:pt>
                <c:pt idx="18">
                  <c:v>83.3473293569498</c:v>
                </c:pt>
                <c:pt idx="19">
                  <c:v>84.366533714001292</c:v>
                </c:pt>
                <c:pt idx="20">
                  <c:v>85.38172798865925</c:v>
                </c:pt>
              </c:numCache>
            </c:numRef>
          </c:val>
        </c:ser>
        <c:ser>
          <c:idx val="2"/>
          <c:order val="1"/>
          <c:tx>
            <c:strRef>
              <c:f>'Massive wood'!$E$6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wood'!$E$11:$E$31</c:f>
              <c:numCache>
                <c:formatCode>General</c:formatCode>
                <c:ptCount val="21"/>
                <c:pt idx="0">
                  <c:v>70.400000000000006</c:v>
                </c:pt>
                <c:pt idx="1">
                  <c:v>66.2</c:v>
                </c:pt>
                <c:pt idx="2">
                  <c:v>68.099999999999994</c:v>
                </c:pt>
                <c:pt idx="3">
                  <c:v>65.5</c:v>
                </c:pt>
                <c:pt idx="4">
                  <c:v>66.3</c:v>
                </c:pt>
                <c:pt idx="5">
                  <c:v>74.599999999999994</c:v>
                </c:pt>
                <c:pt idx="6">
                  <c:v>75.3</c:v>
                </c:pt>
                <c:pt idx="7">
                  <c:v>76.099999999999994</c:v>
                </c:pt>
                <c:pt idx="8">
                  <c:v>77.7</c:v>
                </c:pt>
                <c:pt idx="9">
                  <c:v>79.400000000000006</c:v>
                </c:pt>
                <c:pt idx="10">
                  <c:v>79.900000000000006</c:v>
                </c:pt>
                <c:pt idx="11">
                  <c:v>81.2</c:v>
                </c:pt>
                <c:pt idx="12">
                  <c:v>81.5</c:v>
                </c:pt>
                <c:pt idx="13">
                  <c:v>82</c:v>
                </c:pt>
                <c:pt idx="14">
                  <c:v>81.599999999999994</c:v>
                </c:pt>
                <c:pt idx="15">
                  <c:v>78.3</c:v>
                </c:pt>
                <c:pt idx="16">
                  <c:v>75.8</c:v>
                </c:pt>
                <c:pt idx="17">
                  <c:v>70.2</c:v>
                </c:pt>
                <c:pt idx="18">
                  <c:v>65.5</c:v>
                </c:pt>
                <c:pt idx="19">
                  <c:v>60.7</c:v>
                </c:pt>
                <c:pt idx="20">
                  <c:v>55.6</c:v>
                </c:pt>
              </c:numCache>
            </c:numRef>
          </c:val>
        </c:ser>
        <c:marker val="1"/>
        <c:axId val="83313792"/>
        <c:axId val="83315712"/>
        <c:extLst/>
      </c:lineChart>
      <c:catAx>
        <c:axId val="83313792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83315712"/>
        <c:crosses val="autoZero"/>
        <c:auto val="1"/>
        <c:lblAlgn val="ctr"/>
        <c:lblOffset val="100"/>
      </c:catAx>
      <c:valAx>
        <c:axId val="83315712"/>
        <c:scaling>
          <c:orientation val="minMax"/>
          <c:max val="90"/>
          <c:min val="1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i="1" dirty="0" err="1" smtClean="0"/>
                  <a:t>L</a:t>
                </a:r>
                <a:r>
                  <a:rPr lang="en-US" b="0" baseline="-25000" dirty="0" err="1" smtClean="0"/>
                  <a:t>n</a:t>
                </a:r>
                <a:r>
                  <a:rPr lang="en-US" b="0" dirty="0" smtClean="0"/>
                  <a:t> </a:t>
                </a:r>
                <a:r>
                  <a:rPr lang="en-US" b="0" dirty="0"/>
                  <a:t>, dB</a:t>
                </a:r>
                <a:endParaRPr lang="nb-NO" b="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83313792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58903663164093545"/>
          <c:y val="0.74840535293444022"/>
          <c:w val="0.3574054641686788"/>
          <c:h val="6.4848832136856049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1"/>
          <c:order val="0"/>
          <c:tx>
            <c:strRef>
              <c:f>'Massive wood'!$C$6</c:f>
              <c:strCache>
                <c:ptCount val="1"/>
                <c:pt idx="0">
                  <c:v>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wood'!$C$11:$C$31</c:f>
              <c:numCache>
                <c:formatCode>0.0</c:formatCode>
                <c:ptCount val="21"/>
                <c:pt idx="0">
                  <c:v>31.7</c:v>
                </c:pt>
                <c:pt idx="1">
                  <c:v>31.2</c:v>
                </c:pt>
                <c:pt idx="2">
                  <c:v>31.7</c:v>
                </c:pt>
                <c:pt idx="3">
                  <c:v>30.4</c:v>
                </c:pt>
                <c:pt idx="4">
                  <c:v>29.8</c:v>
                </c:pt>
                <c:pt idx="5">
                  <c:v>30.6</c:v>
                </c:pt>
                <c:pt idx="6">
                  <c:v>33.6</c:v>
                </c:pt>
                <c:pt idx="7">
                  <c:v>35.800000000000004</c:v>
                </c:pt>
                <c:pt idx="8">
                  <c:v>38.4</c:v>
                </c:pt>
                <c:pt idx="9">
                  <c:v>39.800000000000004</c:v>
                </c:pt>
                <c:pt idx="10">
                  <c:v>41.2</c:v>
                </c:pt>
                <c:pt idx="11">
                  <c:v>41.1</c:v>
                </c:pt>
                <c:pt idx="12">
                  <c:v>43.2</c:v>
                </c:pt>
                <c:pt idx="13">
                  <c:v>44.7</c:v>
                </c:pt>
                <c:pt idx="14">
                  <c:v>46.3</c:v>
                </c:pt>
                <c:pt idx="15">
                  <c:v>47</c:v>
                </c:pt>
                <c:pt idx="16">
                  <c:v>46.1</c:v>
                </c:pt>
                <c:pt idx="17">
                  <c:v>47.4</c:v>
                </c:pt>
                <c:pt idx="18">
                  <c:v>49</c:v>
                </c:pt>
                <c:pt idx="19">
                  <c:v>50.1</c:v>
                </c:pt>
                <c:pt idx="20">
                  <c:v>51.3</c:v>
                </c:pt>
              </c:numCache>
            </c:numRef>
          </c:val>
        </c:ser>
        <c:ser>
          <c:idx val="2"/>
          <c:order val="1"/>
          <c:tx>
            <c:strRef>
              <c:f>'Massive wood'!$D$6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wood'!$D$11:$D$31</c:f>
              <c:numCache>
                <c:formatCode>General</c:formatCode>
                <c:ptCount val="21"/>
                <c:pt idx="0">
                  <c:v>70.400000000000006</c:v>
                </c:pt>
                <c:pt idx="1">
                  <c:v>66.2</c:v>
                </c:pt>
                <c:pt idx="2">
                  <c:v>68.099999999999994</c:v>
                </c:pt>
                <c:pt idx="3">
                  <c:v>65.5</c:v>
                </c:pt>
                <c:pt idx="4">
                  <c:v>66.3</c:v>
                </c:pt>
                <c:pt idx="5">
                  <c:v>74.599999999999994</c:v>
                </c:pt>
                <c:pt idx="6">
                  <c:v>75.3</c:v>
                </c:pt>
                <c:pt idx="7">
                  <c:v>76.099999999999994</c:v>
                </c:pt>
                <c:pt idx="8">
                  <c:v>77.7</c:v>
                </c:pt>
                <c:pt idx="9">
                  <c:v>79.400000000000006</c:v>
                </c:pt>
                <c:pt idx="10">
                  <c:v>79.900000000000006</c:v>
                </c:pt>
                <c:pt idx="11">
                  <c:v>81.2</c:v>
                </c:pt>
                <c:pt idx="12">
                  <c:v>81.5</c:v>
                </c:pt>
                <c:pt idx="13">
                  <c:v>82</c:v>
                </c:pt>
                <c:pt idx="14">
                  <c:v>81.599999999999994</c:v>
                </c:pt>
                <c:pt idx="15">
                  <c:v>78.3</c:v>
                </c:pt>
                <c:pt idx="16">
                  <c:v>75.8</c:v>
                </c:pt>
                <c:pt idx="17">
                  <c:v>70.2</c:v>
                </c:pt>
                <c:pt idx="18">
                  <c:v>65.5</c:v>
                </c:pt>
                <c:pt idx="19">
                  <c:v>60.7</c:v>
                </c:pt>
                <c:pt idx="20">
                  <c:v>55.6</c:v>
                </c:pt>
              </c:numCache>
            </c:numRef>
          </c:val>
        </c:ser>
        <c:marker val="1"/>
        <c:axId val="116623616"/>
        <c:axId val="116709632"/>
        <c:extLst/>
      </c:lineChart>
      <c:catAx>
        <c:axId val="11662361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709632"/>
        <c:crosses val="autoZero"/>
        <c:auto val="1"/>
        <c:lblAlgn val="ctr"/>
        <c:lblOffset val="100"/>
      </c:catAx>
      <c:valAx>
        <c:axId val="116709632"/>
        <c:scaling>
          <c:orientation val="minMax"/>
          <c:max val="90"/>
          <c:min val="1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R and 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6623616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0927606519982689"/>
          <c:y val="0.74557587089006583"/>
          <c:w val="0.23294702606295994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0"/>
          <c:order val="0"/>
          <c:tx>
            <c:strRef>
              <c:f>'Massive wood'!$C$4</c:f>
              <c:strCache>
                <c:ptCount val="1"/>
                <c:pt idx="0">
                  <c:v>185 mm wood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'R + Ln'!$A$11:$A$31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wood'!$E$11:$E$31</c:f>
              <c:numCache>
                <c:formatCode>0.0</c:formatCode>
                <c:ptCount val="21"/>
                <c:pt idx="0">
                  <c:v>102.10000000000001</c:v>
                </c:pt>
                <c:pt idx="1">
                  <c:v>97.4</c:v>
                </c:pt>
                <c:pt idx="2">
                  <c:v>99.8</c:v>
                </c:pt>
                <c:pt idx="3">
                  <c:v>95.9</c:v>
                </c:pt>
                <c:pt idx="4">
                  <c:v>96.1</c:v>
                </c:pt>
                <c:pt idx="5">
                  <c:v>105.19999999999999</c:v>
                </c:pt>
                <c:pt idx="6">
                  <c:v>108.9</c:v>
                </c:pt>
                <c:pt idx="7">
                  <c:v>111.89999999999999</c:v>
                </c:pt>
                <c:pt idx="8">
                  <c:v>116.1</c:v>
                </c:pt>
                <c:pt idx="9">
                  <c:v>119.2</c:v>
                </c:pt>
                <c:pt idx="10">
                  <c:v>121.10000000000001</c:v>
                </c:pt>
                <c:pt idx="11">
                  <c:v>122.30000000000001</c:v>
                </c:pt>
                <c:pt idx="12">
                  <c:v>124.7</c:v>
                </c:pt>
                <c:pt idx="13">
                  <c:v>126.7</c:v>
                </c:pt>
                <c:pt idx="14">
                  <c:v>127.89999999999999</c:v>
                </c:pt>
                <c:pt idx="15">
                  <c:v>125.3</c:v>
                </c:pt>
                <c:pt idx="16">
                  <c:v>121.9</c:v>
                </c:pt>
                <c:pt idx="17">
                  <c:v>117.6</c:v>
                </c:pt>
                <c:pt idx="18">
                  <c:v>114.5</c:v>
                </c:pt>
                <c:pt idx="19">
                  <c:v>110.80000000000001</c:v>
                </c:pt>
                <c:pt idx="20">
                  <c:v>106.9</c:v>
                </c:pt>
              </c:numCache>
            </c:numRef>
          </c:val>
        </c:ser>
        <c:ser>
          <c:idx val="1"/>
          <c:order val="1"/>
          <c:tx>
            <c:strRef>
              <c:f>'R + Ln'!$AB$6</c:f>
              <c:strCache>
                <c:ptCount val="1"/>
                <c:pt idx="0">
                  <c:v>Theory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'R + Ln'!$AB$11:$AB$31</c:f>
              <c:numCache>
                <c:formatCode>0</c:formatCode>
                <c:ptCount val="21"/>
                <c:pt idx="0">
                  <c:v>88.969100130080548</c:v>
                </c:pt>
                <c:pt idx="1">
                  <c:v>91.980216483607521</c:v>
                </c:pt>
                <c:pt idx="2">
                  <c:v>95.092699609758327</c:v>
                </c:pt>
                <c:pt idx="3">
                  <c:v>98</c:v>
                </c:pt>
                <c:pt idx="4">
                  <c:v>100.90730039024169</c:v>
                </c:pt>
                <c:pt idx="5">
                  <c:v>104.12359947967776</c:v>
                </c:pt>
                <c:pt idx="6">
                  <c:v>107.03089986991948</c:v>
                </c:pt>
                <c:pt idx="7">
                  <c:v>109.93820026016112</c:v>
                </c:pt>
                <c:pt idx="8">
                  <c:v>112.94931661368801</c:v>
                </c:pt>
                <c:pt idx="9">
                  <c:v>116.06179973983889</c:v>
                </c:pt>
                <c:pt idx="10">
                  <c:v>118.96910013008055</c:v>
                </c:pt>
                <c:pt idx="11">
                  <c:v>121.98021648360753</c:v>
                </c:pt>
                <c:pt idx="12">
                  <c:v>125.09269960975836</c:v>
                </c:pt>
                <c:pt idx="13">
                  <c:v>128</c:v>
                </c:pt>
                <c:pt idx="14">
                  <c:v>130.90730039024169</c:v>
                </c:pt>
                <c:pt idx="15">
                  <c:v>134.12359947967775</c:v>
                </c:pt>
                <c:pt idx="16">
                  <c:v>137.03089986991944</c:v>
                </c:pt>
                <c:pt idx="17">
                  <c:v>139.93820026016112</c:v>
                </c:pt>
                <c:pt idx="18">
                  <c:v>142.94931661368801</c:v>
                </c:pt>
                <c:pt idx="19">
                  <c:v>146.06179973983879</c:v>
                </c:pt>
                <c:pt idx="20">
                  <c:v>148.96910013008056</c:v>
                </c:pt>
              </c:numCache>
            </c:numRef>
          </c:val>
        </c:ser>
        <c:marker val="1"/>
        <c:axId val="119287168"/>
        <c:axId val="119305728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'R + Ln'!$AC$6</c15:sqref>
                        </c15:formulaRef>
                      </c:ext>
                    </c:extLst>
                    <c:strCache>
                      <c:ptCount val="1"/>
                      <c:pt idx="0">
                        <c:v>Resilient floor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'R + Ln'!$AC$11:$AC$31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8" formatCode="0">
                        <c:v>112.94931661368801</c:v>
                      </c:pt>
                      <c:pt idx="9" formatCode="0">
                        <c:v>111.9118222383044</c:v>
                      </c:pt>
                      <c:pt idx="10" formatCode="0">
                        <c:v>110.94272210822383</c:v>
                      </c:pt>
                      <c:pt idx="11" formatCode="0">
                        <c:v>109.9390166570482</c:v>
                      </c:pt>
                      <c:pt idx="12" formatCode="0">
                        <c:v>108.90152228166458</c:v>
                      </c:pt>
                      <c:pt idx="13" formatCode="0">
                        <c:v>107.93242215158402</c:v>
                      </c:pt>
                      <c:pt idx="14" formatCode="0">
                        <c:v>106.96332202150346</c:v>
                      </c:pt>
                      <c:pt idx="15" formatCode="0">
                        <c:v>105.89122232502477</c:v>
                      </c:pt>
                      <c:pt idx="16" formatCode="0">
                        <c:v>104.92212219494421</c:v>
                      </c:pt>
                      <c:pt idx="17" formatCode="0">
                        <c:v>103.95302206486365</c:v>
                      </c:pt>
                      <c:pt idx="18" formatCode="0">
                        <c:v>102.94931661368801</c:v>
                      </c:pt>
                      <c:pt idx="19" formatCode="0">
                        <c:v>101.9118222383044</c:v>
                      </c:pt>
                      <c:pt idx="20" formatCode="0">
                        <c:v>100.94272210822383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192871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9305728"/>
        <c:crosses val="autoZero"/>
        <c:auto val="1"/>
        <c:lblAlgn val="ctr"/>
        <c:lblOffset val="100"/>
      </c:catAx>
      <c:valAx>
        <c:axId val="119305728"/>
        <c:scaling>
          <c:orientation val="minMax"/>
          <c:max val="140"/>
          <c:min val="8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Sum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i="1" dirty="0" smtClean="0"/>
                  <a:t>L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, dB</a:t>
                </a:r>
                <a:endParaRPr lang="nb-NO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9287168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49795550008687495"/>
          <c:y val="0.7342579427125685"/>
          <c:w val="0.45478356761413757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1"/>
          <c:order val="0"/>
          <c:tx>
            <c:strRef>
              <c:f>'Massive wood'!$C$6</c:f>
              <c:strCache>
                <c:ptCount val="1"/>
                <c:pt idx="0">
                  <c:v>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wood'!$C$11:$C$31</c:f>
              <c:numCache>
                <c:formatCode>0.0</c:formatCode>
                <c:ptCount val="21"/>
                <c:pt idx="0">
                  <c:v>31.7</c:v>
                </c:pt>
                <c:pt idx="1">
                  <c:v>31.2</c:v>
                </c:pt>
                <c:pt idx="2">
                  <c:v>31.7</c:v>
                </c:pt>
                <c:pt idx="3">
                  <c:v>30.4</c:v>
                </c:pt>
                <c:pt idx="4">
                  <c:v>29.8</c:v>
                </c:pt>
                <c:pt idx="5">
                  <c:v>30.6</c:v>
                </c:pt>
                <c:pt idx="6">
                  <c:v>33.6</c:v>
                </c:pt>
                <c:pt idx="7">
                  <c:v>35.800000000000004</c:v>
                </c:pt>
                <c:pt idx="8">
                  <c:v>38.4</c:v>
                </c:pt>
                <c:pt idx="9">
                  <c:v>39.800000000000004</c:v>
                </c:pt>
                <c:pt idx="10">
                  <c:v>41.2</c:v>
                </c:pt>
                <c:pt idx="11">
                  <c:v>41.1</c:v>
                </c:pt>
                <c:pt idx="12">
                  <c:v>43.2</c:v>
                </c:pt>
                <c:pt idx="13">
                  <c:v>44.7</c:v>
                </c:pt>
                <c:pt idx="14">
                  <c:v>46.3</c:v>
                </c:pt>
                <c:pt idx="15">
                  <c:v>47</c:v>
                </c:pt>
                <c:pt idx="16">
                  <c:v>46.1</c:v>
                </c:pt>
                <c:pt idx="17">
                  <c:v>47.4</c:v>
                </c:pt>
                <c:pt idx="18">
                  <c:v>49</c:v>
                </c:pt>
                <c:pt idx="19">
                  <c:v>50.1</c:v>
                </c:pt>
                <c:pt idx="20">
                  <c:v>51.3</c:v>
                </c:pt>
              </c:numCache>
            </c:numRef>
          </c:val>
        </c:ser>
        <c:ser>
          <c:idx val="2"/>
          <c:order val="1"/>
          <c:tx>
            <c:strRef>
              <c:f>'Massive wood'!$D$6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wood'!$D$11:$D$31</c:f>
              <c:numCache>
                <c:formatCode>General</c:formatCode>
                <c:ptCount val="21"/>
                <c:pt idx="0">
                  <c:v>70.400000000000006</c:v>
                </c:pt>
                <c:pt idx="1">
                  <c:v>66.2</c:v>
                </c:pt>
                <c:pt idx="2">
                  <c:v>68.099999999999994</c:v>
                </c:pt>
                <c:pt idx="3">
                  <c:v>65.5</c:v>
                </c:pt>
                <c:pt idx="4">
                  <c:v>66.3</c:v>
                </c:pt>
                <c:pt idx="5">
                  <c:v>74.599999999999994</c:v>
                </c:pt>
                <c:pt idx="6">
                  <c:v>75.3</c:v>
                </c:pt>
                <c:pt idx="7">
                  <c:v>76.099999999999994</c:v>
                </c:pt>
                <c:pt idx="8">
                  <c:v>77.7</c:v>
                </c:pt>
                <c:pt idx="9">
                  <c:v>79.400000000000006</c:v>
                </c:pt>
                <c:pt idx="10">
                  <c:v>79.900000000000006</c:v>
                </c:pt>
                <c:pt idx="11">
                  <c:v>81.2</c:v>
                </c:pt>
                <c:pt idx="12">
                  <c:v>81.5</c:v>
                </c:pt>
                <c:pt idx="13">
                  <c:v>82</c:v>
                </c:pt>
                <c:pt idx="14">
                  <c:v>81.599999999999994</c:v>
                </c:pt>
                <c:pt idx="15">
                  <c:v>78.3</c:v>
                </c:pt>
                <c:pt idx="16">
                  <c:v>75.8</c:v>
                </c:pt>
                <c:pt idx="17">
                  <c:v>70.2</c:v>
                </c:pt>
                <c:pt idx="18">
                  <c:v>65.5</c:v>
                </c:pt>
                <c:pt idx="19">
                  <c:v>60.7</c:v>
                </c:pt>
                <c:pt idx="20">
                  <c:v>55.6</c:v>
                </c:pt>
              </c:numCache>
            </c:numRef>
          </c:val>
        </c:ser>
        <c:marker val="1"/>
        <c:axId val="129774720"/>
        <c:axId val="129776640"/>
        <c:extLst/>
      </c:lineChart>
      <c:catAx>
        <c:axId val="12977472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9776640"/>
        <c:crosses val="autoZero"/>
        <c:auto val="1"/>
        <c:lblAlgn val="ctr"/>
        <c:lblOffset val="100"/>
      </c:catAx>
      <c:valAx>
        <c:axId val="129776640"/>
        <c:scaling>
          <c:orientation val="minMax"/>
          <c:max val="90"/>
          <c:min val="1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R and 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9774720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0927606519982689"/>
          <c:y val="0.74557587089006583"/>
          <c:w val="0.23294702606295994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97404894958822"/>
          <c:y val="5.9419122931860323E-2"/>
          <c:w val="0.85948316799016711"/>
          <c:h val="0.77851260144361512"/>
        </c:manualLayout>
      </c:layout>
      <c:lineChart>
        <c:grouping val="standard"/>
        <c:ser>
          <c:idx val="1"/>
          <c:order val="0"/>
          <c:tx>
            <c:strRef>
              <c:f>'Massive wood'!$G$6</c:f>
              <c:strCache>
                <c:ptCount val="1"/>
                <c:pt idx="0">
                  <c:v>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wood'!$G$11:$G$31</c:f>
              <c:numCache>
                <c:formatCode>General</c:formatCode>
                <c:ptCount val="21"/>
                <c:pt idx="0">
                  <c:v>30.8</c:v>
                </c:pt>
                <c:pt idx="1">
                  <c:v>35.300000000000004</c:v>
                </c:pt>
                <c:pt idx="2">
                  <c:v>35</c:v>
                </c:pt>
                <c:pt idx="3">
                  <c:v>39.5</c:v>
                </c:pt>
                <c:pt idx="4">
                  <c:v>41.3</c:v>
                </c:pt>
                <c:pt idx="5">
                  <c:v>44.8</c:v>
                </c:pt>
                <c:pt idx="6">
                  <c:v>49.3</c:v>
                </c:pt>
                <c:pt idx="7">
                  <c:v>51.6</c:v>
                </c:pt>
                <c:pt idx="8">
                  <c:v>56.4</c:v>
                </c:pt>
                <c:pt idx="9">
                  <c:v>58.8</c:v>
                </c:pt>
                <c:pt idx="10">
                  <c:v>62.8</c:v>
                </c:pt>
                <c:pt idx="11">
                  <c:v>64.8</c:v>
                </c:pt>
                <c:pt idx="12">
                  <c:v>66.900000000000006</c:v>
                </c:pt>
                <c:pt idx="13">
                  <c:v>71.3</c:v>
                </c:pt>
                <c:pt idx="14">
                  <c:v>70.099999999999994</c:v>
                </c:pt>
                <c:pt idx="15">
                  <c:v>68.900000000000006</c:v>
                </c:pt>
                <c:pt idx="16">
                  <c:v>70.2</c:v>
                </c:pt>
                <c:pt idx="17">
                  <c:v>66.7</c:v>
                </c:pt>
                <c:pt idx="18">
                  <c:v>61.4</c:v>
                </c:pt>
                <c:pt idx="19">
                  <c:v>58.7</c:v>
                </c:pt>
                <c:pt idx="20">
                  <c:v>57.8</c:v>
                </c:pt>
              </c:numCache>
            </c:numRef>
          </c:val>
        </c:ser>
        <c:ser>
          <c:idx val="2"/>
          <c:order val="1"/>
          <c:tx>
            <c:strRef>
              <c:f>'Massive wood'!$H$6</c:f>
              <c:strCache>
                <c:ptCount val="1"/>
                <c:pt idx="0">
                  <c:v>Ln 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'Massive wood'!$A$11:$A$31</c:f>
              <c:numCache>
                <c:formatCode>General</c:formatCode>
                <c:ptCount val="21"/>
                <c:pt idx="0">
                  <c:v>50</c:v>
                </c:pt>
                <c:pt idx="3">
                  <c:v>100</c:v>
                </c:pt>
                <c:pt idx="6">
                  <c:v>200</c:v>
                </c:pt>
                <c:pt idx="10">
                  <c:v>500</c:v>
                </c:pt>
                <c:pt idx="13">
                  <c:v>1000</c:v>
                </c:pt>
                <c:pt idx="16">
                  <c:v>2000</c:v>
                </c:pt>
                <c:pt idx="20">
                  <c:v>5000</c:v>
                </c:pt>
              </c:numCache>
            </c:numRef>
          </c:cat>
          <c:val>
            <c:numRef>
              <c:f>'Massive wood'!$H$11:$H$31</c:f>
              <c:numCache>
                <c:formatCode>General</c:formatCode>
                <c:ptCount val="21"/>
                <c:pt idx="0">
                  <c:v>70.900000000000006</c:v>
                </c:pt>
                <c:pt idx="1">
                  <c:v>61.7</c:v>
                </c:pt>
                <c:pt idx="2">
                  <c:v>56.3</c:v>
                </c:pt>
                <c:pt idx="3">
                  <c:v>53</c:v>
                </c:pt>
                <c:pt idx="4">
                  <c:v>54.8</c:v>
                </c:pt>
                <c:pt idx="5">
                  <c:v>56.6</c:v>
                </c:pt>
                <c:pt idx="6">
                  <c:v>54.2</c:v>
                </c:pt>
                <c:pt idx="7">
                  <c:v>52.3</c:v>
                </c:pt>
                <c:pt idx="8">
                  <c:v>51.3</c:v>
                </c:pt>
                <c:pt idx="9">
                  <c:v>49.3</c:v>
                </c:pt>
                <c:pt idx="10">
                  <c:v>49</c:v>
                </c:pt>
                <c:pt idx="11">
                  <c:v>52.1</c:v>
                </c:pt>
                <c:pt idx="12">
                  <c:v>53.1</c:v>
                </c:pt>
                <c:pt idx="13">
                  <c:v>50.8</c:v>
                </c:pt>
                <c:pt idx="14">
                  <c:v>48.7</c:v>
                </c:pt>
                <c:pt idx="15">
                  <c:v>41.7</c:v>
                </c:pt>
                <c:pt idx="16">
                  <c:v>37.800000000000004</c:v>
                </c:pt>
                <c:pt idx="17">
                  <c:v>34</c:v>
                </c:pt>
                <c:pt idx="18">
                  <c:v>35.700000000000003</c:v>
                </c:pt>
                <c:pt idx="19">
                  <c:v>29.1</c:v>
                </c:pt>
                <c:pt idx="20">
                  <c:v>26.4</c:v>
                </c:pt>
              </c:numCache>
            </c:numRef>
          </c:val>
        </c:ser>
        <c:marker val="1"/>
        <c:axId val="136302976"/>
        <c:axId val="136304896"/>
        <c:extLst/>
      </c:lineChart>
      <c:catAx>
        <c:axId val="1363029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Frequency, Hz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04896"/>
        <c:crosses val="autoZero"/>
        <c:auto val="1"/>
        <c:lblAlgn val="ctr"/>
        <c:lblOffset val="100"/>
      </c:catAx>
      <c:valAx>
        <c:axId val="136304896"/>
        <c:scaling>
          <c:orientation val="minMax"/>
          <c:max val="80"/>
          <c:min val="0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R and Ln , dB</a:t>
                </a:r>
                <a:endParaRPr lang="nb-NO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02976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137383893925987"/>
          <c:y val="0.75123483497881494"/>
          <c:w val="0.23294702606295994"/>
          <c:h val="6.48488321368560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span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a-DK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0.15553</cdr:x>
      <cdr:y>0.51671</cdr:y>
    </cdr:from>
    <cdr:to>
      <cdr:x>0.93756</cdr:x>
      <cdr:y>0.51671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94509" y="1697543"/>
          <a:ext cx="3492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0.35501</cdr:x>
      <cdr:y>0.51853</cdr:y>
    </cdr:from>
    <cdr:to>
      <cdr:x>0.35501</cdr:x>
      <cdr:y>0.69587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1431195" y="1578899"/>
          <a:ext cx="0" cy="540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0.9065</cdr:x>
      <cdr:y>0.08226</cdr:y>
    </cdr:from>
    <cdr:to>
      <cdr:x>0.9065</cdr:x>
      <cdr:y>0.68523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3654484" y="250478"/>
          <a:ext cx="0" cy="1836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0.29468</cdr:x>
      <cdr:y>0.59007</cdr:y>
    </cdr:from>
    <cdr:to>
      <cdr:x>0.36538</cdr:x>
      <cdr:y>0.67125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87979" y="1796744"/>
          <a:ext cx="285022" cy="24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i="1" dirty="0" err="1"/>
            <a:t>f</a:t>
          </a:r>
          <a:r>
            <a:rPr lang="nb-NO" sz="1400" baseline="-25000" dirty="0" err="1"/>
            <a:t>c</a:t>
          </a:r>
          <a:endParaRPr lang="nb-NO" sz="1100" baseline="-25000" dirty="0"/>
        </a:p>
      </cdr:txBody>
    </cdr:sp>
  </cdr:relSizeAnchor>
  <cdr:relSizeAnchor xmlns:cdr="http://schemas.openxmlformats.org/drawingml/2006/chartDrawing">
    <cdr:from>
      <cdr:x>0.83026</cdr:x>
      <cdr:y>0.59697</cdr:y>
    </cdr:from>
    <cdr:to>
      <cdr:x>0.90096</cdr:x>
      <cdr:y>0.67815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347136" y="1817747"/>
          <a:ext cx="285022" cy="24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100" i="1" dirty="0" err="1"/>
            <a:t>f</a:t>
          </a:r>
          <a:r>
            <a:rPr lang="nb-NO" sz="1100" baseline="-25000" dirty="0" err="1"/>
            <a:t>s</a:t>
          </a:r>
          <a:endParaRPr lang="nb-NO" sz="1100" baseline="-25000" dirty="0"/>
        </a:p>
      </cdr:txBody>
    </cdr:sp>
  </cdr:relSizeAnchor>
  <cdr:relSizeAnchor xmlns:cdr="http://schemas.openxmlformats.org/drawingml/2006/chartDrawing">
    <cdr:from>
      <cdr:x>0.17173</cdr:x>
      <cdr:y>0.4217</cdr:y>
    </cdr:from>
    <cdr:to>
      <cdr:x>0.37651</cdr:x>
      <cdr:y>0.48797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2323" y="1284064"/>
          <a:ext cx="825555" cy="201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i="1" dirty="0"/>
            <a:t>c</a:t>
          </a:r>
          <a:r>
            <a:rPr lang="nb-NO" sz="1100" i="0" dirty="0"/>
            <a:t> = 344 m/s</a:t>
          </a:r>
          <a:endParaRPr lang="nb-NO" sz="11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0.15553</cdr:x>
      <cdr:y>0.51671</cdr:y>
    </cdr:from>
    <cdr:to>
      <cdr:x>0.93756</cdr:x>
      <cdr:y>0.51671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94509" y="1697543"/>
          <a:ext cx="3492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0.55211</cdr:x>
      <cdr:y>0.5</cdr:y>
    </cdr:from>
    <cdr:to>
      <cdr:x>0.55211</cdr:x>
      <cdr:y>0.68788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2241003" y="1532883"/>
          <a:ext cx="0" cy="576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0.72296</cdr:x>
      <cdr:y>0.36731</cdr:y>
    </cdr:from>
    <cdr:to>
      <cdr:x>0.72296</cdr:x>
      <cdr:y>0.68436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2934479" y="1126101"/>
          <a:ext cx="0" cy="972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0.48343</cdr:x>
      <cdr:y>0.59634</cdr:y>
    </cdr:from>
    <cdr:to>
      <cdr:x>0.55413</cdr:x>
      <cdr:y>0.67752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62243" y="1828237"/>
          <a:ext cx="286970" cy="248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i="1" dirty="0" err="1"/>
            <a:t>f</a:t>
          </a:r>
          <a:r>
            <a:rPr lang="nb-NO" sz="1400" baseline="-25000" dirty="0" err="1"/>
            <a:t>c</a:t>
          </a:r>
          <a:endParaRPr lang="nb-NO" sz="1400" baseline="-25000" dirty="0"/>
        </a:p>
      </cdr:txBody>
    </cdr:sp>
  </cdr:relSizeAnchor>
  <cdr:relSizeAnchor xmlns:cdr="http://schemas.openxmlformats.org/drawingml/2006/chartDrawing">
    <cdr:from>
      <cdr:x>0.735</cdr:x>
      <cdr:y>0.59338</cdr:y>
    </cdr:from>
    <cdr:to>
      <cdr:x>0.8057</cdr:x>
      <cdr:y>0.67456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983359" y="1819165"/>
          <a:ext cx="286970" cy="248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i="1" dirty="0" err="1"/>
            <a:t>f</a:t>
          </a:r>
          <a:r>
            <a:rPr lang="nb-NO" sz="1400" baseline="-25000" dirty="0" err="1"/>
            <a:t>s</a:t>
          </a:r>
          <a:endParaRPr lang="nb-NO" sz="1400" baseline="-25000" dirty="0"/>
        </a:p>
      </cdr:txBody>
    </cdr:sp>
  </cdr:relSizeAnchor>
  <cdr:relSizeAnchor xmlns:cdr="http://schemas.openxmlformats.org/drawingml/2006/chartDrawing">
    <cdr:from>
      <cdr:x>0.19036</cdr:x>
      <cdr:y>0.43024</cdr:y>
    </cdr:from>
    <cdr:to>
      <cdr:x>0.39514</cdr:x>
      <cdr:y>0.49651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2648" y="1319022"/>
          <a:ext cx="831198" cy="203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100" i="1" dirty="0"/>
            <a:t>c</a:t>
          </a:r>
          <a:r>
            <a:rPr lang="nb-NO" sz="1100" i="0" dirty="0"/>
            <a:t> = 344 m/s</a:t>
          </a:r>
          <a:endParaRPr lang="nb-NO" sz="11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0.6892</cdr:x>
      <cdr:y>0.3485</cdr:y>
    </cdr:from>
    <cdr:to>
      <cdr:x>0.6892</cdr:x>
      <cdr:y>0.61857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3809659" y="1296223"/>
          <a:ext cx="0" cy="10044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0.64844</cdr:x>
      <cdr:y>0.66134</cdr:y>
    </cdr:from>
    <cdr:to>
      <cdr:x>0.74973</cdr:x>
      <cdr:y>0.74442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00" y="2354580"/>
          <a:ext cx="44958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dirty="0"/>
            <a:t>1/2 </a:t>
          </a:r>
          <a:r>
            <a:rPr lang="nb-NO" sz="1400" i="1" dirty="0" err="1"/>
            <a:t>f</a:t>
          </a:r>
          <a:r>
            <a:rPr lang="nb-NO" sz="1400" i="1" baseline="-25000" dirty="0" err="1"/>
            <a:t>s</a:t>
          </a:r>
          <a:endParaRPr lang="nb-NO" sz="1400" i="1" baseline="-25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0.16957</cdr:x>
      <cdr:y>0.08347</cdr:y>
    </cdr:from>
    <cdr:to>
      <cdr:x>0.38822</cdr:x>
      <cdr:y>0.13864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200" y="374650"/>
          <a:ext cx="12446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dirty="0" err="1"/>
            <a:t>Suspended</a:t>
          </a:r>
          <a:r>
            <a:rPr lang="nb-NO" sz="1400" dirty="0"/>
            <a:t> </a:t>
          </a:r>
          <a:r>
            <a:rPr lang="nb-NO" sz="1400" dirty="0" err="1"/>
            <a:t>ceiling</a:t>
          </a:r>
          <a:endParaRPr lang="nb-NO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0.1506</cdr:x>
      <cdr:y>0.08488</cdr:y>
    </cdr:from>
    <cdr:to>
      <cdr:x>0.30957</cdr:x>
      <cdr:y>0.14006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0" y="381000"/>
          <a:ext cx="904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dirty="0" err="1"/>
            <a:t>Floating</a:t>
          </a:r>
          <a:r>
            <a:rPr lang="nb-NO" sz="1400" dirty="0"/>
            <a:t> </a:t>
          </a:r>
          <a:r>
            <a:rPr lang="nb-NO" sz="1400" dirty="0" err="1"/>
            <a:t>floor</a:t>
          </a:r>
          <a:endParaRPr lang="nb-NO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0.1506</cdr:x>
      <cdr:y>0.08488</cdr:y>
    </cdr:from>
    <cdr:to>
      <cdr:x>0.40161</cdr:x>
      <cdr:y>0.13157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30" y="380981"/>
          <a:ext cx="1428770" cy="209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400" dirty="0" err="1"/>
            <a:t>Floating</a:t>
          </a:r>
          <a:r>
            <a:rPr lang="nb-NO" sz="1400" dirty="0"/>
            <a:t> </a:t>
          </a:r>
          <a:r>
            <a:rPr lang="nb-NO" sz="1400" dirty="0" err="1"/>
            <a:t>floor</a:t>
          </a:r>
          <a:r>
            <a:rPr lang="nb-NO" sz="1400" dirty="0"/>
            <a:t> + sand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47F89-55ED-43BC-8C2E-BDAE268E1F3B}" type="datetimeFigureOut">
              <a:rPr lang="nb-NO" smtClean="0"/>
              <a:pPr/>
              <a:t>03.11.2017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13FE-C034-46C4-A289-8C6FEB4663D8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8380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2B88-398D-C744-AAC4-8B76D1CCBD86}" type="datetimeFigureOut">
              <a:rPr lang="nb-NO"/>
              <a:pPr/>
              <a:t>03.11.2017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F697-9B68-8B48-B2AF-4760C231B438}" type="slidenum">
              <a:rPr/>
              <a:pPr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925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421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6049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612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5596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7532" y="2130427"/>
            <a:ext cx="7500668" cy="1397777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7532" y="3626329"/>
            <a:ext cx="7500668" cy="13511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ts val="258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</a:t>
            </a:r>
            <a:r>
              <a:rPr lang="nb-NO" dirty="0" smtClean="0"/>
              <a:t>legge inn navn og avdeling</a:t>
            </a:r>
            <a:endParaRPr lang="nn-NO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536"/>
          <a:stretch/>
        </p:blipFill>
        <p:spPr>
          <a:xfrm>
            <a:off x="0" y="6249075"/>
            <a:ext cx="9144000" cy="608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080826" y="-7046"/>
            <a:ext cx="2066306" cy="60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5787" y="662947"/>
            <a:ext cx="2188192" cy="315228"/>
          </a:xfrm>
          <a:prstGeom prst="rect">
            <a:avLst/>
          </a:prstGeom>
        </p:spPr>
      </p:pic>
      <p:sp>
        <p:nvSpPr>
          <p:cNvPr id="12" name="Right Triangle 1"/>
          <p:cNvSpPr/>
          <p:nvPr userDrawn="1"/>
        </p:nvSpPr>
        <p:spPr bwMode="auto">
          <a:xfrm rot="10800000">
            <a:off x="8229598" y="1581"/>
            <a:ext cx="629392" cy="101637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3" y="662947"/>
            <a:ext cx="481016" cy="800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95"/>
          <a:stretch/>
        </p:blipFill>
        <p:spPr>
          <a:xfrm>
            <a:off x="-8626" y="6240450"/>
            <a:ext cx="9164171" cy="61754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229600" cy="43649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38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3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692"/>
            <a:ext cx="3959525" cy="42951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4718050" y="1777042"/>
            <a:ext cx="3959525" cy="4295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467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768416"/>
            <a:ext cx="3959226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0" indent="0">
              <a:buNone/>
              <a:defRPr/>
            </a:lvl2pPr>
            <a:lvl3pPr marL="266700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nb-NO" dirty="0" smtClean="0"/>
              <a:t>Klikk for heading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18050" y="1768416"/>
            <a:ext cx="3960910" cy="476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nb-NO" dirty="0" smtClean="0"/>
              <a:t>Klikk for heading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/>
          </p:nvPr>
        </p:nvSpPr>
        <p:spPr>
          <a:xfrm>
            <a:off x="471805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0478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O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6607834" y="2300187"/>
            <a:ext cx="2066689" cy="1744803"/>
          </a:xfrm>
          <a:prstGeom prst="rect">
            <a:avLst/>
          </a:prstGeom>
          <a:ln w="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607206" y="4313208"/>
            <a:ext cx="2067317" cy="1745333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9" name="Bilde 8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2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5874589" cy="4217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465826" y="4561048"/>
            <a:ext cx="1664899" cy="1498409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2360873" y="4556438"/>
            <a:ext cx="1670023" cy="1503020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261044" y="4558030"/>
            <a:ext cx="1668253" cy="1501427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6159446" y="4553420"/>
            <a:ext cx="1673376" cy="1506038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8229600" cy="2597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74713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" y="1847850"/>
            <a:ext cx="8229600" cy="4217988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noFill/>
                <a:effectLst>
                  <a:outerShdw blurRad="292100" dist="139700" dir="2700000" sx="95000" sy="95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6" name="Bilde 5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8" name="Plassholder for lysbildenummer 5"/>
          <p:cNvSpPr txBox="1">
            <a:spLocks/>
          </p:cNvSpPr>
          <p:nvPr userDrawn="1"/>
        </p:nvSpPr>
        <p:spPr>
          <a:xfrm>
            <a:off x="8715154" y="6311236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492999" y="6119025"/>
            <a:ext cx="1202871" cy="365125"/>
          </a:xfrm>
          <a:prstGeom prst="rect">
            <a:avLst/>
          </a:prstGeom>
        </p:spPr>
        <p:txBody>
          <a:bodyPr/>
          <a:lstStyle/>
          <a:p>
            <a:fld id="{A9FD1432-5836-D849-9A6B-5E9449003542}" type="slidenum">
              <a:rPr/>
              <a:pPr/>
              <a:t>‹nr.›</a:t>
            </a:fld>
            <a:endParaRPr lang="nn-NO"/>
          </a:p>
        </p:txBody>
      </p:sp>
      <p:sp>
        <p:nvSpPr>
          <p:cNvPr id="2" name="Rektangel 1"/>
          <p:cNvSpPr/>
          <p:nvPr userDrawn="1"/>
        </p:nvSpPr>
        <p:spPr>
          <a:xfrm>
            <a:off x="0" y="5867401"/>
            <a:ext cx="9144000" cy="10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465138" y="819509"/>
            <a:ext cx="8230732" cy="5698768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1829"/>
            <a:ext cx="8229600" cy="901696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nb-NO" dirty="0" smtClean="0"/>
              <a:t>Klikk for å redigere tittelstil </a:t>
            </a:r>
            <a:br>
              <a:rPr lang="nb-NO" dirty="0" smtClean="0"/>
            </a:br>
            <a:r>
              <a:rPr lang="nb-NO" dirty="0" smtClean="0"/>
              <a:t>som noen ganger kan gå over to linjer</a:t>
            </a:r>
            <a:endParaRPr lang="nn-NO" dirty="0"/>
          </a:p>
        </p:txBody>
      </p:sp>
      <p:sp>
        <p:nvSpPr>
          <p:cNvPr id="7" name="TextBox 6"/>
          <p:cNvSpPr txBox="1"/>
          <p:nvPr/>
        </p:nvSpPr>
        <p:spPr>
          <a:xfrm>
            <a:off x="6249725" y="286247"/>
            <a:ext cx="243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multiconsult.no</a:t>
            </a:r>
            <a:endParaRPr lang="nb-NO" sz="1400" b="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1159"/>
            <a:ext cx="8229600" cy="4407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0800000">
            <a:off x="-1" y="702821"/>
            <a:ext cx="368135" cy="59448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9" r:id="rId4"/>
    <p:sldLayoutId id="2147483650" r:id="rId5"/>
    <p:sldLayoutId id="2147483657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4991E"/>
        </a:buClr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69875" algn="l" defTabSz="457200" rtl="0" eaLnBrk="1" latinLnBrk="0" hangingPunct="1">
        <a:spcBef>
          <a:spcPts val="300"/>
        </a:spcBef>
        <a:buClr>
          <a:srgbClr val="F4991E"/>
        </a:buClr>
        <a:buFont typeface="Courier New" panose="02070309020205020404" pitchFamily="49" charset="0"/>
        <a:buChar char="­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27063" indent="-179388" algn="l" defTabSz="457200" rtl="0" eaLnBrk="1" latinLnBrk="0" hangingPunct="1">
        <a:spcBef>
          <a:spcPts val="300"/>
        </a:spcBef>
        <a:buClr>
          <a:srgbClr val="F4991E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804863" indent="-179388" algn="l" defTabSz="457200" rtl="0" eaLnBrk="1" latinLnBrk="0" hangingPunct="1">
        <a:spcBef>
          <a:spcPts val="200"/>
        </a:spcBef>
        <a:buClr>
          <a:srgbClr val="F4991E"/>
        </a:buClr>
        <a:buFont typeface="Calibri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984250" indent="-179388" algn="l" defTabSz="439738" rtl="0" eaLnBrk="1" latinLnBrk="0" hangingPunct="1">
        <a:spcBef>
          <a:spcPts val="200"/>
        </a:spcBef>
        <a:buClr>
          <a:srgbClr val="F4991E"/>
        </a:buClr>
        <a:buFont typeface="Arial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461600" indent="-2520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tabLst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em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55855" y="2632733"/>
            <a:ext cx="7689642" cy="728743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Sound insulation of massive wood floor constructions</a:t>
            </a:r>
            <a:endParaRPr lang="en-GB" sz="2800" dirty="0"/>
          </a:p>
        </p:txBody>
      </p:sp>
      <p:sp>
        <p:nvSpPr>
          <p:cNvPr id="6" name="Tekstfelt 5"/>
          <p:cNvSpPr txBox="1"/>
          <p:nvPr/>
        </p:nvSpPr>
        <p:spPr>
          <a:xfrm>
            <a:off x="5920658" y="4442605"/>
            <a:ext cx="2726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Jens Holger Rindel</a:t>
            </a:r>
            <a:endParaRPr lang="da-DK" baseline="30000" dirty="0" smtClean="0"/>
          </a:p>
          <a:p>
            <a:endParaRPr lang="da-DK" dirty="0" smtClean="0"/>
          </a:p>
          <a:p>
            <a:r>
              <a:rPr lang="da-DK" dirty="0" smtClean="0"/>
              <a:t>Multiconsult, Oslo, Norway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57532" y="725713"/>
            <a:ext cx="419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NAS Høstmøte 2017, Trondheim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xmlns="" val="3269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185 mm massive </a:t>
            </a:r>
            <a:r>
              <a:rPr lang="nb-NO" dirty="0" err="1" smtClean="0"/>
              <a:t>wood</a:t>
            </a:r>
            <a:endParaRPr lang="nb-NO" dirty="0"/>
          </a:p>
        </p:txBody>
      </p:sp>
      <p:graphicFrame>
        <p:nvGraphicFramePr>
          <p:cNvPr id="9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7215117"/>
              </p:ext>
            </p:extLst>
          </p:nvPr>
        </p:nvGraphicFramePr>
        <p:xfrm>
          <a:off x="1725949" y="1833820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3957252" y="4680324"/>
            <a:ext cx="0" cy="3600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3751984" y="5104303"/>
            <a:ext cx="13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i="1" dirty="0"/>
              <a:t>f</a:t>
            </a:r>
            <a:r>
              <a:rPr lang="nb-NO" baseline="-25000" dirty="0"/>
              <a:t>22</a:t>
            </a:r>
            <a:r>
              <a:rPr lang="nb-NO" dirty="0"/>
              <a:t> </a:t>
            </a:r>
            <a:r>
              <a:rPr lang="nb-NO" dirty="0" smtClean="0"/>
              <a:t>= </a:t>
            </a:r>
            <a:r>
              <a:rPr lang="nb-NO" dirty="0"/>
              <a:t>228 </a:t>
            </a:r>
            <a:r>
              <a:rPr lang="nb-NO" dirty="0" err="1"/>
              <a:t>Hz</a:t>
            </a:r>
            <a:endParaRPr lang="nb-NO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20193" y="4680324"/>
            <a:ext cx="0" cy="3600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2414925" y="5104303"/>
            <a:ext cx="13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i="1" dirty="0" smtClean="0"/>
              <a:t>f</a:t>
            </a:r>
            <a:r>
              <a:rPr lang="nb-NO" baseline="-25000" dirty="0" smtClean="0"/>
              <a:t>11</a:t>
            </a:r>
            <a:r>
              <a:rPr lang="nb-NO" dirty="0" smtClean="0"/>
              <a:t> = 57 </a:t>
            </a:r>
            <a:r>
              <a:rPr lang="nb-NO" dirty="0" err="1"/>
              <a:t>Hz</a:t>
            </a:r>
            <a:endParaRPr lang="nb-NO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28952" y="4284016"/>
            <a:ext cx="0" cy="3600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5715000" y="4707995"/>
            <a:ext cx="157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dirty="0" smtClean="0"/>
              <a:t>½ </a:t>
            </a:r>
            <a:r>
              <a:rPr lang="nb-NO" i="1" dirty="0" err="1" smtClean="0"/>
              <a:t>f</a:t>
            </a:r>
            <a:r>
              <a:rPr lang="nb-NO" baseline="-25000" dirty="0" err="1" smtClean="0"/>
              <a:t>s</a:t>
            </a:r>
            <a:r>
              <a:rPr lang="nb-NO" dirty="0" smtClean="0"/>
              <a:t> = 1750 </a:t>
            </a:r>
            <a:r>
              <a:rPr lang="nb-NO" dirty="0" err="1"/>
              <a:t>Hz</a:t>
            </a:r>
            <a:endParaRPr lang="nb-NO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421765" y="3896330"/>
            <a:ext cx="0" cy="3600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4140297" y="3526998"/>
            <a:ext cx="13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i="1" dirty="0" err="1" smtClean="0"/>
              <a:t>f</a:t>
            </a:r>
            <a:r>
              <a:rPr lang="nb-NO" baseline="-25000" dirty="0" err="1" smtClean="0"/>
              <a:t>cy</a:t>
            </a:r>
            <a:r>
              <a:rPr lang="nb-NO" dirty="0" smtClean="0"/>
              <a:t> = 315 </a:t>
            </a:r>
            <a:r>
              <a:rPr lang="nb-NO" dirty="0" err="1"/>
              <a:t>Hz</a:t>
            </a:r>
            <a:endParaRPr lang="nb-NO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694565" y="4213830"/>
            <a:ext cx="0" cy="3600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flipH="1">
            <a:off x="2413097" y="3844498"/>
            <a:ext cx="13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i="1" dirty="0" smtClean="0"/>
              <a:t>f</a:t>
            </a:r>
            <a:r>
              <a:rPr lang="nb-NO" baseline="-25000" dirty="0" smtClean="0"/>
              <a:t>cx</a:t>
            </a:r>
            <a:r>
              <a:rPr lang="nb-NO" dirty="0" smtClean="0"/>
              <a:t> = 59 </a:t>
            </a:r>
            <a:r>
              <a:rPr lang="nb-NO" dirty="0"/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xmlns="" val="31352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i="1" dirty="0" smtClean="0"/>
              <a:t>R</a:t>
            </a:r>
            <a:r>
              <a:rPr lang="nb-NO" dirty="0" smtClean="0"/>
              <a:t> and </a:t>
            </a:r>
            <a:r>
              <a:rPr lang="nb-NO" i="1" dirty="0" smtClean="0"/>
              <a:t>L</a:t>
            </a:r>
            <a:r>
              <a:rPr lang="nb-NO" baseline="-25000" dirty="0" smtClean="0"/>
              <a:t>n</a:t>
            </a:r>
            <a:endParaRPr lang="nb-NO" baseline="-25000" dirty="0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/>
          </p:nvPr>
        </p:nvGraphicFramePr>
        <p:xfrm>
          <a:off x="1725949" y="1184773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r="43951"/>
          <a:stretch>
            <a:fillRect/>
          </a:stretch>
        </p:blipFill>
        <p:spPr>
          <a:xfrm>
            <a:off x="5099886" y="3873915"/>
            <a:ext cx="1965726" cy="4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3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185 mm massive </a:t>
            </a:r>
            <a:r>
              <a:rPr lang="nb-NO" dirty="0" err="1" smtClean="0"/>
              <a:t>wood</a:t>
            </a:r>
            <a:endParaRPr lang="nb-NO" dirty="0"/>
          </a:p>
        </p:txBody>
      </p:sp>
      <p:graphicFrame>
        <p:nvGraphicFramePr>
          <p:cNvPr id="9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8006940"/>
              </p:ext>
            </p:extLst>
          </p:nvPr>
        </p:nvGraphicFramePr>
        <p:xfrm>
          <a:off x="2994699" y="1843721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19" descr="MassiveWood_deck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59" y="2072321"/>
            <a:ext cx="1800000" cy="7624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34423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Suspended</a:t>
            </a:r>
            <a:r>
              <a:rPr lang="nb-NO" dirty="0" smtClean="0"/>
              <a:t> </a:t>
            </a:r>
            <a:r>
              <a:rPr lang="nb-NO" dirty="0" err="1" smtClean="0"/>
              <a:t>ceiling</a:t>
            </a:r>
            <a:endParaRPr lang="nb-NO" dirty="0"/>
          </a:p>
        </p:txBody>
      </p:sp>
      <p:graphicFrame>
        <p:nvGraphicFramePr>
          <p:cNvPr id="7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5597275"/>
              </p:ext>
            </p:extLst>
          </p:nvPr>
        </p:nvGraphicFramePr>
        <p:xfrm>
          <a:off x="2994699" y="1899646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91" y="2170697"/>
            <a:ext cx="1800000" cy="147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58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Floating floor</a:t>
            </a:r>
            <a:endParaRPr lang="nb-NO" dirty="0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0310360"/>
              </p:ext>
            </p:extLst>
          </p:nvPr>
        </p:nvGraphicFramePr>
        <p:xfrm>
          <a:off x="2994699" y="1921373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MassiveWood_deck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97218"/>
            <a:ext cx="1800000" cy="146246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7418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Floating floor + sand</a:t>
            </a:r>
            <a:endParaRPr lang="nb-NO" dirty="0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6484686"/>
              </p:ext>
            </p:extLst>
          </p:nvPr>
        </p:nvGraphicFramePr>
        <p:xfrm>
          <a:off x="2994699" y="1946773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MassiveWood_deck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53342"/>
            <a:ext cx="1800000" cy="161966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12286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</a:t>
            </a:r>
            <a:r>
              <a:rPr lang="nb-NO" i="1" dirty="0"/>
              <a:t>L</a:t>
            </a:r>
            <a:r>
              <a:rPr lang="nb-NO" baseline="-25000" dirty="0"/>
              <a:t>n</a:t>
            </a:r>
            <a:r>
              <a:rPr lang="nb-NO" dirty="0"/>
              <a:t> - </a:t>
            </a:r>
            <a:r>
              <a:rPr lang="nb-NO" dirty="0" err="1"/>
              <a:t>Floating</a:t>
            </a:r>
            <a:r>
              <a:rPr lang="nb-NO" dirty="0"/>
              <a:t> </a:t>
            </a:r>
            <a:r>
              <a:rPr lang="nb-NO" dirty="0" err="1"/>
              <a:t>floor</a:t>
            </a:r>
            <a:r>
              <a:rPr lang="nb-NO" dirty="0"/>
              <a:t> </a:t>
            </a:r>
            <a:r>
              <a:rPr lang="nb-NO" dirty="0" smtClean="0"/>
              <a:t>w/</a:t>
            </a:r>
            <a:r>
              <a:rPr lang="nb-NO" dirty="0" err="1" smtClean="0"/>
              <a:t>wo</a:t>
            </a:r>
            <a:r>
              <a:rPr lang="nb-NO" dirty="0" smtClean="0"/>
              <a:t> sand</a:t>
            </a:r>
            <a:endParaRPr lang="nb-NO" dirty="0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6197003"/>
              </p:ext>
            </p:extLst>
          </p:nvPr>
        </p:nvGraphicFramePr>
        <p:xfrm>
          <a:off x="2994699" y="1895973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MassiveWood_deck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97218"/>
            <a:ext cx="1800000" cy="1462468"/>
          </a:xfrm>
          <a:prstGeom prst="rect">
            <a:avLst/>
          </a:prstGeom>
          <a:noFill/>
          <a:extLst/>
        </p:spPr>
      </p:pic>
      <p:pic>
        <p:nvPicPr>
          <p:cNvPr id="7" name="Picture 6" descr="MassiveWood_deck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3379"/>
            <a:ext cx="1800000" cy="161966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6716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nb-NO" i="1" dirty="0" smtClean="0"/>
              <a:t>L</a:t>
            </a:r>
            <a:r>
              <a:rPr lang="nb-NO" baseline="-25000" dirty="0" smtClean="0"/>
              <a:t>n</a:t>
            </a:r>
            <a:r>
              <a:rPr lang="nb-NO" dirty="0" smtClean="0"/>
              <a:t> - </a:t>
            </a:r>
            <a:r>
              <a:rPr lang="nb-NO" dirty="0" err="1" smtClean="0"/>
              <a:t>Floating</a:t>
            </a:r>
            <a:r>
              <a:rPr lang="nb-NO" dirty="0" smtClean="0"/>
              <a:t> </a:t>
            </a:r>
            <a:r>
              <a:rPr lang="nb-NO" dirty="0" err="1" smtClean="0"/>
              <a:t>floor</a:t>
            </a:r>
            <a:r>
              <a:rPr lang="nb-NO" dirty="0" smtClean="0"/>
              <a:t> + </a:t>
            </a:r>
            <a:r>
              <a:rPr lang="nb-NO" dirty="0" err="1" smtClean="0"/>
              <a:t>suspended</a:t>
            </a:r>
            <a:r>
              <a:rPr lang="nb-NO" dirty="0" smtClean="0"/>
              <a:t> </a:t>
            </a:r>
            <a:r>
              <a:rPr lang="nb-NO" dirty="0" err="1" smtClean="0"/>
              <a:t>ceiling</a:t>
            </a:r>
            <a:endParaRPr lang="nb-NO" dirty="0"/>
          </a:p>
        </p:txBody>
      </p:sp>
      <p:graphicFrame>
        <p:nvGraphicFramePr>
          <p:cNvPr id="5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222710"/>
              </p:ext>
            </p:extLst>
          </p:nvPr>
        </p:nvGraphicFramePr>
        <p:xfrm>
          <a:off x="457201" y="1921373"/>
          <a:ext cx="8229600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730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Concrete</a:t>
            </a:r>
            <a:r>
              <a:rPr lang="nb-NO" dirty="0" smtClean="0"/>
              <a:t> tiles or sand under </a:t>
            </a:r>
            <a:r>
              <a:rPr lang="nb-NO" dirty="0" err="1" smtClean="0"/>
              <a:t>floating</a:t>
            </a:r>
            <a:r>
              <a:rPr lang="nb-NO" dirty="0" smtClean="0"/>
              <a:t> </a:t>
            </a:r>
            <a:r>
              <a:rPr lang="nb-NO" dirty="0" err="1" smtClean="0"/>
              <a:t>floor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3525"/>
            <a:ext cx="3670522" cy="469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694"/>
          <a:stretch/>
        </p:blipFill>
        <p:spPr>
          <a:xfrm>
            <a:off x="4165489" y="1673524"/>
            <a:ext cx="4533900" cy="46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8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457200" y="844059"/>
          <a:ext cx="8229601" cy="580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577213"/>
                <a:gridCol w="820197"/>
                <a:gridCol w="820197"/>
                <a:gridCol w="820197"/>
                <a:gridCol w="820197"/>
              </a:tblGrid>
              <a:tr h="67208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w,50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n,w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n,w,50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392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mm wood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1903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- 30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mineral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wool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wood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997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- 150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suspended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2*13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gypsum board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898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- 30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mineral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wool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suspended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 - 2*13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gypsum board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6" descr="MassiveWood_deck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60" y="1843722"/>
            <a:ext cx="1061529" cy="449673"/>
          </a:xfrm>
          <a:prstGeom prst="rect">
            <a:avLst/>
          </a:prstGeom>
          <a:noFill/>
          <a:extLst/>
        </p:spPr>
      </p:pic>
      <p:pic>
        <p:nvPicPr>
          <p:cNvPr id="8" name="Picture 7" descr="MassiveWood_deck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26" y="2541719"/>
            <a:ext cx="1095395" cy="889989"/>
          </a:xfrm>
          <a:prstGeom prst="rect">
            <a:avLst/>
          </a:prstGeom>
          <a:noFill/>
          <a:extLst/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92" y="3745497"/>
            <a:ext cx="1061529" cy="86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ssiveWood_deck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60" y="4838732"/>
            <a:ext cx="1116330" cy="129452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1605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Outline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65018" y="1777042"/>
            <a:ext cx="8012557" cy="4295146"/>
          </a:xfrm>
        </p:spPr>
        <p:txBody>
          <a:bodyPr/>
          <a:lstStyle/>
          <a:p>
            <a:r>
              <a:rPr lang="nb-NO" dirty="0" err="1" smtClean="0"/>
              <a:t>Bending</a:t>
            </a:r>
            <a:r>
              <a:rPr lang="nb-NO" dirty="0" smtClean="0"/>
              <a:t> and </a:t>
            </a:r>
            <a:r>
              <a:rPr lang="nb-NO" dirty="0" err="1" smtClean="0"/>
              <a:t>shear</a:t>
            </a:r>
            <a:r>
              <a:rPr lang="nb-NO" dirty="0" smtClean="0"/>
              <a:t> </a:t>
            </a:r>
            <a:r>
              <a:rPr lang="nb-NO" dirty="0" err="1" smtClean="0"/>
              <a:t>waves</a:t>
            </a:r>
            <a:endParaRPr lang="nb-NO" dirty="0" smtClean="0"/>
          </a:p>
          <a:p>
            <a:r>
              <a:rPr lang="nb-NO" dirty="0" smtClean="0"/>
              <a:t>Modal </a:t>
            </a:r>
            <a:r>
              <a:rPr lang="nb-NO" dirty="0" err="1" smtClean="0"/>
              <a:t>density</a:t>
            </a:r>
            <a:endParaRPr lang="nb-NO" dirty="0" smtClean="0"/>
          </a:p>
          <a:p>
            <a:r>
              <a:rPr lang="nb-NO" dirty="0" err="1" smtClean="0"/>
              <a:t>Impact</a:t>
            </a:r>
            <a:r>
              <a:rPr lang="nb-NO" dirty="0" smtClean="0"/>
              <a:t> and </a:t>
            </a:r>
            <a:r>
              <a:rPr lang="nb-NO" dirty="0" err="1" smtClean="0"/>
              <a:t>airborne</a:t>
            </a:r>
            <a:r>
              <a:rPr lang="nb-NO" dirty="0" smtClean="0"/>
              <a:t> sound </a:t>
            </a:r>
            <a:r>
              <a:rPr lang="nb-NO" dirty="0" err="1" smtClean="0"/>
              <a:t>insulation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massive </a:t>
            </a:r>
            <a:r>
              <a:rPr lang="nb-NO" dirty="0" err="1" smtClean="0"/>
              <a:t>wood</a:t>
            </a:r>
            <a:r>
              <a:rPr lang="nb-NO" dirty="0" smtClean="0"/>
              <a:t> </a:t>
            </a:r>
            <a:r>
              <a:rPr lang="nb-NO" dirty="0" err="1" smtClean="0"/>
              <a:t>slab</a:t>
            </a:r>
            <a:endParaRPr lang="nb-NO" dirty="0" smtClean="0"/>
          </a:p>
          <a:p>
            <a:r>
              <a:rPr lang="nb-NO" dirty="0" smtClean="0"/>
              <a:t>Experiments for </a:t>
            </a:r>
            <a:r>
              <a:rPr lang="nb-NO" dirty="0" err="1" smtClean="0"/>
              <a:t>improvement</a:t>
            </a:r>
            <a:endParaRPr lang="nb-NO" dirty="0" smtClean="0"/>
          </a:p>
          <a:p>
            <a:r>
              <a:rPr lang="nb-NO" dirty="0" err="1" smtClean="0"/>
              <a:t>Conclusion</a:t>
            </a:r>
            <a:endParaRPr lang="nb-NO" dirty="0" smtClean="0"/>
          </a:p>
          <a:p>
            <a:r>
              <a:rPr lang="nb-NO" dirty="0" err="1" smtClean="0"/>
              <a:t>Acknowledgements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511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457200" y="844058"/>
          <a:ext cx="8229601" cy="535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577213"/>
                <a:gridCol w="820197"/>
                <a:gridCol w="820197"/>
                <a:gridCol w="820197"/>
                <a:gridCol w="820197"/>
              </a:tblGrid>
              <a:tr h="7790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w,50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n,w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n,w,50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9567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mm wood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- 30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mineral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wool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concrete tiles (200*400)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wood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95674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- 30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mineral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wool - 100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 - 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mm wood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4809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- 30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mineral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wool - 100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 - 185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wood –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suspended </a:t>
                      </a: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ceiling – 2*13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 gypsum board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nb-NO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94344"/>
            <a:ext cx="1024627" cy="7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ssiveWood_deck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90" y="3171719"/>
            <a:ext cx="1131767" cy="1018377"/>
          </a:xfrm>
          <a:prstGeom prst="rect">
            <a:avLst/>
          </a:prstGeom>
          <a:noFill/>
          <a:extLst/>
        </p:spPr>
      </p:pic>
      <p:pic>
        <p:nvPicPr>
          <p:cNvPr id="8" name="Picture 7" descr="MassiveWood_deck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39204"/>
            <a:ext cx="1093153" cy="131582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12809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Massive wood slabs are theoretically complicated because of shear waves and </a:t>
            </a:r>
            <a:r>
              <a:rPr lang="en-GB" dirty="0" err="1" smtClean="0"/>
              <a:t>orthotropy</a:t>
            </a:r>
            <a:endParaRPr lang="en-GB" dirty="0" smtClean="0"/>
          </a:p>
          <a:p>
            <a:r>
              <a:rPr lang="en-GB" dirty="0" smtClean="0"/>
              <a:t>A single massive wood slab is very far from meeting common sound insulation requirements</a:t>
            </a:r>
          </a:p>
          <a:p>
            <a:r>
              <a:rPr lang="en-GB" dirty="0" smtClean="0"/>
              <a:t>The combination of a floating floor of massive wood and a suspended ceiling has given good results in the laboratory        (</a:t>
            </a:r>
            <a:r>
              <a:rPr lang="en-GB" i="1" dirty="0" err="1" smtClean="0"/>
              <a:t>R</a:t>
            </a:r>
            <a:r>
              <a:rPr lang="en-GB" baseline="-25000" dirty="0" err="1" smtClean="0"/>
              <a:t>w</a:t>
            </a:r>
            <a:r>
              <a:rPr lang="en-GB" dirty="0" smtClean="0"/>
              <a:t> = 63 dB and </a:t>
            </a:r>
            <a:r>
              <a:rPr lang="en-GB" i="1" dirty="0" err="1" smtClean="0"/>
              <a:t>L</a:t>
            </a:r>
            <a:r>
              <a:rPr lang="en-GB" baseline="-25000" dirty="0" err="1" smtClean="0"/>
              <a:t>n,w</a:t>
            </a:r>
            <a:r>
              <a:rPr lang="en-GB" dirty="0" smtClean="0"/>
              <a:t> = 41 dB)</a:t>
            </a:r>
          </a:p>
          <a:p>
            <a:r>
              <a:rPr lang="en-GB" dirty="0" smtClean="0"/>
              <a:t>A layer of sand and a floating floor</a:t>
            </a:r>
            <a:r>
              <a:rPr lang="en-GB" dirty="0"/>
              <a:t> of massive wood </a:t>
            </a:r>
            <a:r>
              <a:rPr lang="en-GB" dirty="0" smtClean="0"/>
              <a:t>has also given </a:t>
            </a:r>
            <a:r>
              <a:rPr lang="en-GB" dirty="0"/>
              <a:t>good results in the laboratory (</a:t>
            </a:r>
            <a:r>
              <a:rPr lang="en-GB" i="1" dirty="0" err="1"/>
              <a:t>R</a:t>
            </a:r>
            <a:r>
              <a:rPr lang="en-GB" baseline="-25000" dirty="0" err="1"/>
              <a:t>w</a:t>
            </a:r>
            <a:r>
              <a:rPr lang="en-GB" dirty="0"/>
              <a:t> = </a:t>
            </a:r>
            <a:r>
              <a:rPr lang="en-GB" dirty="0" smtClean="0"/>
              <a:t>62 </a:t>
            </a:r>
            <a:r>
              <a:rPr lang="en-GB" dirty="0"/>
              <a:t>dB and </a:t>
            </a:r>
            <a:r>
              <a:rPr lang="en-GB" i="1" dirty="0" err="1"/>
              <a:t>L</a:t>
            </a:r>
            <a:r>
              <a:rPr lang="en-GB" baseline="-25000" dirty="0" err="1"/>
              <a:t>n,w</a:t>
            </a:r>
            <a:r>
              <a:rPr lang="en-GB" dirty="0"/>
              <a:t> = </a:t>
            </a:r>
            <a:r>
              <a:rPr lang="en-GB" dirty="0" smtClean="0"/>
              <a:t>47 </a:t>
            </a:r>
            <a:r>
              <a:rPr lang="en-GB" dirty="0"/>
              <a:t>dB)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63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Acknowledgements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The </a:t>
            </a:r>
            <a:r>
              <a:rPr lang="nb-NO" dirty="0" err="1" smtClean="0"/>
              <a:t>project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by </a:t>
            </a:r>
          </a:p>
          <a:p>
            <a:pPr lvl="1"/>
            <a:r>
              <a:rPr lang="nb-NO" dirty="0" smtClean="0"/>
              <a:t>Louise Eriksen and Christine V.J. </a:t>
            </a:r>
            <a:r>
              <a:rPr lang="nb-NO" dirty="0" err="1" smtClean="0"/>
              <a:t>Ejlersen</a:t>
            </a:r>
            <a:endParaRPr lang="nb-NO" dirty="0" smtClean="0"/>
          </a:p>
          <a:p>
            <a:pPr marL="179388" lvl="1" indent="0">
              <a:buNone/>
            </a:pPr>
            <a:r>
              <a:rPr lang="nb-NO" dirty="0"/>
              <a:t>a</a:t>
            </a:r>
            <a:r>
              <a:rPr lang="nb-NO" dirty="0" smtClean="0"/>
              <a:t>s a </a:t>
            </a:r>
            <a:r>
              <a:rPr lang="nb-NO" dirty="0" err="1" smtClean="0"/>
              <a:t>MSc</a:t>
            </a:r>
            <a:r>
              <a:rPr lang="nb-NO" dirty="0" smtClean="0"/>
              <a:t> </a:t>
            </a:r>
            <a:r>
              <a:rPr lang="nb-NO" dirty="0" err="1" smtClean="0"/>
              <a:t>projet</a:t>
            </a:r>
            <a:r>
              <a:rPr lang="nb-NO" dirty="0" smtClean="0"/>
              <a:t> at BYG-DTU in co-</a:t>
            </a:r>
            <a:r>
              <a:rPr lang="nb-NO" dirty="0" err="1" smtClean="0"/>
              <a:t>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Lilleheden</a:t>
            </a:r>
            <a:r>
              <a:rPr lang="nb-NO" dirty="0" smtClean="0"/>
              <a:t> </a:t>
            </a:r>
            <a:r>
              <a:rPr lang="nb-NO" dirty="0" err="1" smtClean="0"/>
              <a:t>Advance</a:t>
            </a:r>
            <a:r>
              <a:rPr lang="nb-NO" dirty="0" smtClean="0"/>
              <a:t> A/S.</a:t>
            </a:r>
          </a:p>
          <a:p>
            <a:pPr marL="179388" lvl="1" indent="0">
              <a:buNone/>
            </a:pPr>
            <a:r>
              <a:rPr lang="nb-NO" dirty="0" smtClean="0"/>
              <a:t>Supervisors: </a:t>
            </a:r>
          </a:p>
          <a:p>
            <a:pPr marL="179388" lvl="1" indent="0">
              <a:buNone/>
            </a:pPr>
            <a:r>
              <a:rPr lang="nb-NO" dirty="0"/>
              <a:t>	</a:t>
            </a:r>
            <a:r>
              <a:rPr lang="nb-NO" dirty="0" smtClean="0"/>
              <a:t>Aage Peter Jensen, BYG-DTU</a:t>
            </a:r>
          </a:p>
          <a:p>
            <a:pPr marL="179388" lvl="1" indent="0">
              <a:buNone/>
            </a:pPr>
            <a:r>
              <a:rPr lang="nb-NO" dirty="0"/>
              <a:t>	</a:t>
            </a:r>
            <a:r>
              <a:rPr lang="nb-NO" dirty="0" smtClean="0"/>
              <a:t>Per Oluf H </a:t>
            </a:r>
            <a:r>
              <a:rPr lang="nb-NO" dirty="0" err="1" smtClean="0"/>
              <a:t>Kjærbye</a:t>
            </a:r>
            <a:r>
              <a:rPr lang="nb-NO" dirty="0" smtClean="0"/>
              <a:t>, BYG-DTU</a:t>
            </a:r>
          </a:p>
          <a:p>
            <a:pPr marL="179388" lvl="1" indent="0">
              <a:buNone/>
            </a:pPr>
            <a:r>
              <a:rPr lang="nb-NO" dirty="0"/>
              <a:t>	</a:t>
            </a:r>
            <a:r>
              <a:rPr lang="nb-NO" dirty="0" smtClean="0"/>
              <a:t>Jens Holger Rindel, Ørsted-DTU</a:t>
            </a:r>
          </a:p>
          <a:p>
            <a:pPr marL="179388" lvl="1" indent="0">
              <a:buNone/>
            </a:pPr>
            <a:r>
              <a:rPr lang="nb-NO" dirty="0" err="1" smtClean="0"/>
              <a:t>Thesis</a:t>
            </a:r>
            <a:r>
              <a:rPr lang="nb-NO" dirty="0" smtClean="0"/>
              <a:t>:</a:t>
            </a:r>
          </a:p>
          <a:p>
            <a:pPr marL="179388" lvl="1" indent="0">
              <a:buNone/>
            </a:pPr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4" y="5448817"/>
            <a:ext cx="8229600" cy="11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5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737" y="1346332"/>
            <a:ext cx="2718721" cy="20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Massive </a:t>
            </a:r>
            <a:r>
              <a:rPr lang="nb-NO" dirty="0" err="1" smtClean="0"/>
              <a:t>wood</a:t>
            </a:r>
            <a:r>
              <a:rPr lang="nb-NO" dirty="0" smtClean="0"/>
              <a:t> as a </a:t>
            </a:r>
            <a:r>
              <a:rPr lang="nb-NO" dirty="0" err="1" smtClean="0"/>
              <a:t>floor</a:t>
            </a:r>
            <a:r>
              <a:rPr lang="nb-NO" dirty="0" smtClean="0"/>
              <a:t> </a:t>
            </a:r>
            <a:r>
              <a:rPr lang="nb-NO" dirty="0" err="1" smtClean="0"/>
              <a:t>construction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00" y="3218941"/>
            <a:ext cx="5249700" cy="2949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44881"/>
            <a:ext cx="4521200" cy="30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830"/>
            <a:ext cx="8229600" cy="640381"/>
          </a:xfrm>
        </p:spPr>
        <p:txBody>
          <a:bodyPr/>
          <a:lstStyle/>
          <a:p>
            <a:r>
              <a:rPr lang="nb-NO" dirty="0" err="1" smtClean="0"/>
              <a:t>Bending</a:t>
            </a:r>
            <a:r>
              <a:rPr lang="nb-NO" dirty="0" smtClean="0"/>
              <a:t> and </a:t>
            </a:r>
            <a:r>
              <a:rPr lang="nb-NO" dirty="0" err="1" smtClean="0"/>
              <a:t>shear</a:t>
            </a:r>
            <a:r>
              <a:rPr lang="nb-NO" dirty="0" smtClean="0"/>
              <a:t> </a:t>
            </a:r>
            <a:r>
              <a:rPr lang="nb-NO" dirty="0" err="1" smtClean="0"/>
              <a:t>waves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054"/>
          <a:stretch/>
        </p:blipFill>
        <p:spPr>
          <a:xfrm>
            <a:off x="5418753" y="5216419"/>
            <a:ext cx="1498985" cy="963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010"/>
          <a:stretch/>
        </p:blipFill>
        <p:spPr>
          <a:xfrm>
            <a:off x="978317" y="5189393"/>
            <a:ext cx="1447800" cy="991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9966"/>
          <a:stretch/>
        </p:blipFill>
        <p:spPr>
          <a:xfrm>
            <a:off x="5418753" y="3165854"/>
            <a:ext cx="2946785" cy="945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67822"/>
          <a:stretch/>
        </p:blipFill>
        <p:spPr>
          <a:xfrm>
            <a:off x="995627" y="3180790"/>
            <a:ext cx="1591323" cy="972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753" y="1758511"/>
            <a:ext cx="2897229" cy="12330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317" y="1723308"/>
            <a:ext cx="2988721" cy="1240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477" y="4732550"/>
            <a:ext cx="364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Critical </a:t>
            </a:r>
            <a:r>
              <a:rPr lang="nb-NO" dirty="0" err="1" smtClean="0"/>
              <a:t>frequency</a:t>
            </a:r>
            <a:r>
              <a:rPr lang="nb-NO" dirty="0" smtClean="0"/>
              <a:t> (</a:t>
            </a:r>
            <a:r>
              <a:rPr lang="nb-NO" i="1" dirty="0" err="1" smtClean="0"/>
              <a:t>c</a:t>
            </a:r>
            <a:r>
              <a:rPr lang="nb-NO" i="1" baseline="-25000" dirty="0" err="1" smtClean="0"/>
              <a:t>B</a:t>
            </a:r>
            <a:r>
              <a:rPr lang="nb-NO" dirty="0" smtClean="0"/>
              <a:t> = </a:t>
            </a:r>
            <a:r>
              <a:rPr lang="nb-NO" i="1" dirty="0" smtClean="0"/>
              <a:t>c</a:t>
            </a:r>
            <a:r>
              <a:rPr lang="nb-NO" dirty="0" smtClean="0"/>
              <a:t> = 344 m/s)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5219315" y="4732550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Crossover</a:t>
            </a:r>
            <a:r>
              <a:rPr lang="nb-NO" dirty="0" smtClean="0"/>
              <a:t> </a:t>
            </a:r>
            <a:r>
              <a:rPr lang="nb-NO" dirty="0" err="1" smtClean="0"/>
              <a:t>frequency</a:t>
            </a:r>
            <a:r>
              <a:rPr lang="nb-NO" dirty="0" smtClean="0"/>
              <a:t> (</a:t>
            </a:r>
            <a:r>
              <a:rPr lang="nb-NO" i="1" dirty="0" err="1" smtClean="0"/>
              <a:t>c</a:t>
            </a:r>
            <a:r>
              <a:rPr lang="nb-NO" i="1" baseline="-25000" dirty="0" err="1" smtClean="0"/>
              <a:t>B</a:t>
            </a:r>
            <a:r>
              <a:rPr lang="nb-NO" dirty="0" smtClean="0"/>
              <a:t> = </a:t>
            </a:r>
            <a:r>
              <a:rPr lang="nb-NO" i="1" dirty="0" err="1" smtClean="0"/>
              <a:t>c</a:t>
            </a:r>
            <a:r>
              <a:rPr lang="nb-NO" i="1" baseline="-25000" dirty="0" err="1" smtClean="0"/>
              <a:t>S</a:t>
            </a:r>
            <a:r>
              <a:rPr lang="nb-NO" dirty="0" smtClean="0"/>
              <a:t> = 344 m/s)</a:t>
            </a:r>
            <a:endParaRPr lang="nb-N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6869" y="3901363"/>
            <a:ext cx="2382446" cy="8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3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Orthogonal</a:t>
            </a:r>
            <a:r>
              <a:rPr lang="nb-NO" dirty="0" smtClean="0"/>
              <a:t> plate</a:t>
            </a:r>
            <a:endParaRPr lang="nb-NO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3935362"/>
              </p:ext>
            </p:extLst>
          </p:nvPr>
        </p:nvGraphicFramePr>
        <p:xfrm>
          <a:off x="457202" y="2994663"/>
          <a:ext cx="4031422" cy="3044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3189641"/>
              </p:ext>
            </p:extLst>
          </p:nvPr>
        </p:nvGraphicFramePr>
        <p:xfrm>
          <a:off x="4627821" y="2992134"/>
          <a:ext cx="4058979" cy="30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46849" y="853345"/>
            <a:ext cx="347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h</a:t>
            </a:r>
            <a:r>
              <a:rPr lang="nb-NO" dirty="0" smtClean="0"/>
              <a:t> = 185 mm               </a:t>
            </a:r>
            <a:r>
              <a:rPr lang="nb-NO" i="1" dirty="0" smtClean="0"/>
              <a:t>m</a:t>
            </a:r>
            <a:r>
              <a:rPr lang="nb-NO" dirty="0" smtClean="0"/>
              <a:t> = </a:t>
            </a:r>
            <a:r>
              <a:rPr lang="nb-NO" dirty="0" smtClean="0"/>
              <a:t>87 </a:t>
            </a:r>
            <a:r>
              <a:rPr lang="nb-NO" dirty="0" smtClean="0"/>
              <a:t>kg/m</a:t>
            </a:r>
            <a:r>
              <a:rPr lang="nb-NO" baseline="30000" dirty="0" smtClean="0"/>
              <a:t>2</a:t>
            </a:r>
            <a:endParaRPr lang="nb-NO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515695" y="1673526"/>
            <a:ext cx="1494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E</a:t>
            </a:r>
            <a:r>
              <a:rPr lang="nb-NO" i="1" baseline="-25000" dirty="0" err="1" smtClean="0"/>
              <a:t>y</a:t>
            </a:r>
            <a:r>
              <a:rPr lang="nb-NO" dirty="0" smtClean="0"/>
              <a:t> = 460 M </a:t>
            </a:r>
            <a:r>
              <a:rPr lang="nb-NO" dirty="0" err="1" smtClean="0"/>
              <a:t>Pa</a:t>
            </a:r>
            <a:endParaRPr lang="nb-NO" dirty="0" smtClean="0"/>
          </a:p>
          <a:p>
            <a:r>
              <a:rPr lang="nb-NO" i="1" dirty="0" err="1" smtClean="0"/>
              <a:t>c</a:t>
            </a:r>
            <a:r>
              <a:rPr lang="nb-NO" i="1" baseline="-25000" dirty="0" err="1" smtClean="0"/>
              <a:t>S,y</a:t>
            </a:r>
            <a:r>
              <a:rPr lang="nb-NO" dirty="0" smtClean="0"/>
              <a:t> = 752 </a:t>
            </a:r>
            <a:r>
              <a:rPr lang="nb-NO" dirty="0" err="1" smtClean="0"/>
              <a:t>m/s</a:t>
            </a:r>
            <a:r>
              <a:rPr lang="nb-NO" dirty="0" smtClean="0"/>
              <a:t> </a:t>
            </a:r>
          </a:p>
          <a:p>
            <a:r>
              <a:rPr lang="nb-NO" i="1" dirty="0" err="1" smtClean="0"/>
              <a:t>f</a:t>
            </a:r>
            <a:r>
              <a:rPr lang="nb-NO" i="1" baseline="-25000" dirty="0" err="1" smtClean="0"/>
              <a:t>c,y</a:t>
            </a:r>
            <a:r>
              <a:rPr lang="nb-NO" dirty="0" smtClean="0"/>
              <a:t> = 315 </a:t>
            </a:r>
            <a:r>
              <a:rPr lang="nb-NO" dirty="0" err="1" smtClean="0"/>
              <a:t>Hz</a:t>
            </a:r>
            <a:endParaRPr lang="nb-NO" dirty="0" smtClean="0"/>
          </a:p>
          <a:p>
            <a:r>
              <a:rPr lang="nb-NO" i="1" dirty="0" smtClean="0"/>
              <a:t>f</a:t>
            </a:r>
            <a:r>
              <a:rPr lang="nb-NO" i="1" baseline="-25000" dirty="0" smtClean="0"/>
              <a:t>s,y</a:t>
            </a:r>
            <a:r>
              <a:rPr lang="nb-NO" dirty="0" smtClean="0"/>
              <a:t> </a:t>
            </a:r>
            <a:r>
              <a:rPr lang="nb-NO" dirty="0"/>
              <a:t>= </a:t>
            </a:r>
            <a:r>
              <a:rPr lang="nb-NO" dirty="0" smtClean="0"/>
              <a:t>1 503 Hz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1318727" y="1673526"/>
            <a:ext cx="1750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E</a:t>
            </a:r>
            <a:r>
              <a:rPr lang="nb-NO" i="1" baseline="-25000" dirty="0" smtClean="0"/>
              <a:t>x</a:t>
            </a:r>
            <a:r>
              <a:rPr lang="nb-NO" dirty="0" smtClean="0"/>
              <a:t> = 13 000 M </a:t>
            </a:r>
            <a:r>
              <a:rPr lang="nb-NO" dirty="0" err="1" smtClean="0"/>
              <a:t>Pa</a:t>
            </a:r>
            <a:endParaRPr lang="nb-NO" dirty="0" smtClean="0"/>
          </a:p>
          <a:p>
            <a:r>
              <a:rPr lang="nb-NO" i="1" dirty="0" err="1" smtClean="0"/>
              <a:t>c</a:t>
            </a:r>
            <a:r>
              <a:rPr lang="nb-NO" i="1" baseline="-25000" dirty="0" err="1" smtClean="0"/>
              <a:t>S,x</a:t>
            </a:r>
            <a:r>
              <a:rPr lang="nb-NO" dirty="0" smtClean="0"/>
              <a:t> = 3 996 </a:t>
            </a:r>
            <a:r>
              <a:rPr lang="nb-NO" dirty="0" err="1" smtClean="0"/>
              <a:t>m/s</a:t>
            </a:r>
            <a:r>
              <a:rPr lang="nb-NO" dirty="0" smtClean="0"/>
              <a:t> </a:t>
            </a:r>
          </a:p>
          <a:p>
            <a:r>
              <a:rPr lang="nb-NO" i="1" dirty="0" err="1"/>
              <a:t>f</a:t>
            </a:r>
            <a:r>
              <a:rPr lang="nb-NO" i="1" baseline="-25000" dirty="0" err="1" smtClean="0"/>
              <a:t>c,x</a:t>
            </a:r>
            <a:r>
              <a:rPr lang="nb-NO" dirty="0" smtClean="0"/>
              <a:t> = 59 </a:t>
            </a:r>
            <a:r>
              <a:rPr lang="nb-NO" dirty="0" err="1" smtClean="0"/>
              <a:t>Hz</a:t>
            </a:r>
            <a:endParaRPr lang="nb-NO" dirty="0" smtClean="0"/>
          </a:p>
          <a:p>
            <a:r>
              <a:rPr lang="nb-NO" i="1" dirty="0" err="1" smtClean="0"/>
              <a:t>f</a:t>
            </a:r>
            <a:r>
              <a:rPr lang="nb-NO" i="1" baseline="-25000" dirty="0" err="1" smtClean="0"/>
              <a:t>s,x</a:t>
            </a:r>
            <a:r>
              <a:rPr lang="nb-NO" dirty="0" smtClean="0"/>
              <a:t> </a:t>
            </a:r>
            <a:r>
              <a:rPr lang="nb-NO" dirty="0"/>
              <a:t>= </a:t>
            </a:r>
            <a:r>
              <a:rPr lang="nb-NO" dirty="0" smtClean="0"/>
              <a:t>7 989 </a:t>
            </a:r>
            <a:r>
              <a:rPr lang="nb-NO" dirty="0" err="1" smtClean="0"/>
              <a:t>Hz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21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Modal </a:t>
            </a:r>
            <a:r>
              <a:rPr lang="nb-NO" dirty="0" err="1" smtClean="0"/>
              <a:t>density</a:t>
            </a:r>
            <a:endParaRPr lang="nb-NO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6864897"/>
              </p:ext>
            </p:extLst>
          </p:nvPr>
        </p:nvGraphicFramePr>
        <p:xfrm>
          <a:off x="457200" y="2467058"/>
          <a:ext cx="5527675" cy="371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659" y="881135"/>
            <a:ext cx="4452583" cy="14766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2514" y="1434777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S</a:t>
            </a:r>
            <a:r>
              <a:rPr lang="nb-NO" dirty="0" smtClean="0"/>
              <a:t> = 3.37 m * 2.98 m = 10.0 m</a:t>
            </a:r>
            <a:r>
              <a:rPr lang="nb-NO" baseline="30000" dirty="0" smtClean="0"/>
              <a:t>2</a:t>
            </a:r>
            <a:endParaRPr lang="nb-NO" baseline="300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5917623" y="3536950"/>
          <a:ext cx="2769177" cy="495300"/>
        </p:xfrm>
        <a:graphic>
          <a:graphicData uri="http://schemas.openxmlformats.org/presentationml/2006/ole">
            <p:oleObj spid="_x0000_s1026" name="Ligning" r:id="rId5" imgW="1562040" imgH="2793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84875" y="2794000"/>
          <a:ext cx="2633663" cy="495300"/>
        </p:xfrm>
        <a:graphic>
          <a:graphicData uri="http://schemas.openxmlformats.org/presentationml/2006/ole">
            <p:oleObj spid="_x0000_s1028" name="Ligning" r:id="rId6" imgW="1485720" imgH="2793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67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Modal </a:t>
            </a:r>
            <a:r>
              <a:rPr lang="nb-NO" dirty="0" err="1" smtClean="0"/>
              <a:t>density</a:t>
            </a:r>
            <a:r>
              <a:rPr lang="nb-NO" dirty="0" smtClean="0"/>
              <a:t> –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frequencies</a:t>
            </a:r>
            <a:endParaRPr lang="nb-N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5444809"/>
              </p:ext>
            </p:extLst>
          </p:nvPr>
        </p:nvGraphicFramePr>
        <p:xfrm>
          <a:off x="1594023" y="1962921"/>
          <a:ext cx="5226908" cy="401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3618162"/>
              </p:ext>
            </p:extLst>
          </p:nvPr>
        </p:nvGraphicFramePr>
        <p:xfrm>
          <a:off x="7438768" y="2224215"/>
          <a:ext cx="1248031" cy="3188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908"/>
                <a:gridCol w="753123"/>
              </a:tblGrid>
              <a:tr h="266218"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err="1">
                          <a:effectLst/>
                        </a:rPr>
                        <a:t>Hz</a:t>
                      </a:r>
                      <a:endParaRPr lang="nb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08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f</a:t>
                      </a:r>
                      <a:r>
                        <a:rPr lang="nb-NO" sz="1600" u="none" strike="noStrike" baseline="-25000" dirty="0">
                          <a:effectLst/>
                        </a:rPr>
                        <a:t>11</a:t>
                      </a:r>
                      <a:endParaRPr lang="nb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57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12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90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13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145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21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195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14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223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22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228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23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283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15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322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426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24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360</a:t>
                      </a:r>
                      <a:endParaRPr lang="nb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208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f</a:t>
                      </a:r>
                      <a:r>
                        <a:rPr lang="nb-NO" sz="1600" u="none" strike="noStrike" baseline="-25000">
                          <a:effectLst/>
                        </a:rPr>
                        <a:t>31</a:t>
                      </a:r>
                      <a:endParaRPr lang="nb-N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424</a:t>
                      </a:r>
                      <a:endParaRPr lang="nb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94023" y="5995466"/>
            <a:ext cx="536283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 smtClean="0"/>
              <a:t>Lower</a:t>
            </a:r>
            <a:r>
              <a:rPr lang="nb-NO" dirty="0" smtClean="0"/>
              <a:t> limit for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r>
              <a:rPr lang="nb-NO" dirty="0" smtClean="0"/>
              <a:t>: </a:t>
            </a:r>
            <a:r>
              <a:rPr lang="nb-NO" i="1" dirty="0" smtClean="0"/>
              <a:t>f</a:t>
            </a:r>
            <a:r>
              <a:rPr lang="nb-NO" baseline="-25000" dirty="0" smtClean="0"/>
              <a:t>22</a:t>
            </a:r>
            <a:r>
              <a:rPr lang="nb-NO" dirty="0" smtClean="0"/>
              <a:t> = 4 * </a:t>
            </a:r>
            <a:r>
              <a:rPr lang="nb-NO" i="1" dirty="0" smtClean="0"/>
              <a:t>f</a:t>
            </a:r>
            <a:r>
              <a:rPr lang="nb-NO" baseline="-25000" dirty="0" smtClean="0"/>
              <a:t>11</a:t>
            </a:r>
            <a:r>
              <a:rPr lang="nb-NO" dirty="0" smtClean="0"/>
              <a:t> = 228 </a:t>
            </a:r>
            <a:r>
              <a:rPr lang="nb-NO" dirty="0" err="1" smtClean="0"/>
              <a:t>Hz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519" y="1314366"/>
            <a:ext cx="2767915" cy="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6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efficiency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864" y="1561259"/>
            <a:ext cx="6978316" cy="46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>
            <a:graphicFrameLocks/>
          </p:cNvGraphicFramePr>
          <p:nvPr/>
        </p:nvGraphicFramePr>
        <p:xfrm>
          <a:off x="1725948" y="1783019"/>
          <a:ext cx="5692101" cy="448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Impact</a:t>
            </a:r>
            <a:r>
              <a:rPr lang="nb-NO" dirty="0" smtClean="0"/>
              <a:t> sound </a:t>
            </a:r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61" y="4044605"/>
            <a:ext cx="4239103" cy="73830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-5400000">
            <a:off x="3067491" y="1238577"/>
            <a:ext cx="167973" cy="1262782"/>
          </a:xfrm>
          <a:prstGeom prst="righ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1831441" y="1374163"/>
            <a:ext cx="274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0 or 1 mode per 1/3 </a:t>
            </a:r>
            <a:r>
              <a:rPr lang="nb-NO" dirty="0" err="1" smtClean="0"/>
              <a:t>octave</a:t>
            </a:r>
            <a:endParaRPr lang="nb-NO" dirty="0"/>
          </a:p>
        </p:txBody>
      </p:sp>
      <p:sp>
        <p:nvSpPr>
          <p:cNvPr id="9" name="Right Brace 13"/>
          <p:cNvSpPr/>
          <p:nvPr/>
        </p:nvSpPr>
        <p:spPr>
          <a:xfrm rot="-5400000">
            <a:off x="6419328" y="1235615"/>
            <a:ext cx="167973" cy="1262782"/>
          </a:xfrm>
          <a:prstGeom prst="righ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14"/>
          <p:cNvSpPr txBox="1"/>
          <p:nvPr/>
        </p:nvSpPr>
        <p:spPr>
          <a:xfrm>
            <a:off x="5336235" y="1374163"/>
            <a:ext cx="23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Like soft </a:t>
            </a:r>
            <a:r>
              <a:rPr lang="nb-NO" dirty="0" err="1" smtClean="0"/>
              <a:t>floor</a:t>
            </a:r>
            <a:r>
              <a:rPr lang="nb-NO" dirty="0" smtClean="0"/>
              <a:t> </a:t>
            </a:r>
            <a:r>
              <a:rPr lang="nb-NO" dirty="0" err="1" smtClean="0"/>
              <a:t>covering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823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Powr1">
  <a:themeElements>
    <a:clrScheme name="Egendefinert 4">
      <a:dk1>
        <a:srgbClr val="3C3C3B"/>
      </a:dk1>
      <a:lt1>
        <a:sysClr val="window" lastClr="FFFFFF"/>
      </a:lt1>
      <a:dk2>
        <a:srgbClr val="8D8E8D"/>
      </a:dk2>
      <a:lt2>
        <a:srgbClr val="EEECE1"/>
      </a:lt2>
      <a:accent1>
        <a:srgbClr val="8D8E8D"/>
      </a:accent1>
      <a:accent2>
        <a:srgbClr val="F7AD20"/>
      </a:accent2>
      <a:accent3>
        <a:srgbClr val="212121"/>
      </a:accent3>
      <a:accent4>
        <a:srgbClr val="B3B3B3"/>
      </a:accent4>
      <a:accent5>
        <a:srgbClr val="008AD4"/>
      </a:accent5>
      <a:accent6>
        <a:srgbClr val="78BCD6"/>
      </a:accent6>
      <a:hlink>
        <a:srgbClr val="F7AD20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MCPowr1</Template>
  <TotalTime>4610</TotalTime>
  <Words>676</Words>
  <Application>Microsoft Office PowerPoint</Application>
  <PresentationFormat>Skærmshow (4:3)</PresentationFormat>
  <Paragraphs>186</Paragraphs>
  <Slides>22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MCPowr1</vt:lpstr>
      <vt:lpstr>Ligning</vt:lpstr>
      <vt:lpstr>Sound insulation of massive wood floor constructions</vt:lpstr>
      <vt:lpstr>Outline</vt:lpstr>
      <vt:lpstr>Massive wood as a floor construction</vt:lpstr>
      <vt:lpstr>Bending and shear waves</vt:lpstr>
      <vt:lpstr>Orthogonal plate</vt:lpstr>
      <vt:lpstr>Modal density</vt:lpstr>
      <vt:lpstr>Modal density – low frequencies</vt:lpstr>
      <vt:lpstr>Radiation efficiency</vt:lpstr>
      <vt:lpstr>Impact sound pressure level</vt:lpstr>
      <vt:lpstr>185 mm massive wood</vt:lpstr>
      <vt:lpstr>Sum of R and Ln</vt:lpstr>
      <vt:lpstr>185 mm massive wood</vt:lpstr>
      <vt:lpstr>Suspended ceiling</vt:lpstr>
      <vt:lpstr>Floating floor</vt:lpstr>
      <vt:lpstr>Floating floor + sand</vt:lpstr>
      <vt:lpstr>ΔLn - Floating floor w/wo sand</vt:lpstr>
      <vt:lpstr>ΔLn - Floating floor + suspended ceiling</vt:lpstr>
      <vt:lpstr>Concrete tiles or sand under floating floor</vt:lpstr>
      <vt:lpstr>Dias nummer 19</vt:lpstr>
      <vt:lpstr>Dias nummer 20</vt:lpstr>
      <vt:lpstr>Conclusion</vt:lpstr>
      <vt:lpstr>Acknowledgements</vt:lpstr>
    </vt:vector>
  </TitlesOfParts>
  <Company>Multiconsult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Evaluering av lydforhold i boliger</dc:title>
  <dc:creator>Milford, Ingunn</dc:creator>
  <cp:lastModifiedBy>Jens Holger Rindel</cp:lastModifiedBy>
  <cp:revision>254</cp:revision>
  <cp:lastPrinted>2017-11-02T13:59:04Z</cp:lastPrinted>
  <dcterms:created xsi:type="dcterms:W3CDTF">2016-02-25T16:14:16Z</dcterms:created>
  <dcterms:modified xsi:type="dcterms:W3CDTF">2017-11-03T15:21:20Z</dcterms:modified>
</cp:coreProperties>
</file>