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0"/>
  </p:notesMasterIdLst>
  <p:sldIdLst>
    <p:sldId id="259" r:id="rId2"/>
    <p:sldId id="276" r:id="rId3"/>
    <p:sldId id="278" r:id="rId4"/>
    <p:sldId id="279" r:id="rId5"/>
    <p:sldId id="277" r:id="rId6"/>
    <p:sldId id="280" r:id="rId7"/>
    <p:sldId id="281" r:id="rId8"/>
    <p:sldId id="282" r:id="rId9"/>
    <p:sldId id="283" r:id="rId10"/>
    <p:sldId id="284" r:id="rId11"/>
    <p:sldId id="285" r:id="rId12"/>
    <p:sldId id="290" r:id="rId13"/>
    <p:sldId id="288" r:id="rId14"/>
    <p:sldId id="291" r:id="rId15"/>
    <p:sldId id="286" r:id="rId16"/>
    <p:sldId id="287" r:id="rId17"/>
    <p:sldId id="289" r:id="rId18"/>
    <p:sldId id="275" r:id="rId19"/>
  </p:sldIdLst>
  <p:sldSz cx="9144000" cy="6858000" type="screen4x3"/>
  <p:notesSz cx="6808788" cy="9940925"/>
  <p:defaultTextStyle>
    <a:defPPr>
      <a:defRPr lang="nn-NO"/>
    </a:defPPr>
    <a:lvl1pPr algn="l" rtl="0" eaLnBrk="0" fontAlgn="base" hangingPunct="0">
      <a:spcBef>
        <a:spcPct val="0"/>
      </a:spcBef>
      <a:spcAft>
        <a:spcPct val="0"/>
      </a:spcAft>
      <a:defRPr sz="3600" kern="1200">
        <a:solidFill>
          <a:schemeClr val="tx1"/>
        </a:solidFill>
        <a:latin typeface="Arial" charset="0"/>
        <a:ea typeface="+mn-ea"/>
        <a:cs typeface="+mn-cs"/>
      </a:defRPr>
    </a:lvl1pPr>
    <a:lvl2pPr marL="457200" algn="l" rtl="0" eaLnBrk="0" fontAlgn="base" hangingPunct="0">
      <a:spcBef>
        <a:spcPct val="0"/>
      </a:spcBef>
      <a:spcAft>
        <a:spcPct val="0"/>
      </a:spcAft>
      <a:defRPr sz="3600" kern="1200">
        <a:solidFill>
          <a:schemeClr val="tx1"/>
        </a:solidFill>
        <a:latin typeface="Arial" charset="0"/>
        <a:ea typeface="+mn-ea"/>
        <a:cs typeface="+mn-cs"/>
      </a:defRPr>
    </a:lvl2pPr>
    <a:lvl3pPr marL="914400" algn="l" rtl="0" eaLnBrk="0" fontAlgn="base" hangingPunct="0">
      <a:spcBef>
        <a:spcPct val="0"/>
      </a:spcBef>
      <a:spcAft>
        <a:spcPct val="0"/>
      </a:spcAft>
      <a:defRPr sz="3600" kern="1200">
        <a:solidFill>
          <a:schemeClr val="tx1"/>
        </a:solidFill>
        <a:latin typeface="Arial" charset="0"/>
        <a:ea typeface="+mn-ea"/>
        <a:cs typeface="+mn-cs"/>
      </a:defRPr>
    </a:lvl3pPr>
    <a:lvl4pPr marL="1371600" algn="l" rtl="0" eaLnBrk="0" fontAlgn="base" hangingPunct="0">
      <a:spcBef>
        <a:spcPct val="0"/>
      </a:spcBef>
      <a:spcAft>
        <a:spcPct val="0"/>
      </a:spcAft>
      <a:defRPr sz="3600" kern="1200">
        <a:solidFill>
          <a:schemeClr val="tx1"/>
        </a:solidFill>
        <a:latin typeface="Arial" charset="0"/>
        <a:ea typeface="+mn-ea"/>
        <a:cs typeface="+mn-cs"/>
      </a:defRPr>
    </a:lvl4pPr>
    <a:lvl5pPr marL="1828800" algn="l" rtl="0" eaLnBrk="0" fontAlgn="base" hangingPunct="0">
      <a:spcBef>
        <a:spcPct val="0"/>
      </a:spcBef>
      <a:spcAft>
        <a:spcPct val="0"/>
      </a:spcAft>
      <a:defRPr sz="3600" kern="1200">
        <a:solidFill>
          <a:schemeClr val="tx1"/>
        </a:solidFill>
        <a:latin typeface="Arial" charset="0"/>
        <a:ea typeface="+mn-ea"/>
        <a:cs typeface="+mn-cs"/>
      </a:defRPr>
    </a:lvl5pPr>
    <a:lvl6pPr marL="2286000" algn="l" defTabSz="914400" rtl="0" eaLnBrk="1" latinLnBrk="0" hangingPunct="1">
      <a:defRPr sz="3600" kern="1200">
        <a:solidFill>
          <a:schemeClr val="tx1"/>
        </a:solidFill>
        <a:latin typeface="Arial" charset="0"/>
        <a:ea typeface="+mn-ea"/>
        <a:cs typeface="+mn-cs"/>
      </a:defRPr>
    </a:lvl6pPr>
    <a:lvl7pPr marL="2743200" algn="l" defTabSz="914400" rtl="0" eaLnBrk="1" latinLnBrk="0" hangingPunct="1">
      <a:defRPr sz="3600" kern="1200">
        <a:solidFill>
          <a:schemeClr val="tx1"/>
        </a:solidFill>
        <a:latin typeface="Arial" charset="0"/>
        <a:ea typeface="+mn-ea"/>
        <a:cs typeface="+mn-cs"/>
      </a:defRPr>
    </a:lvl7pPr>
    <a:lvl8pPr marL="3200400" algn="l" defTabSz="914400" rtl="0" eaLnBrk="1" latinLnBrk="0" hangingPunct="1">
      <a:defRPr sz="3600" kern="1200">
        <a:solidFill>
          <a:schemeClr val="tx1"/>
        </a:solidFill>
        <a:latin typeface="Arial" charset="0"/>
        <a:ea typeface="+mn-ea"/>
        <a:cs typeface="+mn-cs"/>
      </a:defRPr>
    </a:lvl8pPr>
    <a:lvl9pPr marL="3657600" algn="l" defTabSz="914400" rtl="0" eaLnBrk="1" latinLnBrk="0" hangingPunct="1">
      <a:defRPr sz="36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1">
          <p15:clr>
            <a:srgbClr val="A4A3A4"/>
          </p15:clr>
        </p15:guide>
        <p15:guide id="2" pos="2145">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03399"/>
    <a:srgbClr val="BFBFBF"/>
    <a:srgbClr val="DEEEFD"/>
    <a:srgbClr val="FFFFFF"/>
    <a:srgbClr val="BFD9E6"/>
    <a:srgbClr val="0D2B8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439" autoAdjust="0"/>
    <p:restoredTop sz="90929"/>
  </p:normalViewPr>
  <p:slideViewPr>
    <p:cSldViewPr>
      <p:cViewPr varScale="1">
        <p:scale>
          <a:sx n="79" d="100"/>
          <a:sy n="79" d="100"/>
        </p:scale>
        <p:origin x="1810" y="6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1" d="100"/>
          <a:sy n="81" d="100"/>
        </p:scale>
        <p:origin x="-3972" y="-96"/>
      </p:cViewPr>
      <p:guideLst>
        <p:guide orient="horz" pos="3131"/>
        <p:guide pos="214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image" Target="../media/image13.wmf"/><Relationship Id="rId4" Type="http://schemas.openxmlformats.org/officeDocument/2006/relationships/image" Target="../media/image16.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1" y="2"/>
            <a:ext cx="2950475" cy="497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1" tIns="45715" rIns="91431" bIns="45715" numCol="1" anchor="t" anchorCtr="0" compatLnSpc="1">
            <a:prstTxWarp prst="textNoShape">
              <a:avLst/>
            </a:prstTxWarp>
          </a:bodyPr>
          <a:lstStyle>
            <a:lvl1pPr>
              <a:defRPr sz="1200"/>
            </a:lvl1pPr>
          </a:lstStyle>
          <a:p>
            <a:endParaRPr lang="nn-NO"/>
          </a:p>
        </p:txBody>
      </p:sp>
      <p:sp>
        <p:nvSpPr>
          <p:cNvPr id="3075" name="Rectangle 3"/>
          <p:cNvSpPr>
            <a:spLocks noGrp="1" noChangeArrowheads="1"/>
          </p:cNvSpPr>
          <p:nvPr>
            <p:ph type="dt" idx="1"/>
          </p:nvPr>
        </p:nvSpPr>
        <p:spPr bwMode="auto">
          <a:xfrm>
            <a:off x="3858314" y="2"/>
            <a:ext cx="2950475" cy="497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1" tIns="45715" rIns="91431" bIns="45715" numCol="1" anchor="t" anchorCtr="0" compatLnSpc="1">
            <a:prstTxWarp prst="textNoShape">
              <a:avLst/>
            </a:prstTxWarp>
          </a:bodyPr>
          <a:lstStyle>
            <a:lvl1pPr algn="r">
              <a:defRPr sz="1200"/>
            </a:lvl1pPr>
          </a:lstStyle>
          <a:p>
            <a:endParaRPr lang="nn-NO"/>
          </a:p>
        </p:txBody>
      </p:sp>
      <p:sp>
        <p:nvSpPr>
          <p:cNvPr id="3076" name="Rectangle 4"/>
          <p:cNvSpPr>
            <a:spLocks noGrp="1" noRot="1" noChangeAspect="1" noChangeArrowheads="1" noTextEdit="1"/>
          </p:cNvSpPr>
          <p:nvPr>
            <p:ph type="sldImg" idx="2"/>
          </p:nvPr>
        </p:nvSpPr>
        <p:spPr bwMode="auto">
          <a:xfrm>
            <a:off x="919163" y="746125"/>
            <a:ext cx="4972050" cy="3729038"/>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907839" y="4721941"/>
            <a:ext cx="4993112" cy="4473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1" tIns="45715" rIns="91431" bIns="45715" numCol="1" anchor="t" anchorCtr="0" compatLnSpc="1">
            <a:prstTxWarp prst="textNoShape">
              <a:avLst/>
            </a:prstTxWarp>
          </a:bodyPr>
          <a:lstStyle/>
          <a:p>
            <a:pPr lvl="0"/>
            <a:r>
              <a:rPr lang="nn-NO"/>
              <a:t>Click to edit Master text styles</a:t>
            </a:r>
          </a:p>
          <a:p>
            <a:pPr lvl="1"/>
            <a:r>
              <a:rPr lang="nn-NO"/>
              <a:t>Second level</a:t>
            </a:r>
          </a:p>
          <a:p>
            <a:pPr lvl="2"/>
            <a:r>
              <a:rPr lang="nn-NO"/>
              <a:t>Third level</a:t>
            </a:r>
          </a:p>
          <a:p>
            <a:pPr lvl="3"/>
            <a:r>
              <a:rPr lang="nn-NO"/>
              <a:t>Fourth level</a:t>
            </a:r>
          </a:p>
          <a:p>
            <a:pPr lvl="4"/>
            <a:r>
              <a:rPr lang="nn-NO"/>
              <a:t>Fifth level</a:t>
            </a:r>
          </a:p>
        </p:txBody>
      </p:sp>
      <p:sp>
        <p:nvSpPr>
          <p:cNvPr id="3078" name="Rectangle 6"/>
          <p:cNvSpPr>
            <a:spLocks noGrp="1" noChangeArrowheads="1"/>
          </p:cNvSpPr>
          <p:nvPr>
            <p:ph type="ftr" sz="quarter" idx="4"/>
          </p:nvPr>
        </p:nvSpPr>
        <p:spPr bwMode="auto">
          <a:xfrm>
            <a:off x="1" y="9443880"/>
            <a:ext cx="2950475" cy="497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1" tIns="45715" rIns="91431" bIns="45715" numCol="1" anchor="b" anchorCtr="0" compatLnSpc="1">
            <a:prstTxWarp prst="textNoShape">
              <a:avLst/>
            </a:prstTxWarp>
          </a:bodyPr>
          <a:lstStyle>
            <a:lvl1pPr>
              <a:defRPr sz="1200"/>
            </a:lvl1pPr>
          </a:lstStyle>
          <a:p>
            <a:endParaRPr lang="nn-NO"/>
          </a:p>
        </p:txBody>
      </p:sp>
      <p:sp>
        <p:nvSpPr>
          <p:cNvPr id="3079" name="Rectangle 7"/>
          <p:cNvSpPr>
            <a:spLocks noGrp="1" noChangeArrowheads="1"/>
          </p:cNvSpPr>
          <p:nvPr>
            <p:ph type="sldNum" sz="quarter" idx="5"/>
          </p:nvPr>
        </p:nvSpPr>
        <p:spPr bwMode="auto">
          <a:xfrm>
            <a:off x="3858314" y="9443880"/>
            <a:ext cx="2950475" cy="497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1" tIns="45715" rIns="91431" bIns="45715" numCol="1" anchor="b" anchorCtr="0" compatLnSpc="1">
            <a:prstTxWarp prst="textNoShape">
              <a:avLst/>
            </a:prstTxWarp>
          </a:bodyPr>
          <a:lstStyle>
            <a:lvl1pPr algn="r">
              <a:defRPr sz="1200"/>
            </a:lvl1pPr>
          </a:lstStyle>
          <a:p>
            <a:fld id="{765A1B0E-289B-4734-89CD-E1AFB559FDD7}" type="slidenum">
              <a:rPr lang="nn-NO"/>
              <a:pPr/>
              <a:t>‹#›</a:t>
            </a:fld>
            <a:endParaRPr lang="nn-NO"/>
          </a:p>
        </p:txBody>
      </p:sp>
    </p:spTree>
    <p:extLst>
      <p:ext uri="{BB962C8B-B14F-4D97-AF65-F5344CB8AC3E}">
        <p14:creationId xmlns:p14="http://schemas.microsoft.com/office/powerpoint/2010/main" val="108800006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10"/>
          </p:nvPr>
        </p:nvSpPr>
        <p:spPr/>
        <p:txBody>
          <a:bodyPr/>
          <a:lstStyle/>
          <a:p>
            <a:fld id="{765A1B0E-289B-4734-89CD-E1AFB559FDD7}" type="slidenum">
              <a:rPr lang="nn-NO" smtClean="0"/>
              <a:pPr/>
              <a:t>1</a:t>
            </a:fld>
            <a:endParaRPr lang="nn-NO"/>
          </a:p>
        </p:txBody>
      </p:sp>
    </p:spTree>
    <p:extLst>
      <p:ext uri="{BB962C8B-B14F-4D97-AF65-F5344CB8AC3E}">
        <p14:creationId xmlns:p14="http://schemas.microsoft.com/office/powerpoint/2010/main" val="36110083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1. Her vises</a:t>
            </a:r>
            <a:r>
              <a:rPr lang="nb-NO" baseline="0" dirty="0"/>
              <a:t> diskretiseringen for beregning på en slik rektangulær lydfelle, men Ulf Kristiansen og jeg startet egentlig med en sirkulær lydfelle hvor vi sammenlignet beregninger med den analytiske modellen og FEM. FEM illustrerer jo tydelig lydtrykknivået i lydfellen, hvor rødfargen gir det høyeste nivået.</a:t>
            </a:r>
            <a:endParaRPr lang="nb-NO" dirty="0"/>
          </a:p>
        </p:txBody>
      </p:sp>
      <p:sp>
        <p:nvSpPr>
          <p:cNvPr id="4" name="Slide Number Placeholder 3"/>
          <p:cNvSpPr>
            <a:spLocks noGrp="1"/>
          </p:cNvSpPr>
          <p:nvPr>
            <p:ph type="sldNum" sz="quarter" idx="10"/>
          </p:nvPr>
        </p:nvSpPr>
        <p:spPr/>
        <p:txBody>
          <a:bodyPr/>
          <a:lstStyle/>
          <a:p>
            <a:fld id="{765A1B0E-289B-4734-89CD-E1AFB559FDD7}" type="slidenum">
              <a:rPr lang="nn-NO" smtClean="0"/>
              <a:pPr/>
              <a:t>10</a:t>
            </a:fld>
            <a:endParaRPr lang="nn-NO"/>
          </a:p>
        </p:txBody>
      </p:sp>
    </p:spTree>
    <p:extLst>
      <p:ext uri="{BB962C8B-B14F-4D97-AF65-F5344CB8AC3E}">
        <p14:creationId xmlns:p14="http://schemas.microsoft.com/office/powerpoint/2010/main" val="24937632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Her vises et eksempel på en slik beregning hvor det porøse materialet er dekket med en perforert plate. Den røde kurven er FEM-resultatet,</a:t>
            </a:r>
            <a:r>
              <a:rPr lang="nb-NO" baseline="0" dirty="0"/>
              <a:t> egentlig ved bruk av Delany-Bazley modellen for det porøse materialet, men jeg beregnet med to forskjellige modeller (Wilsons og Mechels modeller) for det porøse materialet. Overenstemmelsen synes vi imidlertid er brukbar. Så over til sammenligninger med målinger.</a:t>
            </a:r>
            <a:endParaRPr lang="nb-NO" dirty="0"/>
          </a:p>
        </p:txBody>
      </p:sp>
      <p:sp>
        <p:nvSpPr>
          <p:cNvPr id="4" name="Slide Number Placeholder 3"/>
          <p:cNvSpPr>
            <a:spLocks noGrp="1"/>
          </p:cNvSpPr>
          <p:nvPr>
            <p:ph type="sldNum" sz="quarter" idx="10"/>
          </p:nvPr>
        </p:nvSpPr>
        <p:spPr/>
        <p:txBody>
          <a:bodyPr/>
          <a:lstStyle/>
          <a:p>
            <a:fld id="{765A1B0E-289B-4734-89CD-E1AFB559FDD7}" type="slidenum">
              <a:rPr lang="nn-NO" smtClean="0"/>
              <a:pPr/>
              <a:t>11</a:t>
            </a:fld>
            <a:endParaRPr lang="nn-NO"/>
          </a:p>
        </p:txBody>
      </p:sp>
    </p:spTree>
    <p:extLst>
      <p:ext uri="{BB962C8B-B14F-4D97-AF65-F5344CB8AC3E}">
        <p14:creationId xmlns:p14="http://schemas.microsoft.com/office/powerpoint/2010/main" val="26902616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Her vises også FEM-modellen av lydfellen med dobbeltporøst materiale. Må si at jeg imponert av Ulf Kristiansen arbeide med å modellere en såvidt kompleks modell</a:t>
            </a:r>
            <a:r>
              <a:rPr lang="nb-NO" baseline="0" dirty="0"/>
              <a:t> </a:t>
            </a:r>
            <a:endParaRPr lang="nb-NO" dirty="0"/>
          </a:p>
        </p:txBody>
      </p:sp>
      <p:sp>
        <p:nvSpPr>
          <p:cNvPr id="4" name="Slide Number Placeholder 3"/>
          <p:cNvSpPr>
            <a:spLocks noGrp="1"/>
          </p:cNvSpPr>
          <p:nvPr>
            <p:ph type="sldNum" sz="quarter" idx="10"/>
          </p:nvPr>
        </p:nvSpPr>
        <p:spPr/>
        <p:txBody>
          <a:bodyPr/>
          <a:lstStyle/>
          <a:p>
            <a:fld id="{765A1B0E-289B-4734-89CD-E1AFB559FDD7}" type="slidenum">
              <a:rPr lang="nn-NO" smtClean="0"/>
              <a:pPr/>
              <a:t>12</a:t>
            </a:fld>
            <a:endParaRPr lang="nn-NO"/>
          </a:p>
        </p:txBody>
      </p:sp>
    </p:spTree>
    <p:extLst>
      <p:ext uri="{BB962C8B-B14F-4D97-AF65-F5344CB8AC3E}">
        <p14:creationId xmlns:p14="http://schemas.microsoft.com/office/powerpoint/2010/main" val="18896410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Er ikke så helt imponert av overenstemmelsen i dette tilfellet, men ingeniørmessig kan det jo godtas! Legg forøvrig merke til det generelle frekvensforløpet for å sammenligne med neste figur hvor materialet er dobbeltporøst.</a:t>
            </a:r>
            <a:r>
              <a:rPr lang="nb-NO" baseline="0" dirty="0"/>
              <a:t> </a:t>
            </a:r>
            <a:endParaRPr lang="nb-NO" dirty="0"/>
          </a:p>
        </p:txBody>
      </p:sp>
      <p:sp>
        <p:nvSpPr>
          <p:cNvPr id="4" name="Slide Number Placeholder 3"/>
          <p:cNvSpPr>
            <a:spLocks noGrp="1"/>
          </p:cNvSpPr>
          <p:nvPr>
            <p:ph type="sldNum" sz="quarter" idx="10"/>
          </p:nvPr>
        </p:nvSpPr>
        <p:spPr/>
        <p:txBody>
          <a:bodyPr/>
          <a:lstStyle/>
          <a:p>
            <a:fld id="{765A1B0E-289B-4734-89CD-E1AFB559FDD7}" type="slidenum">
              <a:rPr lang="nn-NO" smtClean="0"/>
              <a:pPr/>
              <a:t>13</a:t>
            </a:fld>
            <a:endParaRPr lang="nn-NO"/>
          </a:p>
        </p:txBody>
      </p:sp>
    </p:spTree>
    <p:extLst>
      <p:ext uri="{BB962C8B-B14F-4D97-AF65-F5344CB8AC3E}">
        <p14:creationId xmlns:p14="http://schemas.microsoft.com/office/powerpoint/2010/main" val="21992682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Måledata</a:t>
            </a:r>
            <a:r>
              <a:rPr lang="nb-NO" baseline="0" dirty="0"/>
              <a:t> og FEM-beregning gir bra overstemmelse på maksimum, og vi ser at dobbeltporøsiteten gir en kraftig økning ved lavere frekvenser, men det går ned ved høyere frekvenser. Dobbeltporøsiteten gir ikke både i «pose og sekk». </a:t>
            </a:r>
            <a:endParaRPr lang="nb-NO" dirty="0"/>
          </a:p>
        </p:txBody>
      </p:sp>
      <p:sp>
        <p:nvSpPr>
          <p:cNvPr id="4" name="Slide Number Placeholder 3"/>
          <p:cNvSpPr>
            <a:spLocks noGrp="1"/>
          </p:cNvSpPr>
          <p:nvPr>
            <p:ph type="sldNum" sz="quarter" idx="10"/>
          </p:nvPr>
        </p:nvSpPr>
        <p:spPr/>
        <p:txBody>
          <a:bodyPr/>
          <a:lstStyle/>
          <a:p>
            <a:fld id="{765A1B0E-289B-4734-89CD-E1AFB559FDD7}" type="slidenum">
              <a:rPr lang="nn-NO" smtClean="0"/>
              <a:pPr/>
              <a:t>14</a:t>
            </a:fld>
            <a:endParaRPr lang="nn-NO"/>
          </a:p>
        </p:txBody>
      </p:sp>
    </p:spTree>
    <p:extLst>
      <p:ext uri="{BB962C8B-B14F-4D97-AF65-F5344CB8AC3E}">
        <p14:creationId xmlns:p14="http://schemas.microsoft.com/office/powerpoint/2010/main" val="18383306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Merk</a:t>
            </a:r>
            <a:r>
              <a:rPr lang="nb-NO" baseline="0" dirty="0"/>
              <a:t> at frekvensskalaen nå bare går til 1 kHz! De to sorte kurvene gir målt og beregnet resultat med tradisjonelt porøst materiale.</a:t>
            </a:r>
          </a:p>
          <a:p>
            <a:r>
              <a:rPr lang="nb-NO" baseline="0" dirty="0"/>
              <a:t>De røde kurvene er de tilsvarende med dobbeltporøst materiale på sidene, og her gir beregningene en del høyere verdier enn de målte, men en vinner tydeligvis opptil 10 dB ved å lage spalter. </a:t>
            </a:r>
            <a:endParaRPr lang="nb-NO" dirty="0"/>
          </a:p>
        </p:txBody>
      </p:sp>
      <p:sp>
        <p:nvSpPr>
          <p:cNvPr id="4" name="Slide Number Placeholder 3"/>
          <p:cNvSpPr>
            <a:spLocks noGrp="1"/>
          </p:cNvSpPr>
          <p:nvPr>
            <p:ph type="sldNum" sz="quarter" idx="10"/>
          </p:nvPr>
        </p:nvSpPr>
        <p:spPr/>
        <p:txBody>
          <a:bodyPr/>
          <a:lstStyle/>
          <a:p>
            <a:fld id="{765A1B0E-289B-4734-89CD-E1AFB559FDD7}" type="slidenum">
              <a:rPr lang="nn-NO" smtClean="0"/>
              <a:pPr/>
              <a:t>15</a:t>
            </a:fld>
            <a:endParaRPr lang="nn-NO"/>
          </a:p>
        </p:txBody>
      </p:sp>
    </p:spTree>
    <p:extLst>
      <p:ext uri="{BB962C8B-B14F-4D97-AF65-F5344CB8AC3E}">
        <p14:creationId xmlns:p14="http://schemas.microsoft.com/office/powerpoint/2010/main" val="20471423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Så til slutt et</a:t>
            </a:r>
            <a:r>
              <a:rPr lang="nb-NO" baseline="0" dirty="0"/>
              <a:t> eksempel på bruk av Helmholtz-resonatorer sammen med en pørøs pod. Beregningen gir en lavere frekvenstopp,</a:t>
            </a:r>
          </a:p>
          <a:p>
            <a:r>
              <a:rPr lang="nb-NO" baseline="0" dirty="0"/>
              <a:t>men ved å late som hulromsdybden bare er 75 mm, istedet for 100 mm, blir det brukbar overenstemmelse.  </a:t>
            </a:r>
            <a:endParaRPr lang="nb-NO" dirty="0"/>
          </a:p>
        </p:txBody>
      </p:sp>
      <p:sp>
        <p:nvSpPr>
          <p:cNvPr id="4" name="Slide Number Placeholder 3"/>
          <p:cNvSpPr>
            <a:spLocks noGrp="1"/>
          </p:cNvSpPr>
          <p:nvPr>
            <p:ph type="sldNum" sz="quarter" idx="10"/>
          </p:nvPr>
        </p:nvSpPr>
        <p:spPr/>
        <p:txBody>
          <a:bodyPr/>
          <a:lstStyle/>
          <a:p>
            <a:fld id="{765A1B0E-289B-4734-89CD-E1AFB559FDD7}" type="slidenum">
              <a:rPr lang="nn-NO" smtClean="0"/>
              <a:pPr/>
              <a:t>16</a:t>
            </a:fld>
            <a:endParaRPr lang="nn-NO"/>
          </a:p>
        </p:txBody>
      </p:sp>
    </p:spTree>
    <p:extLst>
      <p:ext uri="{BB962C8B-B14F-4D97-AF65-F5344CB8AC3E}">
        <p14:creationId xmlns:p14="http://schemas.microsoft.com/office/powerpoint/2010/main" val="30613533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10"/>
          </p:nvPr>
        </p:nvSpPr>
        <p:spPr/>
        <p:txBody>
          <a:bodyPr/>
          <a:lstStyle/>
          <a:p>
            <a:fld id="{765A1B0E-289B-4734-89CD-E1AFB559FDD7}" type="slidenum">
              <a:rPr lang="nn-NO" smtClean="0"/>
              <a:pPr/>
              <a:t>17</a:t>
            </a:fld>
            <a:endParaRPr lang="nn-NO"/>
          </a:p>
        </p:txBody>
      </p:sp>
    </p:spTree>
    <p:extLst>
      <p:ext uri="{BB962C8B-B14F-4D97-AF65-F5344CB8AC3E}">
        <p14:creationId xmlns:p14="http://schemas.microsoft.com/office/powerpoint/2010/main" val="21043388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10"/>
          </p:nvPr>
        </p:nvSpPr>
        <p:spPr/>
        <p:txBody>
          <a:bodyPr/>
          <a:lstStyle/>
          <a:p>
            <a:fld id="{765A1B0E-289B-4734-89CD-E1AFB559FDD7}" type="slidenum">
              <a:rPr lang="nn-NO" smtClean="0"/>
              <a:pPr/>
              <a:t>18</a:t>
            </a:fld>
            <a:endParaRPr lang="nn-NO"/>
          </a:p>
        </p:txBody>
      </p:sp>
    </p:spTree>
    <p:extLst>
      <p:ext uri="{BB962C8B-B14F-4D97-AF65-F5344CB8AC3E}">
        <p14:creationId xmlns:p14="http://schemas.microsoft.com/office/powerpoint/2010/main" val="3387160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10"/>
          </p:nvPr>
        </p:nvSpPr>
        <p:spPr/>
        <p:txBody>
          <a:bodyPr/>
          <a:lstStyle/>
          <a:p>
            <a:fld id="{765A1B0E-289B-4734-89CD-E1AFB559FDD7}" type="slidenum">
              <a:rPr lang="nn-NO" smtClean="0"/>
              <a:pPr/>
              <a:t>2</a:t>
            </a:fld>
            <a:endParaRPr lang="nn-NO"/>
          </a:p>
        </p:txBody>
      </p:sp>
    </p:spTree>
    <p:extLst>
      <p:ext uri="{BB962C8B-B14F-4D97-AF65-F5344CB8AC3E}">
        <p14:creationId xmlns:p14="http://schemas.microsoft.com/office/powerpoint/2010/main" val="18613890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10"/>
          </p:nvPr>
        </p:nvSpPr>
        <p:spPr/>
        <p:txBody>
          <a:bodyPr/>
          <a:lstStyle/>
          <a:p>
            <a:fld id="{765A1B0E-289B-4734-89CD-E1AFB559FDD7}" type="slidenum">
              <a:rPr lang="nn-NO" smtClean="0"/>
              <a:pPr/>
              <a:t>3</a:t>
            </a:fld>
            <a:endParaRPr lang="nn-NO"/>
          </a:p>
        </p:txBody>
      </p:sp>
    </p:spTree>
    <p:extLst>
      <p:ext uri="{BB962C8B-B14F-4D97-AF65-F5344CB8AC3E}">
        <p14:creationId xmlns:p14="http://schemas.microsoft.com/office/powerpoint/2010/main" val="12411567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10"/>
          </p:nvPr>
        </p:nvSpPr>
        <p:spPr/>
        <p:txBody>
          <a:bodyPr/>
          <a:lstStyle/>
          <a:p>
            <a:fld id="{765A1B0E-289B-4734-89CD-E1AFB559FDD7}" type="slidenum">
              <a:rPr lang="nn-NO" smtClean="0"/>
              <a:pPr/>
              <a:t>4</a:t>
            </a:fld>
            <a:endParaRPr lang="nn-NO"/>
          </a:p>
        </p:txBody>
      </p:sp>
    </p:spTree>
    <p:extLst>
      <p:ext uri="{BB962C8B-B14F-4D97-AF65-F5344CB8AC3E}">
        <p14:creationId xmlns:p14="http://schemas.microsoft.com/office/powerpoint/2010/main" val="25995354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577" indent="-228577">
              <a:buAutoNum type="arabicPeriod"/>
            </a:pPr>
            <a:r>
              <a:rPr lang="nb-NO" dirty="0"/>
              <a:t>For rektangulære kanaler kan lydfellene være usymmetriske, her med porøst materiale på en side og en resonator type</a:t>
            </a:r>
            <a:r>
              <a:rPr lang="nb-NO" baseline="0" dirty="0"/>
              <a:t> på den andre siden</a:t>
            </a:r>
          </a:p>
          <a:p>
            <a:pPr marL="228577" indent="-228577">
              <a:buAutoNum type="arabicPeriod"/>
            </a:pPr>
            <a:r>
              <a:rPr lang="nb-NO" baseline="0" dirty="0"/>
              <a:t>Symmetrisk med resonatorer</a:t>
            </a:r>
          </a:p>
          <a:p>
            <a:pPr marL="228577" indent="-228577">
              <a:buAutoNum type="arabicPeriod"/>
            </a:pPr>
            <a:r>
              <a:rPr lang="nb-NO" baseline="0" dirty="0"/>
              <a:t>Usymmetrisk, hvorav den ene siden har dobbeltporøst materiale på den siden, her med spalter, men det kan også være sylindriske hull. Mitt poeng er at at en spalter kan spare materiale, hvilket en ikke gjør med sylindriske hull</a:t>
            </a:r>
          </a:p>
          <a:p>
            <a:pPr marL="228577" indent="-228577">
              <a:buAutoNum type="arabicPeriod"/>
            </a:pPr>
            <a:r>
              <a:rPr lang="nb-NO" baseline="0" dirty="0"/>
              <a:t>Den siste er symmetrisk med dobbeltporøst materiale.</a:t>
            </a:r>
            <a:endParaRPr lang="nb-NO" dirty="0"/>
          </a:p>
        </p:txBody>
      </p:sp>
      <p:sp>
        <p:nvSpPr>
          <p:cNvPr id="4" name="Slide Number Placeholder 3"/>
          <p:cNvSpPr>
            <a:spLocks noGrp="1"/>
          </p:cNvSpPr>
          <p:nvPr>
            <p:ph type="sldNum" sz="quarter" idx="10"/>
          </p:nvPr>
        </p:nvSpPr>
        <p:spPr/>
        <p:txBody>
          <a:bodyPr/>
          <a:lstStyle/>
          <a:p>
            <a:fld id="{765A1B0E-289B-4734-89CD-E1AFB559FDD7}" type="slidenum">
              <a:rPr lang="nn-NO" smtClean="0"/>
              <a:pPr/>
              <a:t>5</a:t>
            </a:fld>
            <a:endParaRPr lang="nn-NO"/>
          </a:p>
        </p:txBody>
      </p:sp>
    </p:spTree>
    <p:extLst>
      <p:ext uri="{BB962C8B-B14F-4D97-AF65-F5344CB8AC3E}">
        <p14:creationId xmlns:p14="http://schemas.microsoft.com/office/powerpoint/2010/main" val="6263606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Poenget med to forskjellige laster er at en får det korrekte transmisjonstapet</a:t>
            </a:r>
            <a:r>
              <a:rPr lang="nb-NO" baseline="0" dirty="0"/>
              <a:t> (transmission loss) og ikke innskuddsdempningen (insertion loss) som vil være avhengig av kilde og last.</a:t>
            </a:r>
          </a:p>
          <a:p>
            <a:r>
              <a:rPr lang="nb-NO" baseline="0" dirty="0"/>
              <a:t>Et alternativ er å bruke to forskjellige kilder, noe forskere ved Marcus Wallenberg laboratoriet i Stockholm bruker, men jeg holder en knapp på at det er bedre med to forskjellige laster</a:t>
            </a:r>
            <a:endParaRPr lang="nb-NO" dirty="0"/>
          </a:p>
        </p:txBody>
      </p:sp>
      <p:sp>
        <p:nvSpPr>
          <p:cNvPr id="4" name="Slide Number Placeholder 3"/>
          <p:cNvSpPr>
            <a:spLocks noGrp="1"/>
          </p:cNvSpPr>
          <p:nvPr>
            <p:ph type="sldNum" sz="quarter" idx="10"/>
          </p:nvPr>
        </p:nvSpPr>
        <p:spPr/>
        <p:txBody>
          <a:bodyPr/>
          <a:lstStyle/>
          <a:p>
            <a:fld id="{765A1B0E-289B-4734-89CD-E1AFB559FDD7}" type="slidenum">
              <a:rPr lang="nn-NO" smtClean="0"/>
              <a:pPr/>
              <a:t>6</a:t>
            </a:fld>
            <a:endParaRPr lang="nn-NO"/>
          </a:p>
        </p:txBody>
      </p:sp>
    </p:spTree>
    <p:extLst>
      <p:ext uri="{BB962C8B-B14F-4D97-AF65-F5344CB8AC3E}">
        <p14:creationId xmlns:p14="http://schemas.microsoft.com/office/powerpoint/2010/main" val="42640274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Her vises den 600 mm lange lydfellen innskutt i en kvadratisk kanal</a:t>
            </a:r>
            <a:r>
              <a:rPr lang="nb-NO" baseline="0" dirty="0"/>
              <a:t> 200 x 200 mm</a:t>
            </a:r>
            <a:endParaRPr lang="nb-NO" dirty="0"/>
          </a:p>
        </p:txBody>
      </p:sp>
      <p:sp>
        <p:nvSpPr>
          <p:cNvPr id="4" name="Slide Number Placeholder 3"/>
          <p:cNvSpPr>
            <a:spLocks noGrp="1"/>
          </p:cNvSpPr>
          <p:nvPr>
            <p:ph type="sldNum" sz="quarter" idx="10"/>
          </p:nvPr>
        </p:nvSpPr>
        <p:spPr/>
        <p:txBody>
          <a:bodyPr/>
          <a:lstStyle/>
          <a:p>
            <a:fld id="{765A1B0E-289B-4734-89CD-E1AFB559FDD7}" type="slidenum">
              <a:rPr lang="nn-NO" smtClean="0"/>
              <a:pPr/>
              <a:t>7</a:t>
            </a:fld>
            <a:endParaRPr lang="nn-NO"/>
          </a:p>
        </p:txBody>
      </p:sp>
    </p:spTree>
    <p:extLst>
      <p:ext uri="{BB962C8B-B14F-4D97-AF65-F5344CB8AC3E}">
        <p14:creationId xmlns:p14="http://schemas.microsoft.com/office/powerpoint/2010/main" val="24858093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Her ses eksemplet</a:t>
            </a:r>
            <a:r>
              <a:rPr lang="nb-NO" baseline="0" dirty="0"/>
              <a:t> med det dobbeltporøse materiale i boksene. Det er kanskje ikke så lett å se at sentralt i kanalen står en såkalt hardpod.</a:t>
            </a:r>
          </a:p>
          <a:p>
            <a:endParaRPr lang="nb-NO" dirty="0"/>
          </a:p>
        </p:txBody>
      </p:sp>
      <p:sp>
        <p:nvSpPr>
          <p:cNvPr id="4" name="Slide Number Placeholder 3"/>
          <p:cNvSpPr>
            <a:spLocks noGrp="1"/>
          </p:cNvSpPr>
          <p:nvPr>
            <p:ph type="sldNum" sz="quarter" idx="10"/>
          </p:nvPr>
        </p:nvSpPr>
        <p:spPr/>
        <p:txBody>
          <a:bodyPr/>
          <a:lstStyle/>
          <a:p>
            <a:fld id="{765A1B0E-289B-4734-89CD-E1AFB559FDD7}" type="slidenum">
              <a:rPr lang="nn-NO" smtClean="0"/>
              <a:pPr/>
              <a:t>8</a:t>
            </a:fld>
            <a:endParaRPr lang="nn-NO"/>
          </a:p>
        </p:txBody>
      </p:sp>
    </p:spTree>
    <p:extLst>
      <p:ext uri="{BB962C8B-B14F-4D97-AF65-F5344CB8AC3E}">
        <p14:creationId xmlns:p14="http://schemas.microsoft.com/office/powerpoint/2010/main" val="35794617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10"/>
          </p:nvPr>
        </p:nvSpPr>
        <p:spPr/>
        <p:txBody>
          <a:bodyPr/>
          <a:lstStyle/>
          <a:p>
            <a:fld id="{765A1B0E-289B-4734-89CD-E1AFB559FDD7}" type="slidenum">
              <a:rPr lang="nn-NO" smtClean="0"/>
              <a:pPr/>
              <a:t>9</a:t>
            </a:fld>
            <a:endParaRPr lang="nn-NO"/>
          </a:p>
        </p:txBody>
      </p:sp>
    </p:spTree>
    <p:extLst>
      <p:ext uri="{BB962C8B-B14F-4D97-AF65-F5344CB8AC3E}">
        <p14:creationId xmlns:p14="http://schemas.microsoft.com/office/powerpoint/2010/main" val="24768684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nb-NO"/>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nb-NO"/>
          </a:p>
        </p:txBody>
      </p:sp>
      <p:sp>
        <p:nvSpPr>
          <p:cNvPr id="4" name="Date Placeholder 3"/>
          <p:cNvSpPr>
            <a:spLocks noGrp="1"/>
          </p:cNvSpPr>
          <p:nvPr>
            <p:ph type="dt" sz="half" idx="10"/>
          </p:nvPr>
        </p:nvSpPr>
        <p:spPr/>
        <p:txBody>
          <a:bodyPr/>
          <a:lstStyle>
            <a:lvl1pPr>
              <a:defRPr/>
            </a:lvl1pPr>
          </a:lstStyle>
          <a:p>
            <a:endParaRPr lang="nn-NO"/>
          </a:p>
        </p:txBody>
      </p:sp>
      <p:sp>
        <p:nvSpPr>
          <p:cNvPr id="5" name="Footer Placeholder 4"/>
          <p:cNvSpPr>
            <a:spLocks noGrp="1"/>
          </p:cNvSpPr>
          <p:nvPr>
            <p:ph type="ftr" sz="quarter" idx="11"/>
          </p:nvPr>
        </p:nvSpPr>
        <p:spPr/>
        <p:txBody>
          <a:bodyPr/>
          <a:lstStyle>
            <a:lvl1pPr>
              <a:defRPr/>
            </a:lvl1pPr>
          </a:lstStyle>
          <a:p>
            <a:endParaRPr lang="nn-NO"/>
          </a:p>
        </p:txBody>
      </p:sp>
    </p:spTree>
    <p:extLst>
      <p:ext uri="{BB962C8B-B14F-4D97-AF65-F5344CB8AC3E}">
        <p14:creationId xmlns:p14="http://schemas.microsoft.com/office/powerpoint/2010/main" val="27852340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p:cNvSpPr>
            <a:spLocks noGrp="1"/>
          </p:cNvSpPr>
          <p:nvPr>
            <p:ph type="dt" sz="half" idx="10"/>
          </p:nvPr>
        </p:nvSpPr>
        <p:spPr/>
        <p:txBody>
          <a:bodyPr/>
          <a:lstStyle>
            <a:lvl1pPr>
              <a:defRPr/>
            </a:lvl1pPr>
          </a:lstStyle>
          <a:p>
            <a:endParaRPr lang="nn-NO"/>
          </a:p>
        </p:txBody>
      </p:sp>
      <p:sp>
        <p:nvSpPr>
          <p:cNvPr id="5" name="Footer Placeholder 4"/>
          <p:cNvSpPr>
            <a:spLocks noGrp="1"/>
          </p:cNvSpPr>
          <p:nvPr>
            <p:ph type="ftr" sz="quarter" idx="11"/>
          </p:nvPr>
        </p:nvSpPr>
        <p:spPr/>
        <p:txBody>
          <a:bodyPr/>
          <a:lstStyle>
            <a:lvl1pPr>
              <a:defRPr/>
            </a:lvl1pPr>
          </a:lstStyle>
          <a:p>
            <a:endParaRPr lang="nn-NO"/>
          </a:p>
        </p:txBody>
      </p:sp>
    </p:spTree>
    <p:extLst>
      <p:ext uri="{BB962C8B-B14F-4D97-AF65-F5344CB8AC3E}">
        <p14:creationId xmlns:p14="http://schemas.microsoft.com/office/powerpoint/2010/main" val="8952150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75400" y="533400"/>
            <a:ext cx="1943100" cy="4870450"/>
          </a:xfrm>
        </p:spPr>
        <p:txBody>
          <a:bodyPr vert="eaVert"/>
          <a:lstStyle/>
          <a:p>
            <a:r>
              <a:rPr lang="en-US"/>
              <a:t>Click to edit Master title style</a:t>
            </a:r>
            <a:endParaRPr lang="nb-NO"/>
          </a:p>
        </p:txBody>
      </p:sp>
      <p:sp>
        <p:nvSpPr>
          <p:cNvPr id="3" name="Vertical Text Placeholder 2"/>
          <p:cNvSpPr>
            <a:spLocks noGrp="1"/>
          </p:cNvSpPr>
          <p:nvPr>
            <p:ph type="body" orient="vert" idx="1"/>
          </p:nvPr>
        </p:nvSpPr>
        <p:spPr>
          <a:xfrm>
            <a:off x="546100" y="533400"/>
            <a:ext cx="5676900" cy="4870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p:cNvSpPr>
            <a:spLocks noGrp="1"/>
          </p:cNvSpPr>
          <p:nvPr>
            <p:ph type="dt" sz="half" idx="10"/>
          </p:nvPr>
        </p:nvSpPr>
        <p:spPr/>
        <p:txBody>
          <a:bodyPr/>
          <a:lstStyle>
            <a:lvl1pPr>
              <a:defRPr/>
            </a:lvl1pPr>
          </a:lstStyle>
          <a:p>
            <a:endParaRPr lang="nn-NO"/>
          </a:p>
        </p:txBody>
      </p:sp>
      <p:sp>
        <p:nvSpPr>
          <p:cNvPr id="5" name="Footer Placeholder 4"/>
          <p:cNvSpPr>
            <a:spLocks noGrp="1"/>
          </p:cNvSpPr>
          <p:nvPr>
            <p:ph type="ftr" sz="quarter" idx="11"/>
          </p:nvPr>
        </p:nvSpPr>
        <p:spPr/>
        <p:txBody>
          <a:bodyPr/>
          <a:lstStyle>
            <a:lvl1pPr>
              <a:defRPr/>
            </a:lvl1pPr>
          </a:lstStyle>
          <a:p>
            <a:endParaRPr lang="nn-NO"/>
          </a:p>
        </p:txBody>
      </p:sp>
    </p:spTree>
    <p:extLst>
      <p:ext uri="{BB962C8B-B14F-4D97-AF65-F5344CB8AC3E}">
        <p14:creationId xmlns:p14="http://schemas.microsoft.com/office/powerpoint/2010/main" val="4017298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p:cNvSpPr>
            <a:spLocks noGrp="1"/>
          </p:cNvSpPr>
          <p:nvPr>
            <p:ph type="dt" sz="half" idx="10"/>
          </p:nvPr>
        </p:nvSpPr>
        <p:spPr/>
        <p:txBody>
          <a:bodyPr/>
          <a:lstStyle>
            <a:lvl1pPr>
              <a:defRPr/>
            </a:lvl1pPr>
          </a:lstStyle>
          <a:p>
            <a:endParaRPr lang="nn-NO"/>
          </a:p>
        </p:txBody>
      </p:sp>
      <p:sp>
        <p:nvSpPr>
          <p:cNvPr id="5" name="Footer Placeholder 4"/>
          <p:cNvSpPr>
            <a:spLocks noGrp="1"/>
          </p:cNvSpPr>
          <p:nvPr>
            <p:ph type="ftr" sz="quarter" idx="11"/>
          </p:nvPr>
        </p:nvSpPr>
        <p:spPr/>
        <p:txBody>
          <a:bodyPr/>
          <a:lstStyle>
            <a:lvl1pPr>
              <a:defRPr/>
            </a:lvl1pPr>
          </a:lstStyle>
          <a:p>
            <a:endParaRPr lang="nn-NO"/>
          </a:p>
        </p:txBody>
      </p:sp>
    </p:spTree>
    <p:extLst>
      <p:ext uri="{BB962C8B-B14F-4D97-AF65-F5344CB8AC3E}">
        <p14:creationId xmlns:p14="http://schemas.microsoft.com/office/powerpoint/2010/main" val="41705939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nb-NO"/>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nn-NO"/>
          </a:p>
        </p:txBody>
      </p:sp>
      <p:sp>
        <p:nvSpPr>
          <p:cNvPr id="5" name="Footer Placeholder 4"/>
          <p:cNvSpPr>
            <a:spLocks noGrp="1"/>
          </p:cNvSpPr>
          <p:nvPr>
            <p:ph type="ftr" sz="quarter" idx="11"/>
          </p:nvPr>
        </p:nvSpPr>
        <p:spPr/>
        <p:txBody>
          <a:bodyPr/>
          <a:lstStyle>
            <a:lvl1pPr>
              <a:defRPr/>
            </a:lvl1pPr>
          </a:lstStyle>
          <a:p>
            <a:endParaRPr lang="nn-NO"/>
          </a:p>
        </p:txBody>
      </p:sp>
    </p:spTree>
    <p:extLst>
      <p:ext uri="{BB962C8B-B14F-4D97-AF65-F5344CB8AC3E}">
        <p14:creationId xmlns:p14="http://schemas.microsoft.com/office/powerpoint/2010/main" val="26001526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
        <p:nvSpPr>
          <p:cNvPr id="3" name="Content Placeholder 2"/>
          <p:cNvSpPr>
            <a:spLocks noGrp="1"/>
          </p:cNvSpPr>
          <p:nvPr>
            <p:ph sz="half" idx="1"/>
          </p:nvPr>
        </p:nvSpPr>
        <p:spPr>
          <a:xfrm>
            <a:off x="546100" y="1971675"/>
            <a:ext cx="3810000" cy="3432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Content Placeholder 3"/>
          <p:cNvSpPr>
            <a:spLocks noGrp="1"/>
          </p:cNvSpPr>
          <p:nvPr>
            <p:ph sz="half" idx="2"/>
          </p:nvPr>
        </p:nvSpPr>
        <p:spPr>
          <a:xfrm>
            <a:off x="4508500" y="1971675"/>
            <a:ext cx="3810000" cy="3432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5" name="Date Placeholder 4"/>
          <p:cNvSpPr>
            <a:spLocks noGrp="1"/>
          </p:cNvSpPr>
          <p:nvPr>
            <p:ph type="dt" sz="half" idx="10"/>
          </p:nvPr>
        </p:nvSpPr>
        <p:spPr/>
        <p:txBody>
          <a:bodyPr/>
          <a:lstStyle>
            <a:lvl1pPr>
              <a:defRPr/>
            </a:lvl1pPr>
          </a:lstStyle>
          <a:p>
            <a:endParaRPr lang="nn-NO"/>
          </a:p>
        </p:txBody>
      </p:sp>
      <p:sp>
        <p:nvSpPr>
          <p:cNvPr id="6" name="Footer Placeholder 5"/>
          <p:cNvSpPr>
            <a:spLocks noGrp="1"/>
          </p:cNvSpPr>
          <p:nvPr>
            <p:ph type="ftr" sz="quarter" idx="11"/>
          </p:nvPr>
        </p:nvSpPr>
        <p:spPr/>
        <p:txBody>
          <a:bodyPr/>
          <a:lstStyle>
            <a:lvl1pPr>
              <a:defRPr/>
            </a:lvl1pPr>
          </a:lstStyle>
          <a:p>
            <a:endParaRPr lang="nn-NO"/>
          </a:p>
        </p:txBody>
      </p:sp>
    </p:spTree>
    <p:extLst>
      <p:ext uri="{BB962C8B-B14F-4D97-AF65-F5344CB8AC3E}">
        <p14:creationId xmlns:p14="http://schemas.microsoft.com/office/powerpoint/2010/main" val="32546469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nb-NO"/>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7" name="Date Placeholder 6"/>
          <p:cNvSpPr>
            <a:spLocks noGrp="1"/>
          </p:cNvSpPr>
          <p:nvPr>
            <p:ph type="dt" sz="half" idx="10"/>
          </p:nvPr>
        </p:nvSpPr>
        <p:spPr/>
        <p:txBody>
          <a:bodyPr/>
          <a:lstStyle>
            <a:lvl1pPr>
              <a:defRPr/>
            </a:lvl1pPr>
          </a:lstStyle>
          <a:p>
            <a:endParaRPr lang="nn-NO"/>
          </a:p>
        </p:txBody>
      </p:sp>
      <p:sp>
        <p:nvSpPr>
          <p:cNvPr id="8" name="Footer Placeholder 7"/>
          <p:cNvSpPr>
            <a:spLocks noGrp="1"/>
          </p:cNvSpPr>
          <p:nvPr>
            <p:ph type="ftr" sz="quarter" idx="11"/>
          </p:nvPr>
        </p:nvSpPr>
        <p:spPr/>
        <p:txBody>
          <a:bodyPr/>
          <a:lstStyle>
            <a:lvl1pPr>
              <a:defRPr/>
            </a:lvl1pPr>
          </a:lstStyle>
          <a:p>
            <a:endParaRPr lang="nn-NO"/>
          </a:p>
        </p:txBody>
      </p:sp>
    </p:spTree>
    <p:extLst>
      <p:ext uri="{BB962C8B-B14F-4D97-AF65-F5344CB8AC3E}">
        <p14:creationId xmlns:p14="http://schemas.microsoft.com/office/powerpoint/2010/main" val="25444914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
        <p:nvSpPr>
          <p:cNvPr id="3" name="Date Placeholder 2"/>
          <p:cNvSpPr>
            <a:spLocks noGrp="1"/>
          </p:cNvSpPr>
          <p:nvPr>
            <p:ph type="dt" sz="half" idx="10"/>
          </p:nvPr>
        </p:nvSpPr>
        <p:spPr/>
        <p:txBody>
          <a:bodyPr/>
          <a:lstStyle>
            <a:lvl1pPr>
              <a:defRPr/>
            </a:lvl1pPr>
          </a:lstStyle>
          <a:p>
            <a:endParaRPr lang="nn-NO"/>
          </a:p>
        </p:txBody>
      </p:sp>
      <p:sp>
        <p:nvSpPr>
          <p:cNvPr id="4" name="Footer Placeholder 3"/>
          <p:cNvSpPr>
            <a:spLocks noGrp="1"/>
          </p:cNvSpPr>
          <p:nvPr>
            <p:ph type="ftr" sz="quarter" idx="11"/>
          </p:nvPr>
        </p:nvSpPr>
        <p:spPr/>
        <p:txBody>
          <a:bodyPr/>
          <a:lstStyle>
            <a:lvl1pPr>
              <a:defRPr/>
            </a:lvl1pPr>
          </a:lstStyle>
          <a:p>
            <a:endParaRPr lang="nn-NO"/>
          </a:p>
        </p:txBody>
      </p:sp>
    </p:spTree>
    <p:extLst>
      <p:ext uri="{BB962C8B-B14F-4D97-AF65-F5344CB8AC3E}">
        <p14:creationId xmlns:p14="http://schemas.microsoft.com/office/powerpoint/2010/main" val="4270964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nn-NO"/>
          </a:p>
        </p:txBody>
      </p:sp>
      <p:sp>
        <p:nvSpPr>
          <p:cNvPr id="3" name="Footer Placeholder 2"/>
          <p:cNvSpPr>
            <a:spLocks noGrp="1"/>
          </p:cNvSpPr>
          <p:nvPr>
            <p:ph type="ftr" sz="quarter" idx="11"/>
          </p:nvPr>
        </p:nvSpPr>
        <p:spPr/>
        <p:txBody>
          <a:bodyPr/>
          <a:lstStyle>
            <a:lvl1pPr>
              <a:defRPr/>
            </a:lvl1pPr>
          </a:lstStyle>
          <a:p>
            <a:endParaRPr lang="nn-NO"/>
          </a:p>
        </p:txBody>
      </p:sp>
    </p:spTree>
    <p:extLst>
      <p:ext uri="{BB962C8B-B14F-4D97-AF65-F5344CB8AC3E}">
        <p14:creationId xmlns:p14="http://schemas.microsoft.com/office/powerpoint/2010/main" val="22684490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nb-NO"/>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nn-NO"/>
          </a:p>
        </p:txBody>
      </p:sp>
      <p:sp>
        <p:nvSpPr>
          <p:cNvPr id="6" name="Footer Placeholder 5"/>
          <p:cNvSpPr>
            <a:spLocks noGrp="1"/>
          </p:cNvSpPr>
          <p:nvPr>
            <p:ph type="ftr" sz="quarter" idx="11"/>
          </p:nvPr>
        </p:nvSpPr>
        <p:spPr/>
        <p:txBody>
          <a:bodyPr/>
          <a:lstStyle>
            <a:lvl1pPr>
              <a:defRPr/>
            </a:lvl1pPr>
          </a:lstStyle>
          <a:p>
            <a:endParaRPr lang="nn-NO"/>
          </a:p>
        </p:txBody>
      </p:sp>
    </p:spTree>
    <p:extLst>
      <p:ext uri="{BB962C8B-B14F-4D97-AF65-F5344CB8AC3E}">
        <p14:creationId xmlns:p14="http://schemas.microsoft.com/office/powerpoint/2010/main" val="34201601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nb-NO"/>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nb-NO"/>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nn-NO"/>
          </a:p>
        </p:txBody>
      </p:sp>
      <p:sp>
        <p:nvSpPr>
          <p:cNvPr id="6" name="Footer Placeholder 5"/>
          <p:cNvSpPr>
            <a:spLocks noGrp="1"/>
          </p:cNvSpPr>
          <p:nvPr>
            <p:ph type="ftr" sz="quarter" idx="11"/>
          </p:nvPr>
        </p:nvSpPr>
        <p:spPr/>
        <p:txBody>
          <a:bodyPr/>
          <a:lstStyle>
            <a:lvl1pPr>
              <a:defRPr/>
            </a:lvl1pPr>
          </a:lstStyle>
          <a:p>
            <a:endParaRPr lang="nn-NO"/>
          </a:p>
        </p:txBody>
      </p:sp>
    </p:spTree>
    <p:extLst>
      <p:ext uri="{BB962C8B-B14F-4D97-AF65-F5344CB8AC3E}">
        <p14:creationId xmlns:p14="http://schemas.microsoft.com/office/powerpoint/2010/main" val="1050764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37" name="Picture 11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extLst>
            <a:ext uri="{909E8E84-426E-40DD-AFC4-6F175D3DCCD1}">
              <a14:hiddenFill xmlns:a14="http://schemas.microsoft.com/office/drawing/2010/main">
                <a:solidFill>
                  <a:srgbClr val="FFFFFF"/>
                </a:solidFill>
              </a14:hiddenFill>
            </a:ext>
          </a:extLst>
        </p:spPr>
      </p:pic>
      <p:sp>
        <p:nvSpPr>
          <p:cNvPr id="1129" name="Rectangle 105"/>
          <p:cNvSpPr>
            <a:spLocks noGrp="1" noChangeArrowheads="1"/>
          </p:cNvSpPr>
          <p:nvPr>
            <p:ph type="title"/>
          </p:nvPr>
        </p:nvSpPr>
        <p:spPr bwMode="auto">
          <a:xfrm>
            <a:off x="546100" y="5334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nn-NO"/>
          </a:p>
        </p:txBody>
      </p:sp>
      <p:sp>
        <p:nvSpPr>
          <p:cNvPr id="1130" name="Rectangle 106"/>
          <p:cNvSpPr>
            <a:spLocks noGrp="1" noChangeArrowheads="1"/>
          </p:cNvSpPr>
          <p:nvPr>
            <p:ph type="body" idx="1"/>
          </p:nvPr>
        </p:nvSpPr>
        <p:spPr bwMode="auto">
          <a:xfrm>
            <a:off x="546100" y="1971675"/>
            <a:ext cx="7772400" cy="343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n-NO"/>
          </a:p>
        </p:txBody>
      </p:sp>
      <p:sp>
        <p:nvSpPr>
          <p:cNvPr id="1131" name="Rectangle 107"/>
          <p:cNvSpPr>
            <a:spLocks noGrp="1" noChangeArrowheads="1"/>
          </p:cNvSpPr>
          <p:nvPr>
            <p:ph type="dt" sz="half" idx="2"/>
          </p:nvPr>
        </p:nvSpPr>
        <p:spPr bwMode="auto">
          <a:xfrm>
            <a:off x="3581400" y="6008688"/>
            <a:ext cx="1752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endParaRPr lang="nn-NO"/>
          </a:p>
        </p:txBody>
      </p:sp>
      <p:sp>
        <p:nvSpPr>
          <p:cNvPr id="1132" name="Rectangle 108"/>
          <p:cNvSpPr>
            <a:spLocks noGrp="1" noChangeArrowheads="1"/>
          </p:cNvSpPr>
          <p:nvPr>
            <p:ph type="ftr" sz="quarter" idx="3"/>
          </p:nvPr>
        </p:nvSpPr>
        <p:spPr bwMode="auto">
          <a:xfrm>
            <a:off x="533400" y="601345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nn-NO"/>
          </a:p>
        </p:txBody>
      </p:sp>
      <p:sp>
        <p:nvSpPr>
          <p:cNvPr id="1133" name="Rectangle 109"/>
          <p:cNvSpPr>
            <a:spLocks noChangeArrowheads="1"/>
          </p:cNvSpPr>
          <p:nvPr/>
        </p:nvSpPr>
        <p:spPr bwMode="auto">
          <a:xfrm>
            <a:off x="0" y="0"/>
            <a:ext cx="420688"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fld id="{36B638AD-D7EB-401C-ADE3-7A96A44FD21C}" type="slidenum">
              <a:rPr lang="nn-NO" sz="1400" b="1">
                <a:solidFill>
                  <a:srgbClr val="BFD9E6"/>
                </a:solidFill>
              </a:rPr>
              <a:pPr algn="ctr"/>
              <a:t>‹#›</a:t>
            </a:fld>
            <a:endParaRPr lang="nn-NO" sz="1400">
              <a:solidFill>
                <a:srgbClr val="BFD9E6"/>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spcBef>
          <a:spcPct val="0"/>
        </a:spcBef>
        <a:spcAft>
          <a:spcPct val="0"/>
        </a:spcAft>
        <a:defRPr sz="44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Arial" charset="0"/>
        </a:defRPr>
      </a:lvl2pPr>
      <a:lvl3pPr algn="l" rtl="0" eaLnBrk="1" fontAlgn="base" hangingPunct="1">
        <a:spcBef>
          <a:spcPct val="0"/>
        </a:spcBef>
        <a:spcAft>
          <a:spcPct val="0"/>
        </a:spcAft>
        <a:defRPr sz="4400">
          <a:solidFill>
            <a:schemeClr val="tx2"/>
          </a:solidFill>
          <a:latin typeface="Arial" charset="0"/>
        </a:defRPr>
      </a:lvl3pPr>
      <a:lvl4pPr algn="l" rtl="0" eaLnBrk="1" fontAlgn="base" hangingPunct="1">
        <a:spcBef>
          <a:spcPct val="0"/>
        </a:spcBef>
        <a:spcAft>
          <a:spcPct val="0"/>
        </a:spcAft>
        <a:defRPr sz="4400">
          <a:solidFill>
            <a:schemeClr val="tx2"/>
          </a:solidFill>
          <a:latin typeface="Arial" charset="0"/>
        </a:defRPr>
      </a:lvl4pPr>
      <a:lvl5pPr algn="l" rtl="0" eaLnBrk="1" fontAlgn="base" hangingPunct="1">
        <a:spcBef>
          <a:spcPct val="0"/>
        </a:spcBef>
        <a:spcAft>
          <a:spcPct val="0"/>
        </a:spcAft>
        <a:defRPr sz="4400">
          <a:solidFill>
            <a:schemeClr val="tx2"/>
          </a:solidFill>
          <a:latin typeface="Arial" charset="0"/>
        </a:defRPr>
      </a:lvl5pPr>
      <a:lvl6pPr marL="457200" algn="l" rtl="0" eaLnBrk="1" fontAlgn="base" hangingPunct="1">
        <a:spcBef>
          <a:spcPct val="0"/>
        </a:spcBef>
        <a:spcAft>
          <a:spcPct val="0"/>
        </a:spcAft>
        <a:defRPr sz="4400">
          <a:solidFill>
            <a:schemeClr val="tx2"/>
          </a:solidFill>
          <a:latin typeface="Arial" charset="0"/>
        </a:defRPr>
      </a:lvl6pPr>
      <a:lvl7pPr marL="914400" algn="l" rtl="0" eaLnBrk="1" fontAlgn="base" hangingPunct="1">
        <a:spcBef>
          <a:spcPct val="0"/>
        </a:spcBef>
        <a:spcAft>
          <a:spcPct val="0"/>
        </a:spcAft>
        <a:defRPr sz="4400">
          <a:solidFill>
            <a:schemeClr val="tx2"/>
          </a:solidFill>
          <a:latin typeface="Arial" charset="0"/>
        </a:defRPr>
      </a:lvl7pPr>
      <a:lvl8pPr marL="1371600" algn="l" rtl="0" eaLnBrk="1" fontAlgn="base" hangingPunct="1">
        <a:spcBef>
          <a:spcPct val="0"/>
        </a:spcBef>
        <a:spcAft>
          <a:spcPct val="0"/>
        </a:spcAft>
        <a:defRPr sz="4400">
          <a:solidFill>
            <a:schemeClr val="tx2"/>
          </a:solidFill>
          <a:latin typeface="Arial" charset="0"/>
        </a:defRPr>
      </a:lvl8pPr>
      <a:lvl9pPr marL="1828800" algn="l"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defRPr>
      </a:lvl2pPr>
      <a:lvl3pPr marL="1143000" indent="-228600" algn="l" rtl="0" eaLnBrk="1" fontAlgn="base" hangingPunct="1">
        <a:spcBef>
          <a:spcPct val="20000"/>
        </a:spcBef>
        <a:spcAft>
          <a:spcPct val="0"/>
        </a:spcAft>
        <a:buChar char="•"/>
        <a:defRPr sz="1600">
          <a:solidFill>
            <a:schemeClr val="tx1"/>
          </a:solidFill>
          <a:latin typeface="+mn-lt"/>
        </a:defRPr>
      </a:lvl3pPr>
      <a:lvl4pPr marL="1562100" indent="-228600" algn="l" rtl="0" eaLnBrk="1" fontAlgn="base" hangingPunct="1">
        <a:spcBef>
          <a:spcPct val="20000"/>
        </a:spcBef>
        <a:spcAft>
          <a:spcPct val="0"/>
        </a:spcAft>
        <a:buChar char="–"/>
        <a:defRPr sz="1600">
          <a:solidFill>
            <a:schemeClr val="tx1"/>
          </a:solidFill>
          <a:latin typeface="+mn-lt"/>
        </a:defRPr>
      </a:lvl4pPr>
      <a:lvl5pPr marL="1981200" indent="-228600" algn="l" rtl="0" eaLnBrk="1" fontAlgn="base" hangingPunct="1">
        <a:spcBef>
          <a:spcPct val="20000"/>
        </a:spcBef>
        <a:spcAft>
          <a:spcPct val="0"/>
        </a:spcAft>
        <a:buChar char="•"/>
        <a:defRPr sz="1600">
          <a:solidFill>
            <a:schemeClr val="tx1"/>
          </a:solidFill>
          <a:latin typeface="+mn-lt"/>
        </a:defRPr>
      </a:lvl5pPr>
      <a:lvl6pPr marL="2438400" indent="-228600" algn="l" rtl="0" eaLnBrk="1" fontAlgn="base" hangingPunct="1">
        <a:spcBef>
          <a:spcPct val="20000"/>
        </a:spcBef>
        <a:spcAft>
          <a:spcPct val="0"/>
        </a:spcAft>
        <a:buChar char="•"/>
        <a:defRPr sz="1600">
          <a:solidFill>
            <a:schemeClr val="tx1"/>
          </a:solidFill>
          <a:latin typeface="+mn-lt"/>
        </a:defRPr>
      </a:lvl6pPr>
      <a:lvl7pPr marL="2895600" indent="-228600" algn="l" rtl="0" eaLnBrk="1" fontAlgn="base" hangingPunct="1">
        <a:spcBef>
          <a:spcPct val="20000"/>
        </a:spcBef>
        <a:spcAft>
          <a:spcPct val="0"/>
        </a:spcAft>
        <a:buChar char="•"/>
        <a:defRPr sz="1600">
          <a:solidFill>
            <a:schemeClr val="tx1"/>
          </a:solidFill>
          <a:latin typeface="+mn-lt"/>
        </a:defRPr>
      </a:lvl7pPr>
      <a:lvl8pPr marL="3352800" indent="-228600" algn="l" rtl="0" eaLnBrk="1" fontAlgn="base" hangingPunct="1">
        <a:spcBef>
          <a:spcPct val="20000"/>
        </a:spcBef>
        <a:spcAft>
          <a:spcPct val="0"/>
        </a:spcAft>
        <a:buChar char="•"/>
        <a:defRPr sz="1600">
          <a:solidFill>
            <a:schemeClr val="tx1"/>
          </a:solidFill>
          <a:latin typeface="+mn-lt"/>
        </a:defRPr>
      </a:lvl8pPr>
      <a:lvl9pPr marL="3810000" indent="-228600" algn="l" rtl="0" eaLnBrk="1" fontAlgn="base" hangingPunct="1">
        <a:spcBef>
          <a:spcPct val="20000"/>
        </a:spcBef>
        <a:spcAft>
          <a:spcPct val="0"/>
        </a:spcAft>
        <a:buChar char="•"/>
        <a:defRPr sz="1600">
          <a:solidFill>
            <a:schemeClr val="tx1"/>
          </a:solidFill>
          <a:latin typeface="+mn-lt"/>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8.jpg"/></Relationships>
</file>

<file path=ppt/slides/_rels/slide11.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vmlDrawing" Target="../drawings/vmlDrawing5.vml"/><Relationship Id="rId6" Type="http://schemas.openxmlformats.org/officeDocument/2006/relationships/image" Target="../media/image21.png"/><Relationship Id="rId5" Type="http://schemas.openxmlformats.org/officeDocument/2006/relationships/image" Target="../media/image20.wmf"/><Relationship Id="rId4" Type="http://schemas.openxmlformats.org/officeDocument/2006/relationships/oleObject" Target="file:///C:\Users\Vigran\Documents\Arkiv_Erik\BTEKST\DeAmp\Lyddemper\Skisser_komb_spalt_abs_2.dsf"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23.emf"/></Relationships>
</file>

<file path=ppt/slides/_rels/slide14.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25.emf"/></Relationships>
</file>

<file path=ppt/slides/_rels/slide15.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image" Target="../media/image28.emf"/><Relationship Id="rId4" Type="http://schemas.openxmlformats.org/officeDocument/2006/relationships/image" Target="../media/image27.emf"/></Relationships>
</file>

<file path=ppt/slides/_rels/slide16.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30.emf"/></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4.wmf"/><Relationship Id="rId5" Type="http://schemas.openxmlformats.org/officeDocument/2006/relationships/image" Target="../media/image3.wmf"/><Relationship Id="rId4" Type="http://schemas.openxmlformats.org/officeDocument/2006/relationships/oleObject" Target="file:///C:\Users\Vigran\Documents\Arkiv_Erik\BTEKST\DeAmp\Lyddemper\LYDFELLE_annul&#230;r.dsf"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image" Target="../media/image5.wmf"/><Relationship Id="rId4" Type="http://schemas.openxmlformats.org/officeDocument/2006/relationships/oleObject" Target="file:///C:\Users\Vigran\Documents\Arkiv_Erik\BTEKST\DeAmp\Lyddemper\LYDFELLE_annul&#230;r.dsf"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notesSlide" Target="../notesSlides/notesSlide5.xml"/><Relationship Id="rId7" Type="http://schemas.openxmlformats.org/officeDocument/2006/relationships/image" Target="../media/image6.wmf"/><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oleObject" Target="../embeddings/oleObject1.bin"/><Relationship Id="rId5" Type="http://schemas.openxmlformats.org/officeDocument/2006/relationships/image" Target="../media/image8.wmf"/><Relationship Id="rId4" Type="http://schemas.openxmlformats.org/officeDocument/2006/relationships/image" Target="../media/image7.wmf"/></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notesSlide" Target="../notesSlides/notesSlide9.xml"/><Relationship Id="rId7" Type="http://schemas.openxmlformats.org/officeDocument/2006/relationships/image" Target="../media/image14.wmf"/><Relationship Id="rId2" Type="http://schemas.openxmlformats.org/officeDocument/2006/relationships/slideLayout" Target="../slideLayouts/slideLayout6.xml"/><Relationship Id="rId1" Type="http://schemas.openxmlformats.org/officeDocument/2006/relationships/vmlDrawing" Target="../drawings/vmlDrawing4.vml"/><Relationship Id="rId6" Type="http://schemas.openxmlformats.org/officeDocument/2006/relationships/oleObject" Target="../embeddings/oleObject3.bin"/><Relationship Id="rId11" Type="http://schemas.openxmlformats.org/officeDocument/2006/relationships/image" Target="../media/image16.wmf"/><Relationship Id="rId5" Type="http://schemas.openxmlformats.org/officeDocument/2006/relationships/image" Target="../media/image13.wmf"/><Relationship Id="rId10" Type="http://schemas.openxmlformats.org/officeDocument/2006/relationships/oleObject" Target="file:///C:\Users\Vigran\Documents\Arkiv_Erik\BTEKST\DeAmp\Lyddemper\LYDFELLE_annul&#230;r.dsf" TargetMode="External"/><Relationship Id="rId4" Type="http://schemas.openxmlformats.org/officeDocument/2006/relationships/oleObject" Target="../embeddings/oleObject2.bin"/><Relationship Id="rId9" Type="http://schemas.openxmlformats.org/officeDocument/2006/relationships/image" Target="../media/image15.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Text Box 4"/>
          <p:cNvSpPr txBox="1">
            <a:spLocks noChangeArrowheads="1"/>
          </p:cNvSpPr>
          <p:nvPr/>
        </p:nvSpPr>
        <p:spPr bwMode="auto">
          <a:xfrm>
            <a:off x="8218631" y="6553200"/>
            <a:ext cx="772969"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lang="en-US" sz="1000" b="1" dirty="0">
                <a:solidFill>
                  <a:schemeClr val="bg1"/>
                </a:solidFill>
              </a:rPr>
              <a:t>NAS 2017</a:t>
            </a:r>
            <a:endParaRPr lang="nb-NO" sz="1000" b="1" dirty="0">
              <a:solidFill>
                <a:schemeClr val="bg1"/>
              </a:solidFill>
            </a:endParaRPr>
          </a:p>
        </p:txBody>
      </p:sp>
      <p:sp>
        <p:nvSpPr>
          <p:cNvPr id="2" name="TextBox 1"/>
          <p:cNvSpPr txBox="1"/>
          <p:nvPr/>
        </p:nvSpPr>
        <p:spPr>
          <a:xfrm>
            <a:off x="1115615" y="1870373"/>
            <a:ext cx="7103015" cy="2185214"/>
          </a:xfrm>
          <a:prstGeom prst="rect">
            <a:avLst/>
          </a:prstGeom>
          <a:noFill/>
        </p:spPr>
        <p:txBody>
          <a:bodyPr wrap="square" rtlCol="0">
            <a:spAutoFit/>
          </a:bodyPr>
          <a:lstStyle/>
          <a:p>
            <a:pPr algn="ctr"/>
            <a:endParaRPr lang="en-US" sz="2800" dirty="0">
              <a:solidFill>
                <a:srgbClr val="003399"/>
              </a:solidFill>
            </a:endParaRPr>
          </a:p>
          <a:p>
            <a:pPr algn="ctr"/>
            <a:r>
              <a:rPr lang="nb-NO" sz="2800" dirty="0">
                <a:solidFill>
                  <a:srgbClr val="0070C0"/>
                </a:solidFill>
              </a:rPr>
              <a:t>Lyddempere for kanaler – modellberegning</a:t>
            </a:r>
          </a:p>
          <a:p>
            <a:pPr algn="ctr"/>
            <a:r>
              <a:rPr lang="nb-NO" sz="2800" dirty="0">
                <a:solidFill>
                  <a:srgbClr val="0070C0"/>
                </a:solidFill>
              </a:rPr>
              <a:t>og mini testmodeller</a:t>
            </a:r>
          </a:p>
          <a:p>
            <a:pPr algn="ctr"/>
            <a:endParaRPr lang="en-US" sz="2800" dirty="0">
              <a:solidFill>
                <a:srgbClr val="0070C0"/>
              </a:solidFill>
            </a:endParaRPr>
          </a:p>
          <a:p>
            <a:pPr algn="ctr"/>
            <a:r>
              <a:rPr lang="en-US" sz="2400" dirty="0">
                <a:solidFill>
                  <a:srgbClr val="0070C0"/>
                </a:solidFill>
              </a:rPr>
              <a:t>T.E. </a:t>
            </a:r>
            <a:r>
              <a:rPr lang="en-US" sz="2400" dirty="0" err="1">
                <a:solidFill>
                  <a:srgbClr val="0070C0"/>
                </a:solidFill>
              </a:rPr>
              <a:t>Vigran</a:t>
            </a:r>
            <a:r>
              <a:rPr lang="en-US" sz="2400" dirty="0">
                <a:solidFill>
                  <a:srgbClr val="0070C0"/>
                </a:solidFill>
              </a:rPr>
              <a:t> </a:t>
            </a:r>
            <a:r>
              <a:rPr lang="en-US" sz="2400" dirty="0" err="1">
                <a:solidFill>
                  <a:srgbClr val="0070C0"/>
                </a:solidFill>
              </a:rPr>
              <a:t>og</a:t>
            </a:r>
            <a:r>
              <a:rPr lang="en-US" sz="2400" dirty="0">
                <a:solidFill>
                  <a:srgbClr val="0070C0"/>
                </a:solidFill>
              </a:rPr>
              <a:t> U.R. Kristiansen</a:t>
            </a:r>
            <a:endParaRPr lang="nb-NO" sz="2400" dirty="0">
              <a:solidFill>
                <a:srgbClr val="0070C0"/>
              </a:solidFill>
            </a:endParaRP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b-NO"/>
          </a:p>
        </p:txBody>
      </p:sp>
      <p:pic>
        <p:nvPicPr>
          <p:cNvPr id="6" name="Picture 21" descr="nasim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692150"/>
            <a:ext cx="898525"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2"/>
          <p:cNvSpPr>
            <a:spLocks noChangeArrowheads="1"/>
          </p:cNvSpPr>
          <p:nvPr/>
        </p:nvSpPr>
        <p:spPr bwMode="auto">
          <a:xfrm>
            <a:off x="1619250" y="692150"/>
            <a:ext cx="288131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nb-NO" sz="1800" b="1" dirty="0"/>
              <a:t>Norsk Akustisk Selskap</a:t>
            </a:r>
            <a:r>
              <a:rPr lang="en-US" dirty="0"/>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nb-NO" sz="2800" kern="1200" dirty="0">
                <a:solidFill>
                  <a:srgbClr val="0070C0"/>
                </a:solidFill>
                <a:latin typeface="Arial" charset="0"/>
              </a:rPr>
              <a:t>Beregningsmodeller</a:t>
            </a:r>
            <a:endParaRPr lang="nb-NO" dirty="0"/>
          </a:p>
        </p:txBody>
      </p:sp>
      <p:sp>
        <p:nvSpPr>
          <p:cNvPr id="4" name="TextBox 3"/>
          <p:cNvSpPr txBox="1"/>
          <p:nvPr/>
        </p:nvSpPr>
        <p:spPr>
          <a:xfrm>
            <a:off x="1259632" y="1556792"/>
            <a:ext cx="6120680" cy="707886"/>
          </a:xfrm>
          <a:prstGeom prst="rect">
            <a:avLst/>
          </a:prstGeom>
          <a:noFill/>
        </p:spPr>
        <p:txBody>
          <a:bodyPr wrap="square" rtlCol="0">
            <a:spAutoFit/>
          </a:bodyPr>
          <a:lstStyle/>
          <a:p>
            <a:r>
              <a:rPr lang="nb-NO" sz="2000" dirty="0">
                <a:solidFill>
                  <a:srgbClr val="0070C0"/>
                </a:solidFill>
              </a:rPr>
              <a:t>Elementmetode (Finite Element Method) er basert på COMSOL </a:t>
            </a:r>
            <a:endParaRPr lang="nb-NO"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186279">
            <a:off x="1028012" y="2752499"/>
            <a:ext cx="3306958" cy="2480218"/>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040000">
            <a:off x="4673910" y="2636406"/>
            <a:ext cx="3290141" cy="2877782"/>
          </a:xfrm>
          <a:prstGeom prst="rect">
            <a:avLst/>
          </a:prstGeom>
        </p:spPr>
      </p:pic>
    </p:spTree>
    <p:extLst>
      <p:ext uri="{BB962C8B-B14F-4D97-AF65-F5344CB8AC3E}">
        <p14:creationId xmlns:p14="http://schemas.microsoft.com/office/powerpoint/2010/main" val="1948754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z="2800" kern="1200" dirty="0">
                <a:solidFill>
                  <a:srgbClr val="0070C0"/>
                </a:solidFill>
                <a:latin typeface="Arial" charset="0"/>
              </a:rPr>
              <a:t>Et eksempel på sirkulær lydfelle. Lengde 600 mm og diameter 200 mm</a:t>
            </a:r>
            <a:endParaRPr lang="nb-NO"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1700808"/>
            <a:ext cx="4678363" cy="463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026107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z="2800" kern="1200" dirty="0">
                <a:solidFill>
                  <a:srgbClr val="0070C0"/>
                </a:solidFill>
                <a:latin typeface="Arial" charset="0"/>
              </a:rPr>
              <a:t>...så til målte og beregnete data i mini-modellen</a:t>
            </a:r>
            <a:endParaRPr lang="nb-NO" dirty="0"/>
          </a:p>
        </p:txBody>
      </p:sp>
      <p:graphicFrame>
        <p:nvGraphicFramePr>
          <p:cNvPr id="3" name="Object 2"/>
          <p:cNvGraphicFramePr>
            <a:graphicFrameLocks noChangeAspect="1"/>
          </p:cNvGraphicFramePr>
          <p:nvPr>
            <p:extLst>
              <p:ext uri="{D42A27DB-BD31-4B8C-83A1-F6EECF244321}">
                <p14:modId xmlns:p14="http://schemas.microsoft.com/office/powerpoint/2010/main" val="709114441"/>
              </p:ext>
            </p:extLst>
          </p:nvPr>
        </p:nvGraphicFramePr>
        <p:xfrm>
          <a:off x="683568" y="1700808"/>
          <a:ext cx="3433337" cy="3745284"/>
        </p:xfrm>
        <a:graphic>
          <a:graphicData uri="http://schemas.openxmlformats.org/presentationml/2006/ole">
            <mc:AlternateContent xmlns:mc="http://schemas.openxmlformats.org/markup-compatibility/2006">
              <mc:Choice xmlns:v="urn:schemas-microsoft-com:vml" Requires="v">
                <p:oleObj spid="_x0000_s6159" name="Designer Drawing" r:id="rId4" imgW="5679000" imgH="6194160" progId="Designer.Drawing.8">
                  <p:link updateAutomatic="1"/>
                </p:oleObj>
              </mc:Choice>
              <mc:Fallback>
                <p:oleObj name="Designer Drawing" r:id="rId4" imgW="5679000" imgH="6194160" progId="Designer.Drawing.8">
                  <p:link updateAutomatic="1"/>
                  <p:pic>
                    <p:nvPicPr>
                      <p:cNvPr id="0" name=""/>
                      <p:cNvPicPr/>
                      <p:nvPr/>
                    </p:nvPicPr>
                    <p:blipFill>
                      <a:blip r:embed="rId5"/>
                      <a:stretch>
                        <a:fillRect/>
                      </a:stretch>
                    </p:blipFill>
                    <p:spPr>
                      <a:xfrm>
                        <a:off x="683568" y="1700808"/>
                        <a:ext cx="3433337" cy="3745284"/>
                      </a:xfrm>
                      <a:prstGeom prst="rect">
                        <a:avLst/>
                      </a:prstGeom>
                    </p:spPr>
                  </p:pic>
                </p:oleObj>
              </mc:Fallback>
            </mc:AlternateContent>
          </a:graphicData>
        </a:graphic>
      </p:graphicFrame>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83968" y="1916832"/>
            <a:ext cx="4096122" cy="3196559"/>
          </a:xfrm>
          <a:prstGeom prst="rect">
            <a:avLst/>
          </a:prstGeom>
        </p:spPr>
      </p:pic>
    </p:spTree>
    <p:extLst>
      <p:ext uri="{BB962C8B-B14F-4D97-AF65-F5344CB8AC3E}">
        <p14:creationId xmlns:p14="http://schemas.microsoft.com/office/powerpoint/2010/main" val="1501976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nb-NO" sz="2800" kern="1200" dirty="0">
                <a:solidFill>
                  <a:srgbClr val="0070C0"/>
                </a:solidFill>
                <a:latin typeface="Arial" charset="0"/>
              </a:rPr>
              <a:t>Porøs absorbent m/ hard «pod»</a:t>
            </a:r>
            <a:endParaRPr lang="nb-NO"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1484784"/>
            <a:ext cx="4878387" cy="417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6136" y="3501008"/>
            <a:ext cx="3097023" cy="1591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44341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nb-NO" sz="2800" kern="1200" dirty="0">
                <a:solidFill>
                  <a:srgbClr val="0070C0"/>
                </a:solidFill>
                <a:latin typeface="Arial" charset="0"/>
              </a:rPr>
              <a:t>Dobbeltporøs absorbent m/ hard «pod»</a:t>
            </a:r>
            <a:endParaRPr lang="nb-NO"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484784"/>
            <a:ext cx="4878387" cy="417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2120" y="3429000"/>
            <a:ext cx="3186509" cy="1638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96764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nb-NO" sz="2800" kern="1200" dirty="0">
                <a:solidFill>
                  <a:srgbClr val="0070C0"/>
                </a:solidFill>
                <a:latin typeface="Arial" charset="0"/>
              </a:rPr>
              <a:t>...så til litt porøse podder  (Merk frekvensskala!)</a:t>
            </a:r>
            <a:endParaRPr lang="nb-NO"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844824"/>
            <a:ext cx="4695825" cy="417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21573" y="1844824"/>
            <a:ext cx="3191371" cy="14911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1573" y="3789040"/>
            <a:ext cx="3209813" cy="1495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Straight Connector 3"/>
          <p:cNvCxnSpPr/>
          <p:nvPr/>
        </p:nvCxnSpPr>
        <p:spPr bwMode="auto">
          <a:xfrm>
            <a:off x="5220072" y="2708920"/>
            <a:ext cx="401501" cy="0"/>
          </a:xfrm>
          <a:prstGeom prst="line">
            <a:avLst/>
          </a:prstGeom>
          <a:solidFill>
            <a:schemeClr val="accent1"/>
          </a:solidFill>
          <a:ln w="1905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Straight Connector 7"/>
          <p:cNvCxnSpPr/>
          <p:nvPr/>
        </p:nvCxnSpPr>
        <p:spPr bwMode="auto">
          <a:xfrm>
            <a:off x="5220072" y="4653136"/>
            <a:ext cx="401501" cy="0"/>
          </a:xfrm>
          <a:prstGeom prst="line">
            <a:avLst/>
          </a:prstGeom>
          <a:solidFill>
            <a:schemeClr val="accent1"/>
          </a:solidFill>
          <a:ln w="190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874611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z="2800" kern="1200" dirty="0">
                <a:solidFill>
                  <a:srgbClr val="0070C0"/>
                </a:solidFill>
                <a:latin typeface="Arial" charset="0"/>
              </a:rPr>
              <a:t>Til sist: kombinasjon av resonator og porøst materiale</a:t>
            </a:r>
            <a:endParaRPr lang="nb-NO"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628800"/>
            <a:ext cx="4968552" cy="4396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64535" y="3826912"/>
            <a:ext cx="3454577" cy="1612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4115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nb-NO" sz="2800" kern="1200" dirty="0">
                <a:solidFill>
                  <a:srgbClr val="0070C0"/>
                </a:solidFill>
                <a:latin typeface="Arial" charset="0"/>
              </a:rPr>
              <a:t>Konklusjoner</a:t>
            </a:r>
            <a:endParaRPr lang="nb-NO" dirty="0"/>
          </a:p>
        </p:txBody>
      </p:sp>
      <p:sp>
        <p:nvSpPr>
          <p:cNvPr id="3" name="Rectangle 2"/>
          <p:cNvSpPr/>
          <p:nvPr/>
        </p:nvSpPr>
        <p:spPr>
          <a:xfrm>
            <a:off x="611560" y="1772816"/>
            <a:ext cx="7776864" cy="3477875"/>
          </a:xfrm>
          <a:prstGeom prst="rect">
            <a:avLst/>
          </a:prstGeom>
        </p:spPr>
        <p:txBody>
          <a:bodyPr wrap="square">
            <a:spAutoFit/>
          </a:bodyPr>
          <a:lstStyle/>
          <a:p>
            <a:pPr marL="342900" lvl="0" indent="-342900">
              <a:buClr>
                <a:srgbClr val="FF0000"/>
              </a:buClr>
              <a:buSzPct val="70000"/>
              <a:buFont typeface="Wingdings" panose="05000000000000000000" pitchFamily="2" charset="2"/>
              <a:buChar char="q"/>
            </a:pPr>
            <a:r>
              <a:rPr lang="nb-NO" sz="2000" dirty="0">
                <a:solidFill>
                  <a:srgbClr val="0070C0"/>
                </a:solidFill>
              </a:rPr>
              <a:t>Bruk av en mindre modell for lyddempere betraktes som nyttig for testing av en rekke varianter av akustiske materialer og kombinasjoner av slike.</a:t>
            </a:r>
          </a:p>
          <a:p>
            <a:pPr marL="342900" lvl="0" indent="-342900">
              <a:buClr>
                <a:srgbClr val="FF0000"/>
              </a:buClr>
              <a:buSzPct val="70000"/>
              <a:buFont typeface="Wingdings" panose="05000000000000000000" pitchFamily="2" charset="2"/>
              <a:buChar char="q"/>
            </a:pPr>
            <a:endParaRPr lang="nb-NO" sz="2000" dirty="0">
              <a:solidFill>
                <a:srgbClr val="0070C0"/>
              </a:solidFill>
            </a:endParaRPr>
          </a:p>
          <a:p>
            <a:pPr marL="342900" lvl="0" indent="-342900">
              <a:buClr>
                <a:srgbClr val="FF0000"/>
              </a:buClr>
              <a:buSzPct val="70000"/>
              <a:buFont typeface="Wingdings" panose="05000000000000000000" pitchFamily="2" charset="2"/>
              <a:buChar char="q"/>
            </a:pPr>
            <a:r>
              <a:rPr lang="nb-NO" sz="2000" dirty="0">
                <a:solidFill>
                  <a:srgbClr val="0070C0"/>
                </a:solidFill>
              </a:rPr>
              <a:t>Beregning på lyddempere basert på analytiske modeller og TMM (Transfer matrix method) er anvendelig, men det er meget gunstig å sammenligne med FEM (Finite Element Method).</a:t>
            </a:r>
          </a:p>
          <a:p>
            <a:pPr marL="342900" lvl="0" indent="-342900">
              <a:buClr>
                <a:srgbClr val="FF0000"/>
              </a:buClr>
              <a:buSzPct val="70000"/>
              <a:buFont typeface="Wingdings" panose="05000000000000000000" pitchFamily="2" charset="2"/>
              <a:buChar char="q"/>
            </a:pPr>
            <a:endParaRPr lang="nb-NO" sz="2000" dirty="0">
              <a:solidFill>
                <a:srgbClr val="0070C0"/>
              </a:solidFill>
            </a:endParaRPr>
          </a:p>
          <a:p>
            <a:pPr marL="342900" lvl="0" indent="-342900">
              <a:buClr>
                <a:srgbClr val="FF0000"/>
              </a:buClr>
              <a:buSzPct val="70000"/>
              <a:buFont typeface="Wingdings" panose="05000000000000000000" pitchFamily="2" charset="2"/>
              <a:buChar char="q"/>
            </a:pPr>
            <a:r>
              <a:rPr lang="nb-NO" sz="2000" dirty="0">
                <a:solidFill>
                  <a:srgbClr val="0070C0"/>
                </a:solidFill>
              </a:rPr>
              <a:t> Absorbenter av type resonatorer og dobbeltporøse er effektive for lavfrekvensdempning, men en får ikke «i pose og sekk»  </a:t>
            </a:r>
          </a:p>
          <a:p>
            <a:pPr marL="342900" lvl="0" indent="-342900">
              <a:buClr>
                <a:srgbClr val="FF0000"/>
              </a:buClr>
              <a:buSzPct val="70000"/>
              <a:buFont typeface="Wingdings" panose="05000000000000000000" pitchFamily="2" charset="2"/>
              <a:buChar char="q"/>
            </a:pPr>
            <a:endParaRPr lang="nb-NO" sz="2000" dirty="0">
              <a:solidFill>
                <a:srgbClr val="0070C0"/>
              </a:solidFill>
            </a:endParaRPr>
          </a:p>
        </p:txBody>
      </p:sp>
    </p:spTree>
    <p:extLst>
      <p:ext uri="{BB962C8B-B14F-4D97-AF65-F5344CB8AC3E}">
        <p14:creationId xmlns:p14="http://schemas.microsoft.com/office/powerpoint/2010/main" val="39085570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43608" y="2708920"/>
            <a:ext cx="7151317" cy="769441"/>
          </a:xfrm>
          <a:prstGeom prst="rect">
            <a:avLst/>
          </a:prstGeom>
          <a:noFill/>
        </p:spPr>
        <p:txBody>
          <a:bodyPr wrap="none" rtlCol="0">
            <a:spAutoFit/>
          </a:bodyPr>
          <a:lstStyle/>
          <a:p>
            <a:r>
              <a:rPr lang="nb-NO" sz="4400" dirty="0">
                <a:solidFill>
                  <a:srgbClr val="003399"/>
                </a:solidFill>
              </a:rPr>
              <a:t>Takk for oppmerksomheten!</a:t>
            </a:r>
          </a:p>
        </p:txBody>
      </p:sp>
    </p:spTree>
    <p:extLst>
      <p:ext uri="{BB962C8B-B14F-4D97-AF65-F5344CB8AC3E}">
        <p14:creationId xmlns:p14="http://schemas.microsoft.com/office/powerpoint/2010/main" val="9439407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nb-NO" sz="2800" kern="1200" dirty="0">
                <a:solidFill>
                  <a:srgbClr val="0070C0"/>
                </a:solidFill>
                <a:latin typeface="Arial" charset="0"/>
                <a:ea typeface="+mn-ea"/>
                <a:cs typeface="+mn-cs"/>
              </a:rPr>
              <a:t>Disposisjon</a:t>
            </a:r>
            <a:endParaRPr lang="nb-NO" dirty="0">
              <a:solidFill>
                <a:srgbClr val="0070C0"/>
              </a:solidFill>
            </a:endParaRPr>
          </a:p>
        </p:txBody>
      </p:sp>
      <p:sp>
        <p:nvSpPr>
          <p:cNvPr id="3" name="Rectangle 2"/>
          <p:cNvSpPr/>
          <p:nvPr/>
        </p:nvSpPr>
        <p:spPr>
          <a:xfrm>
            <a:off x="1383105" y="2204864"/>
            <a:ext cx="6408712" cy="3046988"/>
          </a:xfrm>
          <a:prstGeom prst="rect">
            <a:avLst/>
          </a:prstGeom>
        </p:spPr>
        <p:txBody>
          <a:bodyPr wrap="square">
            <a:spAutoFit/>
          </a:bodyPr>
          <a:lstStyle/>
          <a:p>
            <a:pPr marL="571500" lvl="0" indent="-571500">
              <a:buClr>
                <a:srgbClr val="FF0000"/>
              </a:buClr>
              <a:buSzPct val="60000"/>
              <a:buFont typeface="Wingdings" panose="05000000000000000000" pitchFamily="2" charset="2"/>
              <a:buChar char="q"/>
            </a:pPr>
            <a:r>
              <a:rPr lang="nb-NO" sz="2400" dirty="0">
                <a:solidFill>
                  <a:srgbClr val="0070C0"/>
                </a:solidFill>
              </a:rPr>
              <a:t>Presentasjon av en del mulige varianter, symmetriske og usymmetriske</a:t>
            </a:r>
          </a:p>
          <a:p>
            <a:pPr lvl="0">
              <a:buClr>
                <a:srgbClr val="FF0000"/>
              </a:buClr>
              <a:buSzPct val="60000"/>
            </a:pPr>
            <a:endParaRPr lang="nb-NO" sz="2400" dirty="0">
              <a:solidFill>
                <a:srgbClr val="0070C0"/>
              </a:solidFill>
            </a:endParaRPr>
          </a:p>
          <a:p>
            <a:pPr marL="571500" lvl="0" indent="-571500">
              <a:buClr>
                <a:srgbClr val="FF0000"/>
              </a:buClr>
              <a:buSzPct val="60000"/>
              <a:buFont typeface="Wingdings" panose="05000000000000000000" pitchFamily="2" charset="2"/>
              <a:buChar char="q"/>
            </a:pPr>
            <a:r>
              <a:rPr lang="nb-NO" sz="2400" dirty="0">
                <a:solidFill>
                  <a:srgbClr val="0070C0"/>
                </a:solidFill>
              </a:rPr>
              <a:t>Presentasjon av måleopplegg</a:t>
            </a:r>
          </a:p>
          <a:p>
            <a:pPr marL="571500" lvl="0" indent="-571500">
              <a:buClr>
                <a:srgbClr val="FF0000"/>
              </a:buClr>
              <a:buSzPct val="60000"/>
              <a:buFont typeface="Wingdings" panose="05000000000000000000" pitchFamily="2" charset="2"/>
              <a:buChar char="q"/>
            </a:pPr>
            <a:endParaRPr lang="nb-NO" sz="2400" dirty="0">
              <a:solidFill>
                <a:srgbClr val="0070C0"/>
              </a:solidFill>
            </a:endParaRPr>
          </a:p>
          <a:p>
            <a:pPr marL="571500" lvl="0" indent="-571500">
              <a:buClr>
                <a:srgbClr val="FF0000"/>
              </a:buClr>
              <a:buSzPct val="60000"/>
              <a:buFont typeface="Wingdings" panose="05000000000000000000" pitchFamily="2" charset="2"/>
              <a:buChar char="q"/>
            </a:pPr>
            <a:r>
              <a:rPr lang="nb-NO" sz="2400" dirty="0">
                <a:solidFill>
                  <a:srgbClr val="0070C0"/>
                </a:solidFill>
              </a:rPr>
              <a:t>Beregningsmodeller, algoritmisk og FEM</a:t>
            </a:r>
          </a:p>
          <a:p>
            <a:pPr lvl="0">
              <a:buClr>
                <a:srgbClr val="FF0000"/>
              </a:buClr>
              <a:buSzPct val="60000"/>
            </a:pPr>
            <a:endParaRPr lang="nb-NO" sz="2400" dirty="0">
              <a:solidFill>
                <a:srgbClr val="0070C0"/>
              </a:solidFill>
            </a:endParaRPr>
          </a:p>
          <a:p>
            <a:pPr marL="571500" lvl="0" indent="-571500">
              <a:buClr>
                <a:srgbClr val="FF0000"/>
              </a:buClr>
              <a:buSzPct val="60000"/>
              <a:buFont typeface="Wingdings" panose="05000000000000000000" pitchFamily="2" charset="2"/>
              <a:buChar char="q"/>
            </a:pPr>
            <a:r>
              <a:rPr lang="nb-NO" sz="2400" dirty="0">
                <a:solidFill>
                  <a:srgbClr val="0070C0"/>
                </a:solidFill>
              </a:rPr>
              <a:t>Eksempler på måling og beregning </a:t>
            </a:r>
          </a:p>
        </p:txBody>
      </p:sp>
    </p:spTree>
    <p:extLst>
      <p:ext uri="{BB962C8B-B14F-4D97-AF65-F5344CB8AC3E}">
        <p14:creationId xmlns:p14="http://schemas.microsoft.com/office/powerpoint/2010/main" val="38537158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nb-NO" sz="2800" kern="1200" dirty="0">
                <a:solidFill>
                  <a:srgbClr val="0070C0"/>
                </a:solidFill>
                <a:latin typeface="Arial" charset="0"/>
              </a:rPr>
              <a:t>Rektangulære og sylindriske typer</a:t>
            </a:r>
            <a:endParaRPr lang="nb-NO" dirty="0"/>
          </a:p>
        </p:txBody>
      </p:sp>
      <p:graphicFrame>
        <p:nvGraphicFramePr>
          <p:cNvPr id="3" name="Object 2"/>
          <p:cNvGraphicFramePr>
            <a:graphicFrameLocks noChangeAspect="1"/>
          </p:cNvGraphicFramePr>
          <p:nvPr>
            <p:extLst>
              <p:ext uri="{D42A27DB-BD31-4B8C-83A1-F6EECF244321}">
                <p14:modId xmlns:p14="http://schemas.microsoft.com/office/powerpoint/2010/main" val="3633209576"/>
              </p:ext>
            </p:extLst>
          </p:nvPr>
        </p:nvGraphicFramePr>
        <p:xfrm>
          <a:off x="971600" y="1772816"/>
          <a:ext cx="2874963" cy="3429000"/>
        </p:xfrm>
        <a:graphic>
          <a:graphicData uri="http://schemas.openxmlformats.org/presentationml/2006/ole">
            <mc:AlternateContent xmlns:mc="http://schemas.openxmlformats.org/markup-compatibility/2006">
              <mc:Choice xmlns:v="urn:schemas-microsoft-com:vml" Requires="v">
                <p:oleObj spid="_x0000_s3143" name="Designer Drawing" r:id="rId4" imgW="2874960" imgH="3429720" progId="Designer.Drawing.8">
                  <p:link updateAutomatic="1"/>
                </p:oleObj>
              </mc:Choice>
              <mc:Fallback>
                <p:oleObj name="Designer Drawing" r:id="rId4" imgW="2874960" imgH="3429720" progId="Designer.Drawing.8">
                  <p:link updateAutomatic="1"/>
                  <p:pic>
                    <p:nvPicPr>
                      <p:cNvPr id="0" name=""/>
                      <p:cNvPicPr/>
                      <p:nvPr/>
                    </p:nvPicPr>
                    <p:blipFill>
                      <a:blip r:embed="rId5"/>
                      <a:stretch>
                        <a:fillRect/>
                      </a:stretch>
                    </p:blipFill>
                    <p:spPr>
                      <a:xfrm>
                        <a:off x="971600" y="1772816"/>
                        <a:ext cx="2874963" cy="3429000"/>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655238476"/>
              </p:ext>
            </p:extLst>
          </p:nvPr>
        </p:nvGraphicFramePr>
        <p:xfrm>
          <a:off x="4211960" y="1988840"/>
          <a:ext cx="4213225" cy="3149600"/>
        </p:xfrm>
        <a:graphic>
          <a:graphicData uri="http://schemas.openxmlformats.org/presentationml/2006/ole">
            <mc:AlternateContent xmlns:mc="http://schemas.openxmlformats.org/markup-compatibility/2006">
              <mc:Choice xmlns:v="urn:schemas-microsoft-com:vml" Requires="v">
                <p:oleObj spid="_x0000_s3144" name="Designer Drawing" r:id="rId4" imgW="4212720" imgH="3149280" progId="Designer.Drawing.8">
                  <p:link updateAutomatic="1"/>
                </p:oleObj>
              </mc:Choice>
              <mc:Fallback>
                <p:oleObj name="Designer Drawing" r:id="rId4" imgW="4212720" imgH="3149280" progId="Designer.Drawing.8">
                  <p:link updateAutomatic="1"/>
                  <p:pic>
                    <p:nvPicPr>
                      <p:cNvPr id="0" name=""/>
                      <p:cNvPicPr/>
                      <p:nvPr/>
                    </p:nvPicPr>
                    <p:blipFill>
                      <a:blip r:embed="rId6"/>
                      <a:stretch>
                        <a:fillRect/>
                      </a:stretch>
                    </p:blipFill>
                    <p:spPr>
                      <a:xfrm>
                        <a:off x="4211960" y="1988840"/>
                        <a:ext cx="4213225" cy="3149600"/>
                      </a:xfrm>
                      <a:prstGeom prst="rect">
                        <a:avLst/>
                      </a:prstGeom>
                    </p:spPr>
                  </p:pic>
                </p:oleObj>
              </mc:Fallback>
            </mc:AlternateContent>
          </a:graphicData>
        </a:graphic>
      </p:graphicFrame>
    </p:spTree>
    <p:extLst>
      <p:ext uri="{BB962C8B-B14F-4D97-AF65-F5344CB8AC3E}">
        <p14:creationId xmlns:p14="http://schemas.microsoft.com/office/powerpoint/2010/main" val="42734393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nb-NO" sz="2800" kern="1200" dirty="0">
                <a:solidFill>
                  <a:srgbClr val="0070C0"/>
                </a:solidFill>
                <a:latin typeface="Arial" charset="0"/>
              </a:rPr>
              <a:t>Begge typer kan ha et senterlegeme (pod) </a:t>
            </a:r>
            <a:endParaRPr lang="nb-NO" dirty="0"/>
          </a:p>
        </p:txBody>
      </p:sp>
      <p:graphicFrame>
        <p:nvGraphicFramePr>
          <p:cNvPr id="4" name="Object 3"/>
          <p:cNvGraphicFramePr>
            <a:graphicFrameLocks noChangeAspect="1"/>
          </p:cNvGraphicFramePr>
          <p:nvPr>
            <p:extLst>
              <p:ext uri="{D42A27DB-BD31-4B8C-83A1-F6EECF244321}">
                <p14:modId xmlns:p14="http://schemas.microsoft.com/office/powerpoint/2010/main" val="1913301728"/>
              </p:ext>
            </p:extLst>
          </p:nvPr>
        </p:nvGraphicFramePr>
        <p:xfrm>
          <a:off x="1619672" y="1916832"/>
          <a:ext cx="6053792" cy="3526153"/>
        </p:xfrm>
        <a:graphic>
          <a:graphicData uri="http://schemas.openxmlformats.org/presentationml/2006/ole">
            <mc:AlternateContent xmlns:mc="http://schemas.openxmlformats.org/markup-compatibility/2006">
              <mc:Choice xmlns:v="urn:schemas-microsoft-com:vml" Requires="v">
                <p:oleObj spid="_x0000_s4130" name="Designer Drawing" r:id="rId4" imgW="3984120" imgH="2320200" progId="Designer.Drawing.8">
                  <p:link updateAutomatic="1"/>
                </p:oleObj>
              </mc:Choice>
              <mc:Fallback>
                <p:oleObj name="Designer Drawing" r:id="rId4" imgW="3984120" imgH="2320200" progId="Designer.Drawing.8">
                  <p:link updateAutomatic="1"/>
                  <p:pic>
                    <p:nvPicPr>
                      <p:cNvPr id="0" name=""/>
                      <p:cNvPicPr/>
                      <p:nvPr/>
                    </p:nvPicPr>
                    <p:blipFill>
                      <a:blip r:embed="rId5"/>
                      <a:stretch>
                        <a:fillRect/>
                      </a:stretch>
                    </p:blipFill>
                    <p:spPr>
                      <a:xfrm>
                        <a:off x="1619672" y="1916832"/>
                        <a:ext cx="6053792" cy="3526153"/>
                      </a:xfrm>
                      <a:prstGeom prst="rect">
                        <a:avLst/>
                      </a:prstGeom>
                    </p:spPr>
                  </p:pic>
                </p:oleObj>
              </mc:Fallback>
            </mc:AlternateContent>
          </a:graphicData>
        </a:graphic>
      </p:graphicFrame>
    </p:spTree>
    <p:extLst>
      <p:ext uri="{BB962C8B-B14F-4D97-AF65-F5344CB8AC3E}">
        <p14:creationId xmlns:p14="http://schemas.microsoft.com/office/powerpoint/2010/main" val="34002221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nb-NO" sz="2800" kern="1200" dirty="0">
                <a:solidFill>
                  <a:srgbClr val="0070C0"/>
                </a:solidFill>
                <a:latin typeface="Arial" charset="0"/>
              </a:rPr>
              <a:t>En del mulige varianter</a:t>
            </a:r>
            <a:endParaRPr lang="nb-NO" dirty="0"/>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b-NO"/>
          </a:p>
        </p:txBody>
      </p:sp>
      <p:pic>
        <p:nvPicPr>
          <p:cNvPr id="7" name="Picture 6"/>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55776" y="2279902"/>
            <a:ext cx="1152128" cy="2226477"/>
          </a:xfrm>
          <a:prstGeom prst="rect">
            <a:avLst/>
          </a:prstGeom>
          <a:noFill/>
          <a:ln>
            <a:noFill/>
          </a:ln>
        </p:spPr>
      </p:pic>
      <p:pic>
        <p:nvPicPr>
          <p:cNvPr id="8" name="Picture 7"/>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5576" y="2279902"/>
            <a:ext cx="1080120" cy="2229217"/>
          </a:xfrm>
          <a:prstGeom prst="rect">
            <a:avLst/>
          </a:prstGeom>
          <a:noFill/>
          <a:ln>
            <a:noFill/>
          </a:ln>
        </p:spPr>
      </p:pic>
      <p:sp>
        <p:nvSpPr>
          <p:cNvPr id="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b-NO"/>
          </a:p>
        </p:txBody>
      </p:sp>
      <p:graphicFrame>
        <p:nvGraphicFramePr>
          <p:cNvPr id="10" name="Object 9"/>
          <p:cNvGraphicFramePr>
            <a:graphicFrameLocks noChangeAspect="1"/>
          </p:cNvGraphicFramePr>
          <p:nvPr>
            <p:extLst>
              <p:ext uri="{D42A27DB-BD31-4B8C-83A1-F6EECF244321}">
                <p14:modId xmlns:p14="http://schemas.microsoft.com/office/powerpoint/2010/main" val="2542282093"/>
              </p:ext>
            </p:extLst>
          </p:nvPr>
        </p:nvGraphicFramePr>
        <p:xfrm>
          <a:off x="4572000" y="2318084"/>
          <a:ext cx="1870754" cy="2219962"/>
        </p:xfrm>
        <a:graphic>
          <a:graphicData uri="http://schemas.openxmlformats.org/presentationml/2006/ole">
            <mc:AlternateContent xmlns:mc="http://schemas.openxmlformats.org/markup-compatibility/2006">
              <mc:Choice xmlns:v="urn:schemas-microsoft-com:vml" Requires="v">
                <p:oleObj spid="_x0000_s2092" name="Designer Drawing" r:id="rId6" imgW="1545336" imgH="1825752" progId="Designer.Drawing.8">
                  <p:embed/>
                </p:oleObj>
              </mc:Choice>
              <mc:Fallback>
                <p:oleObj name="Designer Drawing" r:id="rId6" imgW="1545336" imgH="1825752" progId="Designer.Drawing.8">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0" y="2318084"/>
                        <a:ext cx="1870754" cy="2219962"/>
                      </a:xfrm>
                      <a:prstGeom prst="rect">
                        <a:avLst/>
                      </a:prstGeom>
                      <a:noFill/>
                    </p:spPr>
                  </p:pic>
                </p:oleObj>
              </mc:Fallback>
            </mc:AlternateContent>
          </a:graphicData>
        </a:graphic>
      </p:graphicFrame>
      <p:pic>
        <p:nvPicPr>
          <p:cNvPr id="11" name="Picture 10"/>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732240" y="2361166"/>
            <a:ext cx="1800200" cy="2219962"/>
          </a:xfrm>
          <a:prstGeom prst="rect">
            <a:avLst/>
          </a:prstGeom>
          <a:noFill/>
          <a:ln>
            <a:noFill/>
          </a:ln>
        </p:spPr>
      </p:pic>
    </p:spTree>
    <p:extLst>
      <p:ext uri="{BB962C8B-B14F-4D97-AF65-F5344CB8AC3E}">
        <p14:creationId xmlns:p14="http://schemas.microsoft.com/office/powerpoint/2010/main" val="2343261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nb-NO" sz="2800" kern="1200" dirty="0">
                <a:solidFill>
                  <a:srgbClr val="0070C0"/>
                </a:solidFill>
                <a:latin typeface="Arial" charset="0"/>
              </a:rPr>
              <a:t>Måleopplegg for transmisjonsmåling</a:t>
            </a:r>
            <a:endParaRPr lang="nb-NO"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8103" y="1928813"/>
            <a:ext cx="6071386" cy="33003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149393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nb-NO" sz="2800" kern="1200" dirty="0">
                <a:solidFill>
                  <a:srgbClr val="0070C0"/>
                </a:solidFill>
                <a:latin typeface="Arial" charset="0"/>
              </a:rPr>
              <a:t>Lydfelle-riggen</a:t>
            </a:r>
            <a:endParaRPr lang="nb-NO" dirty="0"/>
          </a:p>
        </p:txBody>
      </p:sp>
      <p:pic>
        <p:nvPicPr>
          <p:cNvPr id="6146" name="Picture 2" descr="C:\Users\Vigran\Documents\Arkiv_Erik\BTEKST\DeAmp\Lyddemper\20170911_11293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9592" y="1494457"/>
            <a:ext cx="7200800" cy="4050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20283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nb-NO" sz="2800" kern="1200" dirty="0">
                <a:solidFill>
                  <a:srgbClr val="0070C0"/>
                </a:solidFill>
                <a:latin typeface="Arial" charset="0"/>
              </a:rPr>
              <a:t>Dobbeltporøst materiale i ytre bokser</a:t>
            </a:r>
            <a:endParaRPr lang="nb-NO" dirty="0"/>
          </a:p>
        </p:txBody>
      </p:sp>
      <p:pic>
        <p:nvPicPr>
          <p:cNvPr id="7170" name="Picture 2" descr="C:\Users\Vigran\Documents\Arkiv_Erik\BTEKST\DeAmp\Lyddemper\20170911_11382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5616" y="1412776"/>
            <a:ext cx="7416824" cy="41719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99405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nb-NO" sz="2800" kern="1200" dirty="0">
                <a:solidFill>
                  <a:srgbClr val="0070C0"/>
                </a:solidFill>
                <a:latin typeface="Arial" charset="0"/>
              </a:rPr>
              <a:t>Beregningsmodeller</a:t>
            </a:r>
            <a:endParaRPr lang="nb-NO" dirty="0"/>
          </a:p>
        </p:txBody>
      </p:sp>
      <p:sp>
        <p:nvSpPr>
          <p:cNvPr id="4" name="TextBox 3"/>
          <p:cNvSpPr txBox="1"/>
          <p:nvPr/>
        </p:nvSpPr>
        <p:spPr>
          <a:xfrm>
            <a:off x="1043608" y="1700808"/>
            <a:ext cx="6984776" cy="2308324"/>
          </a:xfrm>
          <a:prstGeom prst="rect">
            <a:avLst/>
          </a:prstGeom>
          <a:noFill/>
        </p:spPr>
        <p:txBody>
          <a:bodyPr wrap="square" rtlCol="0">
            <a:spAutoFit/>
          </a:bodyPr>
          <a:lstStyle/>
          <a:p>
            <a:pPr algn="just"/>
            <a:r>
              <a:rPr lang="nb-NO" sz="2000" dirty="0">
                <a:solidFill>
                  <a:srgbClr val="0070C0"/>
                </a:solidFill>
              </a:rPr>
              <a:t>Analytiske modeller hentet fra F.P. Mechels bok «Formulas of Acoustics» Springer Verlag 2008, bl.a. delen Muffler Acoustics, utarbeidet i samarbeid med M.L. Munjal</a:t>
            </a:r>
          </a:p>
          <a:p>
            <a:endParaRPr lang="nb-NO" sz="2000" dirty="0">
              <a:solidFill>
                <a:srgbClr val="0070C0"/>
              </a:solidFill>
            </a:endParaRPr>
          </a:p>
          <a:p>
            <a:pPr algn="just"/>
            <a:r>
              <a:rPr lang="nb-NO" sz="2000" dirty="0">
                <a:solidFill>
                  <a:srgbClr val="0070C0"/>
                </a:solidFill>
              </a:rPr>
              <a:t>Beregning kan utføres på lydfeller av gitt lengde, rektangulære typer kan også være usymmetriske </a:t>
            </a:r>
          </a:p>
          <a:p>
            <a:endParaRPr lang="nb-NO" sz="2400" dirty="0"/>
          </a:p>
        </p:txBody>
      </p:sp>
      <p:sp>
        <p:nvSpPr>
          <p:cNvPr id="5"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b-NO"/>
          </a:p>
        </p:txBody>
      </p:sp>
      <p:graphicFrame>
        <p:nvGraphicFramePr>
          <p:cNvPr id="6" name="Object 5"/>
          <p:cNvGraphicFramePr>
            <a:graphicFrameLocks noChangeAspect="1"/>
          </p:cNvGraphicFramePr>
          <p:nvPr>
            <p:extLst>
              <p:ext uri="{D42A27DB-BD31-4B8C-83A1-F6EECF244321}">
                <p14:modId xmlns:p14="http://schemas.microsoft.com/office/powerpoint/2010/main" val="1821815978"/>
              </p:ext>
            </p:extLst>
          </p:nvPr>
        </p:nvGraphicFramePr>
        <p:xfrm>
          <a:off x="899592" y="3645024"/>
          <a:ext cx="3859991" cy="1004044"/>
        </p:xfrm>
        <a:graphic>
          <a:graphicData uri="http://schemas.openxmlformats.org/presentationml/2006/ole">
            <mc:AlternateContent xmlns:mc="http://schemas.openxmlformats.org/markup-compatibility/2006">
              <mc:Choice xmlns:v="urn:schemas-microsoft-com:vml" Requires="v">
                <p:oleObj spid="_x0000_s5241" name="Equation" r:id="rId4" imgW="1651000" imgH="431800" progId="Equation.DSMT4">
                  <p:embed/>
                </p:oleObj>
              </mc:Choice>
              <mc:Fallback>
                <p:oleObj name="Equation" r:id="rId4" imgW="1651000" imgH="431800" progId="Equation.DSMT4">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9592" y="3645024"/>
                        <a:ext cx="3859991" cy="1004044"/>
                      </a:xfrm>
                      <a:prstGeom prst="rect">
                        <a:avLst/>
                      </a:prstGeom>
                      <a:noFill/>
                    </p:spPr>
                  </p:pic>
                </p:oleObj>
              </mc:Fallback>
            </mc:AlternateContent>
          </a:graphicData>
        </a:graphic>
      </p:graphicFrame>
      <p:sp>
        <p:nvSpPr>
          <p:cNvPr id="7" name="Rectangle 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b-NO"/>
          </a:p>
        </p:txBody>
      </p:sp>
      <p:graphicFrame>
        <p:nvGraphicFramePr>
          <p:cNvPr id="8" name="Object 7"/>
          <p:cNvGraphicFramePr>
            <a:graphicFrameLocks noChangeAspect="1"/>
          </p:cNvGraphicFramePr>
          <p:nvPr>
            <p:extLst>
              <p:ext uri="{D42A27DB-BD31-4B8C-83A1-F6EECF244321}">
                <p14:modId xmlns:p14="http://schemas.microsoft.com/office/powerpoint/2010/main" val="383572103"/>
              </p:ext>
            </p:extLst>
          </p:nvPr>
        </p:nvGraphicFramePr>
        <p:xfrm>
          <a:off x="971600" y="4653136"/>
          <a:ext cx="4597261" cy="648072"/>
        </p:xfrm>
        <a:graphic>
          <a:graphicData uri="http://schemas.openxmlformats.org/presentationml/2006/ole">
            <mc:AlternateContent xmlns:mc="http://schemas.openxmlformats.org/markup-compatibility/2006">
              <mc:Choice xmlns:v="urn:schemas-microsoft-com:vml" Requires="v">
                <p:oleObj spid="_x0000_s5242" name="Equation" r:id="rId6" imgW="2159000" imgH="304800" progId="Equation.DSMT4">
                  <p:embed/>
                </p:oleObj>
              </mc:Choice>
              <mc:Fallback>
                <p:oleObj name="Equation" r:id="rId6" imgW="2159000" imgH="304800" progId="Equation.DSMT4">
                  <p:embed/>
                  <p:pic>
                    <p:nvPicPr>
                      <p:cNvPr id="0"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71600" y="4653136"/>
                        <a:ext cx="4597261" cy="648072"/>
                      </a:xfrm>
                      <a:prstGeom prst="rect">
                        <a:avLst/>
                      </a:prstGeom>
                      <a:noFill/>
                    </p:spPr>
                  </p:pic>
                </p:oleObj>
              </mc:Fallback>
            </mc:AlternateContent>
          </a:graphicData>
        </a:graphic>
      </p:graphicFrame>
      <p:sp>
        <p:nvSpPr>
          <p:cNvPr id="9"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b-NO"/>
          </a:p>
        </p:txBody>
      </p:sp>
      <p:graphicFrame>
        <p:nvGraphicFramePr>
          <p:cNvPr id="10" name="Object 9"/>
          <p:cNvGraphicFramePr>
            <a:graphicFrameLocks noChangeAspect="1"/>
          </p:cNvGraphicFramePr>
          <p:nvPr>
            <p:extLst>
              <p:ext uri="{D42A27DB-BD31-4B8C-83A1-F6EECF244321}">
                <p14:modId xmlns:p14="http://schemas.microsoft.com/office/powerpoint/2010/main" val="416938952"/>
              </p:ext>
            </p:extLst>
          </p:nvPr>
        </p:nvGraphicFramePr>
        <p:xfrm>
          <a:off x="899592" y="5589240"/>
          <a:ext cx="5472608" cy="576064"/>
        </p:xfrm>
        <a:graphic>
          <a:graphicData uri="http://schemas.openxmlformats.org/presentationml/2006/ole">
            <mc:AlternateContent xmlns:mc="http://schemas.openxmlformats.org/markup-compatibility/2006">
              <mc:Choice xmlns:v="urn:schemas-microsoft-com:vml" Requires="v">
                <p:oleObj spid="_x0000_s5243" name="Equation" r:id="rId8" imgW="2171700" imgH="228600" progId="Equation.DSMT4">
                  <p:embed/>
                </p:oleObj>
              </mc:Choice>
              <mc:Fallback>
                <p:oleObj name="Equation" r:id="rId8" imgW="2171700" imgH="228600" progId="Equation.DSMT4">
                  <p:embed/>
                  <p:pic>
                    <p:nvPicPr>
                      <p:cNvPr id="0" name="Object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99592" y="5589240"/>
                        <a:ext cx="5472608" cy="576064"/>
                      </a:xfrm>
                      <a:prstGeom prst="rect">
                        <a:avLst/>
                      </a:prstGeom>
                      <a:noFill/>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2643562653"/>
              </p:ext>
            </p:extLst>
          </p:nvPr>
        </p:nvGraphicFramePr>
        <p:xfrm>
          <a:off x="6732240" y="3645024"/>
          <a:ext cx="1690101" cy="2015802"/>
        </p:xfrm>
        <a:graphic>
          <a:graphicData uri="http://schemas.openxmlformats.org/presentationml/2006/ole">
            <mc:AlternateContent xmlns:mc="http://schemas.openxmlformats.org/markup-compatibility/2006">
              <mc:Choice xmlns:v="urn:schemas-microsoft-com:vml" Requires="v">
                <p:oleObj spid="_x0000_s5244" name="Designer Drawing" r:id="rId10" imgW="2874960" imgH="3429720" progId="Designer.Drawing.8">
                  <p:link updateAutomatic="1"/>
                </p:oleObj>
              </mc:Choice>
              <mc:Fallback>
                <p:oleObj name="Designer Drawing" r:id="rId10" imgW="2874960" imgH="3429720" progId="Designer.Drawing.8">
                  <p:link updateAutomatic="1"/>
                  <p:pic>
                    <p:nvPicPr>
                      <p:cNvPr id="0" name="Object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732240" y="3645024"/>
                        <a:ext cx="1690101" cy="2015802"/>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742799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Vigran_Parallelle absorbenter_Ak_foredrag">
  <a:themeElements>
    <a:clrScheme name="tom_liggend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om_liggen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nn-NO" sz="3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nn-NO" sz="3600" b="0" i="0" u="none" strike="noStrike" cap="none" normalizeH="0" baseline="0" smtClean="0">
            <a:ln>
              <a:noFill/>
            </a:ln>
            <a:solidFill>
              <a:schemeClr val="tx1"/>
            </a:solidFill>
            <a:effectLst/>
            <a:latin typeface="Arial" charset="0"/>
          </a:defRPr>
        </a:defPPr>
      </a:lstStyle>
    </a:lnDef>
  </a:objectDefaults>
  <a:extraClrSchemeLst>
    <a:extraClrScheme>
      <a:clrScheme name="tom_liggend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om_liggend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om_liggend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om_liggend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om_liggend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om_liggend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om_liggend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Vigran_Parallelle absorbenter_Ak_foredrag</Template>
  <TotalTime>1044</TotalTime>
  <Words>801</Words>
  <Application>Microsoft Office PowerPoint</Application>
  <PresentationFormat>Skjermfremvisning (4:3)</PresentationFormat>
  <Paragraphs>75</Paragraphs>
  <Slides>18</Slides>
  <Notes>18</Notes>
  <HiddenSlides>0</HiddenSlides>
  <MMClips>0</MMClips>
  <ScaleCrop>false</ScaleCrop>
  <HeadingPairs>
    <vt:vector size="10" baseType="variant">
      <vt:variant>
        <vt:lpstr>Brukte skrifter</vt:lpstr>
      </vt:variant>
      <vt:variant>
        <vt:i4>2</vt:i4>
      </vt:variant>
      <vt:variant>
        <vt:lpstr>Tema</vt:lpstr>
      </vt:variant>
      <vt:variant>
        <vt:i4>1</vt:i4>
      </vt:variant>
      <vt:variant>
        <vt:lpstr>Koblinger</vt:lpstr>
      </vt:variant>
      <vt:variant>
        <vt:i4>5</vt:i4>
      </vt:variant>
      <vt:variant>
        <vt:lpstr>Innebygde OLE-servere</vt:lpstr>
      </vt:variant>
      <vt:variant>
        <vt:i4>2</vt:i4>
      </vt:variant>
      <vt:variant>
        <vt:lpstr>Lysbildetitler</vt:lpstr>
      </vt:variant>
      <vt:variant>
        <vt:i4>18</vt:i4>
      </vt:variant>
    </vt:vector>
  </HeadingPairs>
  <TitlesOfParts>
    <vt:vector size="28" baseType="lpstr">
      <vt:lpstr>Arial</vt:lpstr>
      <vt:lpstr>Wingdings</vt:lpstr>
      <vt:lpstr>Vigran_Parallelle absorbenter_Ak_foredrag</vt:lpstr>
      <vt:lpstr>file:///C:\Users\Vigran\Documents\Arkiv_Erik\BTEKST\DeAmp\Lyddemper\LYDFELLE_annulær.dsf</vt:lpstr>
      <vt:lpstr>file:///C:\Users\Vigran\Documents\Arkiv_Erik\BTEKST\DeAmp\Lyddemper\LYDFELLE_annulær.dsf</vt:lpstr>
      <vt:lpstr>file:///C:\Users\Vigran\Documents\Arkiv_Erik\BTEKST\DeAmp\Lyddemper\LYDFELLE_annulær.dsf</vt:lpstr>
      <vt:lpstr>file:///C:\Users\Vigran\Documents\Arkiv_Erik\BTEKST\DeAmp\Lyddemper\LYDFELLE_annulær.dsf</vt:lpstr>
      <vt:lpstr>file:///C:\Users\Vigran\Documents\Arkiv_Erik\BTEKST\DeAmp\Lyddemper\Skisser_komb_spalt_abs_2.dsf</vt:lpstr>
      <vt:lpstr>Equation</vt:lpstr>
      <vt:lpstr>Designer Drawing</vt:lpstr>
      <vt:lpstr>PowerPoint-presentasjon</vt:lpstr>
      <vt:lpstr>Disposisjon</vt:lpstr>
      <vt:lpstr>Rektangulære og sylindriske typer</vt:lpstr>
      <vt:lpstr>Begge typer kan ha et senterlegeme (pod) </vt:lpstr>
      <vt:lpstr>En del mulige varianter</vt:lpstr>
      <vt:lpstr>Måleopplegg for transmisjonsmåling</vt:lpstr>
      <vt:lpstr>Lydfelle-riggen</vt:lpstr>
      <vt:lpstr>Dobbeltporøst materiale i ytre bokser</vt:lpstr>
      <vt:lpstr>Beregningsmodeller</vt:lpstr>
      <vt:lpstr>Beregningsmodeller</vt:lpstr>
      <vt:lpstr>Et eksempel på sirkulær lydfelle. Lengde 600 mm og diameter 200 mm</vt:lpstr>
      <vt:lpstr>...så til målte og beregnete data i mini-modellen</vt:lpstr>
      <vt:lpstr>Porøs absorbent m/ hard «pod»</vt:lpstr>
      <vt:lpstr>Dobbeltporøs absorbent m/ hard «pod»</vt:lpstr>
      <vt:lpstr>...så til litt porøse podder  (Merk frekvensskala!)</vt:lpstr>
      <vt:lpstr>Til sist: kombinasjon av resonator og porøst materiale</vt:lpstr>
      <vt:lpstr>Konklusjoner</vt:lpstr>
      <vt:lpstr>PowerPoint-presentasjon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Vigran</dc:creator>
  <cp:lastModifiedBy>Magnus A. Johnsen</cp:lastModifiedBy>
  <cp:revision>54</cp:revision>
  <cp:lastPrinted>2017-11-01T13:45:15Z</cp:lastPrinted>
  <dcterms:created xsi:type="dcterms:W3CDTF">2017-09-19T14:07:01Z</dcterms:created>
  <dcterms:modified xsi:type="dcterms:W3CDTF">2017-11-04T11:18:05Z</dcterms:modified>
</cp:coreProperties>
</file>