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4" r:id="rId3"/>
    <p:sldId id="267" r:id="rId4"/>
    <p:sldId id="274" r:id="rId5"/>
    <p:sldId id="263" r:id="rId6"/>
    <p:sldId id="273" r:id="rId7"/>
    <p:sldId id="261" r:id="rId8"/>
    <p:sldId id="262" r:id="rId9"/>
    <p:sldId id="265" r:id="rId10"/>
    <p:sldId id="266" r:id="rId11"/>
    <p:sldId id="268" r:id="rId12"/>
    <p:sldId id="269" r:id="rId13"/>
    <p:sldId id="276" r:id="rId14"/>
    <p:sldId id="275" r:id="rId15"/>
    <p:sldId id="270" r:id="rId16"/>
    <p:sldId id="272" r:id="rId17"/>
  </p:sldIdLst>
  <p:sldSz cx="9144000" cy="5143500" type="screen16x9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  <a:srgbClr val="80776F"/>
    <a:srgbClr val="605953"/>
    <a:srgbClr val="5C6673"/>
    <a:srgbClr val="E3DFDD"/>
    <a:srgbClr val="D3CEC9"/>
    <a:srgbClr val="F1EFEE"/>
    <a:srgbClr val="D4D0CB"/>
    <a:srgbClr val="E3DDD7"/>
    <a:srgbClr val="F6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1" autoAdjust="0"/>
  </p:normalViewPr>
  <p:slideViewPr>
    <p:cSldViewPr snapToGrid="0" snapToObjects="1">
      <p:cViewPr varScale="1">
        <p:scale>
          <a:sx n="169" d="100"/>
          <a:sy n="169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nb-NO" sz="800" smtClean="0">
                <a:solidFill>
                  <a:schemeClr val="tx2"/>
                </a:solidFill>
              </a:rPr>
              <a:t>Vibrasjonsforhold og treningssentre: noen erfaringer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 smtClean="0">
                <a:solidFill>
                  <a:schemeClr val="tx2"/>
                </a:solidFill>
              </a:rPr>
              <a:t>21 oktober 2017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nb-NO" sz="800" smtClean="0">
                <a:solidFill>
                  <a:schemeClr val="tx2"/>
                </a:solidFill>
              </a:rPr>
              <a:t>Vibrasjonsforhold og treningssentre: noen erfaringer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274" y="4859338"/>
            <a:ext cx="6768751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 dirty="0" smtClean="0"/>
              <a:t>1 October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COWI </a:t>
            </a:r>
            <a:r>
              <a:rPr lang="en-GB" dirty="0" err="1" smtClean="0"/>
              <a:t>Powerpoint</a:t>
            </a:r>
            <a:r>
              <a:rPr lang="en-GB" dirty="0" smtClean="0"/>
              <a:t>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29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ADD IMAGE BY CLICKING ICON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ADD MEDIA SIZE 16/9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ADD MEDIA SIZE 4/3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B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C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Add name,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7126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D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22" name="Picture 21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19" y="1460741"/>
            <a:ext cx="8304363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5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90697" y="656751"/>
            <a:ext cx="2334202" cy="3414080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00:00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en-GB" dirty="0" smtClean="0"/>
              <a:t>-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400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en-GB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"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Project</a:t>
            </a:r>
            <a:r>
              <a:rPr lang="en-GB" sz="1000" baseline="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Document</a:t>
            </a:r>
            <a:r>
              <a:rPr lang="en-GB" sz="1000" baseline="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en-GB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Prepared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Checked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Approved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File name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460743"/>
            <a:ext cx="3766179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en-GB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8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4553148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4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COWIlogo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0" r:id="rId2"/>
    <p:sldLayoutId id="2147483741" r:id="rId3"/>
    <p:sldLayoutId id="2147483661" r:id="rId4"/>
    <p:sldLayoutId id="2147483704" r:id="rId5"/>
    <p:sldLayoutId id="2147483728" r:id="rId6"/>
    <p:sldLayoutId id="2147483654" r:id="rId7"/>
    <p:sldLayoutId id="2147483702" r:id="rId8"/>
    <p:sldLayoutId id="2147483739" r:id="rId9"/>
    <p:sldLayoutId id="2147483680" r:id="rId10"/>
    <p:sldLayoutId id="2147483655" r:id="rId11"/>
    <p:sldLayoutId id="2147483677" r:id="rId12"/>
    <p:sldLayoutId id="2147483679" r:id="rId13"/>
    <p:sldLayoutId id="2147483725" r:id="rId14"/>
    <p:sldLayoutId id="2147483726" r:id="rId15"/>
    <p:sldLayoutId id="2147483683" r:id="rId16"/>
    <p:sldLayoutId id="2147483684" r:id="rId17"/>
    <p:sldLayoutId id="2147483712" r:id="rId18"/>
    <p:sldLayoutId id="2147483713" r:id="rId19"/>
    <p:sldLayoutId id="2147483714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15" r:id="rId27"/>
    <p:sldLayoutId id="2147483716" r:id="rId28"/>
    <p:sldLayoutId id="214748371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rgbClr val="F04E2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</a:t>
            </a:r>
            <a:r>
              <a:rPr lang="nb-NO" dirty="0" err="1" smtClean="0"/>
              <a:t>treningssentRE</a:t>
            </a:r>
            <a:r>
              <a:rPr lang="nb-NO" dirty="0" smtClean="0"/>
              <a:t>: noen erfaringer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86594" y="1940550"/>
            <a:ext cx="8266977" cy="766252"/>
          </a:xfrm>
        </p:spPr>
        <p:txBody>
          <a:bodyPr/>
          <a:lstStyle/>
          <a:p>
            <a:r>
              <a:rPr lang="nb-NO" dirty="0"/>
              <a:t>Vibrasjonsforhold og </a:t>
            </a:r>
            <a:r>
              <a:rPr lang="nb-NO" dirty="0" smtClean="0"/>
              <a:t>treningssentre: </a:t>
            </a:r>
            <a:r>
              <a:rPr lang="nb-NO" dirty="0"/>
              <a:t>noen erfaringer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 smtClean="0"/>
              <a:t>Jorge Torres, PhD., </a:t>
            </a:r>
            <a:r>
              <a:rPr lang="nb-NO" dirty="0" smtClean="0"/>
              <a:t>Akustikk</a:t>
            </a:r>
            <a:r>
              <a:rPr lang="en-GB" dirty="0" smtClean="0"/>
              <a:t> </a:t>
            </a:r>
            <a:r>
              <a:rPr lang="nb-NO" dirty="0" smtClean="0"/>
              <a:t>avdeling</a:t>
            </a:r>
            <a:r>
              <a:rPr lang="en-GB" dirty="0" smtClean="0"/>
              <a:t> </a:t>
            </a:r>
            <a:r>
              <a:rPr lang="nb-NO" dirty="0" smtClean="0"/>
              <a:t>i</a:t>
            </a:r>
            <a:r>
              <a:rPr lang="en-GB" dirty="0" smtClean="0"/>
              <a:t> COWI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5"/>
            <a:ext cx="8304363" cy="416168"/>
          </a:xfrm>
        </p:spPr>
        <p:txBody>
          <a:bodyPr/>
          <a:lstStyle/>
          <a:p>
            <a:r>
              <a:rPr lang="nb-NO" dirty="0" smtClean="0"/>
              <a:t>Dimensjoneringsdata for vibrasjoner, hulldekke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28567" y="1617764"/>
            <a:ext cx="35956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For HD-265 med spennvidde 8,5 m blir egenfrekvensen til dekke på omtrent 8 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20" y="1613731"/>
            <a:ext cx="4462670" cy="24913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2811" y="1140684"/>
            <a:ext cx="3695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Fra </a:t>
            </a:r>
            <a:r>
              <a:rPr lang="nb-NO" sz="1600" i="1" dirty="0" smtClean="0"/>
              <a:t>Betongelementboken (2013)</a:t>
            </a:r>
            <a:endParaRPr lang="nb-NO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4916" y="2614435"/>
            <a:ext cx="1800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81170" y="1920592"/>
            <a:ext cx="0" cy="684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73963" y="3126064"/>
            <a:ext cx="327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Vurdering ikke i tråd med NS-EN 1991-1-1:2002 + NA:2008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437083"/>
          </a:xfrm>
        </p:spPr>
        <p:txBody>
          <a:bodyPr/>
          <a:lstStyle/>
          <a:p>
            <a:r>
              <a:rPr lang="nb-NO" dirty="0"/>
              <a:t>Treningssentre, noen erfaringer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1892" y="6104610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2435" y="1128483"/>
            <a:ext cx="8404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Siden huledekke </a:t>
            </a:r>
            <a:r>
              <a:rPr lang="nb-NO" dirty="0"/>
              <a:t>er produsert i fabrikker, gir det muligheten til å </a:t>
            </a:r>
            <a:r>
              <a:rPr lang="nb-NO" dirty="0" err="1" smtClean="0"/>
              <a:t>forspenne</a:t>
            </a:r>
            <a:r>
              <a:rPr lang="nb-NO" dirty="0" smtClean="0"/>
              <a:t> betongplate. </a:t>
            </a:r>
            <a:r>
              <a:rPr lang="nb-NO" dirty="0"/>
              <a:t>Dette resulterer i en mye lettere og slank konstruksjon.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Erfaringsmessig viser at lengre spenn </a:t>
            </a:r>
            <a:r>
              <a:rPr lang="nb-NO" dirty="0"/>
              <a:t>i kombinasjon med en </a:t>
            </a:r>
            <a:r>
              <a:rPr lang="nb-NO" dirty="0" smtClean="0"/>
              <a:t>lettere konstruksjon </a:t>
            </a:r>
            <a:r>
              <a:rPr lang="nb-NO" dirty="0"/>
              <a:t>gjør </a:t>
            </a:r>
            <a:r>
              <a:rPr lang="nb-NO" dirty="0" smtClean="0"/>
              <a:t>dekket </a:t>
            </a:r>
            <a:r>
              <a:rPr lang="nb-NO" dirty="0"/>
              <a:t>mer følsom </a:t>
            </a:r>
            <a:r>
              <a:rPr lang="nb-NO" dirty="0" smtClean="0"/>
              <a:t>for </a:t>
            </a:r>
            <a:r>
              <a:rPr lang="nb-NO" dirty="0"/>
              <a:t>uønskede </a:t>
            </a:r>
            <a:r>
              <a:rPr lang="nb-NO" dirty="0" smtClean="0"/>
              <a:t>vibrasjoner.</a:t>
            </a:r>
            <a:endParaRPr lang="en-GB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17449" y="4646471"/>
            <a:ext cx="1958203" cy="206046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600" b="0" kern="120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19820" y="3089992"/>
            <a:ext cx="8095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Tester </a:t>
            </a:r>
            <a:r>
              <a:rPr lang="nb-NO" dirty="0"/>
              <a:t>gjennomført viser at </a:t>
            </a:r>
            <a:r>
              <a:rPr lang="nb-NO" u="sng" dirty="0"/>
              <a:t>dekker med store </a:t>
            </a:r>
            <a:r>
              <a:rPr lang="nb-NO" u="sng" dirty="0" smtClean="0"/>
              <a:t>spenn (L&gt;8m) </a:t>
            </a:r>
            <a:r>
              <a:rPr lang="nb-NO" u="sng" dirty="0"/>
              <a:t>ofte vil kunne oppnå </a:t>
            </a:r>
            <a:r>
              <a:rPr lang="nb-NO" u="sng" dirty="0" smtClean="0"/>
              <a:t>resonans </a:t>
            </a:r>
            <a:r>
              <a:rPr lang="nb-NO" u="sng" dirty="0"/>
              <a:t>fra den andre harmoniske frekvensen</a:t>
            </a:r>
            <a:r>
              <a:rPr lang="nb-NO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437083"/>
          </a:xfrm>
        </p:spPr>
        <p:txBody>
          <a:bodyPr/>
          <a:lstStyle/>
          <a:p>
            <a:r>
              <a:rPr lang="nb-NO" dirty="0" smtClean="0"/>
              <a:t>Treningssentre, </a:t>
            </a:r>
            <a:r>
              <a:rPr lang="nb-NO" dirty="0"/>
              <a:t>noen erfaringer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1892" y="6104610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17449" y="4646471"/>
            <a:ext cx="1958203" cy="206046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600" b="0" kern="120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9" name="Picture 8" descr="C:\INFRA\COWI-Osl_Drampskispbryen\3-etg-PSD-løpegruppe-spektrum\COWI-Osl_Drampskispbryen_GEO, V12V_14900_1_30_1a3a08d0_transient_2013_12_10T17_09_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0"/>
          <a:stretch/>
        </p:blipFill>
        <p:spPr bwMode="auto">
          <a:xfrm>
            <a:off x="1264301" y="1346125"/>
            <a:ext cx="4104205" cy="2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069496" y="3947091"/>
            <a:ext cx="4493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Målt 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 i en </a:t>
            </a:r>
            <a:r>
              <a:rPr lang="nb-NO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treningssentre, fra løpetrening på treningssenter, 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hulldekke 265 </a:t>
            </a:r>
            <a:r>
              <a:rPr lang="nb-NO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 spenn 8,5 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 </a:t>
            </a:r>
            <a:endParaRPr lang="nb-NO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77955" y="1355938"/>
            <a:ext cx="3193360" cy="2210520"/>
            <a:chOff x="5829994" y="2087227"/>
            <a:chExt cx="2361185" cy="1776814"/>
          </a:xfrm>
        </p:grpSpPr>
        <p:grpSp>
          <p:nvGrpSpPr>
            <p:cNvPr id="14" name="Group 13"/>
            <p:cNvGrpSpPr/>
            <p:nvPr/>
          </p:nvGrpSpPr>
          <p:grpSpPr>
            <a:xfrm>
              <a:off x="5829994" y="2236082"/>
              <a:ext cx="1066666" cy="1627959"/>
              <a:chOff x="5829994" y="2236082"/>
              <a:chExt cx="1066666" cy="1627959"/>
            </a:xfrm>
          </p:grpSpPr>
          <p:sp>
            <p:nvSpPr>
              <p:cNvPr id="16" name="Text Box 50"/>
              <p:cNvSpPr txBox="1"/>
              <p:nvPr/>
            </p:nvSpPr>
            <p:spPr>
              <a:xfrm>
                <a:off x="6186896" y="2236082"/>
                <a:ext cx="279388" cy="19144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1350"/>
                  </a:lnSpc>
                  <a:spcAft>
                    <a:spcPts val="0"/>
                  </a:spcAft>
                </a:pPr>
                <a:r>
                  <a:rPr lang="nb-NO" sz="6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8,19 </a:t>
                </a:r>
                <a:r>
                  <a:rPr lang="nb-NO" sz="6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Hz</a:t>
                </a:r>
                <a:endParaRPr lang="nb-NO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" name="Text Box 51"/>
              <p:cNvSpPr txBox="1"/>
              <p:nvPr/>
            </p:nvSpPr>
            <p:spPr>
              <a:xfrm>
                <a:off x="5829994" y="3662994"/>
                <a:ext cx="279388" cy="20104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1350"/>
                  </a:lnSpc>
                  <a:spcAft>
                    <a:spcPts val="0"/>
                  </a:spcAft>
                </a:pPr>
                <a:r>
                  <a:rPr lang="nb-NO" sz="6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2,8 </a:t>
                </a:r>
                <a:r>
                  <a:rPr lang="nb-NO" sz="6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Hz</a:t>
                </a:r>
                <a:endParaRPr lang="nb-NO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Text Box 53"/>
              <p:cNvSpPr txBox="1"/>
              <p:nvPr/>
            </p:nvSpPr>
            <p:spPr>
              <a:xfrm>
                <a:off x="6617272" y="3237563"/>
                <a:ext cx="279388" cy="1885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1350"/>
                  </a:lnSpc>
                  <a:spcAft>
                    <a:spcPts val="0"/>
                  </a:spcAft>
                </a:pPr>
                <a:r>
                  <a:rPr lang="nb-NO" sz="6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10,2 </a:t>
                </a:r>
                <a:r>
                  <a:rPr lang="nb-NO" sz="6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Hz</a:t>
                </a:r>
                <a:endParaRPr lang="nb-NO" sz="11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" name="Text Box 54"/>
              <p:cNvSpPr txBox="1"/>
              <p:nvPr/>
            </p:nvSpPr>
            <p:spPr>
              <a:xfrm>
                <a:off x="6186896" y="3658998"/>
                <a:ext cx="279388" cy="19806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1350"/>
                  </a:lnSpc>
                  <a:spcAft>
                    <a:spcPts val="0"/>
                  </a:spcAft>
                </a:pPr>
                <a:r>
                  <a:rPr lang="nb-NO" sz="6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5,6 </a:t>
                </a:r>
                <a:r>
                  <a:rPr lang="nb-NO" sz="600" dirty="0" err="1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Hz</a:t>
                </a:r>
                <a:endParaRPr lang="nb-NO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7759197" y="2087227"/>
              <a:ext cx="431982" cy="8279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  <a:effectLst>
              <a:outerShdw blurRad="50800" dist="50800" dir="5400000" sx="1000" sy="1000" algn="ctr" rotWithShape="0">
                <a:srgbClr val="FFFF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624531" y="1541127"/>
            <a:ext cx="30439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Målinger viser at for HD-265 med spenn på 8,5m er dominerende frekvens </a:t>
            </a:r>
            <a:r>
              <a:rPr lang="nb-NO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 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treningssenter 8 </a:t>
            </a:r>
            <a:r>
              <a:rPr lang="nb-NO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Hz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endParaRPr lang="nb-NO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Egenfrekvens til HD-265 med spenn på 8,5m 8 </a:t>
            </a:r>
            <a:r>
              <a:rPr lang="nb-NO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Hz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b-NO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Dette gir </a:t>
            </a:r>
            <a:r>
              <a:rPr lang="nb-NO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Resonans!</a:t>
            </a:r>
            <a:endParaRPr lang="nb-NO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437083"/>
          </a:xfrm>
        </p:spPr>
        <p:txBody>
          <a:bodyPr/>
          <a:lstStyle/>
          <a:p>
            <a:r>
              <a:rPr lang="nb-NO" dirty="0" smtClean="0"/>
              <a:t>Treningssentre, </a:t>
            </a:r>
            <a:r>
              <a:rPr lang="nb-NO" dirty="0"/>
              <a:t>noen erfaringer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1892" y="6104610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17449" y="4646471"/>
            <a:ext cx="1958203" cy="206046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600" b="0" kern="120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1819" y="3584194"/>
            <a:ext cx="2918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Målt 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 i en treningssentre, hulldekke 265 </a:t>
            </a:r>
            <a:r>
              <a:rPr lang="nb-NO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 spenn 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m </a:t>
            </a:r>
            <a:endParaRPr lang="nb-NO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9820" y="1134484"/>
            <a:ext cx="6617970" cy="2263883"/>
            <a:chOff x="0" y="261521"/>
            <a:chExt cx="6618514" cy="2263965"/>
          </a:xfrm>
        </p:grpSpPr>
        <p:pic>
          <p:nvPicPr>
            <p:cNvPr id="21" name="Picture 20" descr="C:\INFRA\COWI-Osl_Drampskispbryen\3-etg-PSD-løpegruppe-spektrum\COWI-Osl_Drampskispbryen_GEO, V12V_14900_1_28_1a3a07b8_transient_2013_12_10T17_04_57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76"/>
            <a:stretch/>
          </p:blipFill>
          <p:spPr bwMode="auto">
            <a:xfrm>
              <a:off x="0" y="274493"/>
              <a:ext cx="3358243" cy="2250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C:\INFRA\COWI-Osl_Drampskispbryen\3-etg-PSD-løpegruppe-spektrum\COWI-Osl_Drampskispbryen_GEO, V12V_14900_1_26_1a3a06ab_transient_2013_12_10T17_00_1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8"/>
            <a:stretch/>
          </p:blipFill>
          <p:spPr bwMode="auto">
            <a:xfrm>
              <a:off x="3260271" y="261521"/>
              <a:ext cx="3358243" cy="22585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1008466" y="1303502"/>
            <a:ext cx="5839452" cy="1809111"/>
            <a:chOff x="-870857" y="87092"/>
            <a:chExt cx="5840582" cy="1809744"/>
          </a:xfrm>
        </p:grpSpPr>
        <p:sp>
          <p:nvSpPr>
            <p:cNvPr id="24" name="Text Box 64"/>
            <p:cNvSpPr txBox="1"/>
            <p:nvPr/>
          </p:nvSpPr>
          <p:spPr>
            <a:xfrm>
              <a:off x="53853" y="312420"/>
              <a:ext cx="279400" cy="114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nb-NO" sz="6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11,4 </a:t>
              </a:r>
              <a:r>
                <a:rPr lang="nb-NO" sz="600" dirty="0" err="1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Hz</a:t>
              </a:r>
              <a:endParaRPr lang="nb-NO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xt Box 65"/>
            <p:cNvSpPr txBox="1"/>
            <p:nvPr/>
          </p:nvSpPr>
          <p:spPr>
            <a:xfrm>
              <a:off x="-870857" y="1782536"/>
              <a:ext cx="279400" cy="114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nb-NO" sz="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2,8 Hz</a:t>
              </a:r>
              <a:endParaRPr lang="nb-NO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00794" y="91581"/>
              <a:ext cx="432020" cy="82804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  <a:effectLst>
              <a:outerShdw blurRad="50800" dist="50800" dir="5400000" sx="1000" sy="1000" algn="ctr" rotWithShape="0">
                <a:srgbClr val="FFFF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7" name="Text Box 67"/>
            <p:cNvSpPr txBox="1"/>
            <p:nvPr/>
          </p:nvSpPr>
          <p:spPr>
            <a:xfrm>
              <a:off x="-395556" y="876855"/>
              <a:ext cx="279400" cy="114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nb-NO" sz="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8,02 Hz</a:t>
              </a:r>
              <a:endParaRPr lang="nb-NO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xt Box 68"/>
            <p:cNvSpPr txBox="1"/>
            <p:nvPr/>
          </p:nvSpPr>
          <p:spPr>
            <a:xfrm>
              <a:off x="-535440" y="1518028"/>
              <a:ext cx="279400" cy="114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nb-NO" sz="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5,9 Hz</a:t>
              </a:r>
              <a:endParaRPr lang="nb-NO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69"/>
            <p:cNvSpPr txBox="1"/>
            <p:nvPr/>
          </p:nvSpPr>
          <p:spPr>
            <a:xfrm>
              <a:off x="2853977" y="263296"/>
              <a:ext cx="279400" cy="114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nb-NO" sz="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8,0 Hz</a:t>
              </a:r>
              <a:endParaRPr lang="nb-NO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Text Box 70"/>
            <p:cNvSpPr txBox="1"/>
            <p:nvPr/>
          </p:nvSpPr>
          <p:spPr>
            <a:xfrm>
              <a:off x="2393751" y="1782536"/>
              <a:ext cx="279400" cy="114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nb-NO" sz="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2,7 Hz</a:t>
              </a:r>
              <a:endParaRPr lang="nb-NO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37705" y="87092"/>
              <a:ext cx="432020" cy="82804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  <a:effectLst>
              <a:outerShdw blurRad="50800" dist="50800" dir="5400000" sx="1000" sy="1000" algn="ctr" rotWithShape="0">
                <a:srgbClr val="FFFF00"/>
              </a:outerShdw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33" name="Text Box 73"/>
            <p:cNvSpPr txBox="1"/>
            <p:nvPr/>
          </p:nvSpPr>
          <p:spPr>
            <a:xfrm>
              <a:off x="3274957" y="492044"/>
              <a:ext cx="279400" cy="1143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nb-NO" sz="6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10,1 Hz</a:t>
              </a:r>
              <a:endParaRPr lang="nb-NO" sz="11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4" name="Picture 33"/>
          <p:cNvPicPr/>
          <p:nvPr/>
        </p:nvPicPr>
        <p:blipFill>
          <a:blip r:embed="rId4"/>
          <a:stretch>
            <a:fillRect/>
          </a:stretch>
        </p:blipFill>
        <p:spPr>
          <a:xfrm>
            <a:off x="3872594" y="1155842"/>
            <a:ext cx="3979545" cy="219837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529899" y="1320935"/>
            <a:ext cx="2275586" cy="1873924"/>
            <a:chOff x="1077125" y="2173958"/>
            <a:chExt cx="2275586" cy="1873924"/>
          </a:xfrm>
        </p:grpSpPr>
        <p:cxnSp>
          <p:nvCxnSpPr>
            <p:cNvPr id="36" name="Straight Connector 35"/>
            <p:cNvCxnSpPr/>
            <p:nvPr/>
          </p:nvCxnSpPr>
          <p:spPr>
            <a:xfrm flipH="1" flipV="1">
              <a:off x="1109320" y="2173958"/>
              <a:ext cx="25758" cy="170645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77125" y="3935741"/>
              <a:ext cx="96591" cy="10565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3288315" y="2180443"/>
              <a:ext cx="25758" cy="170645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256120" y="3942226"/>
              <a:ext cx="96591" cy="10565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237618" y="3564501"/>
            <a:ext cx="3614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Målt 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ved i en treningssentre,   T-</a:t>
            </a:r>
            <a:r>
              <a:rPr lang="nb-NO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elemener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150 </a:t>
            </a:r>
            <a:r>
              <a:rPr lang="nb-NO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 spenn </a:t>
            </a:r>
            <a:r>
              <a:rPr lang="nb-NO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m [3] </a:t>
            </a:r>
            <a:endParaRPr lang="nb-NO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994" y="4245846"/>
            <a:ext cx="690889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600" dirty="0" smtClean="0"/>
              <a:t>[3] Brad </a:t>
            </a:r>
            <a:r>
              <a:rPr lang="nb-NO" sz="600" dirty="0"/>
              <a:t>P., Andrew B. and Steve M., "</a:t>
            </a:r>
            <a:r>
              <a:rPr lang="nb-NO" sz="600" dirty="0" err="1"/>
              <a:t>Measurement</a:t>
            </a:r>
            <a:r>
              <a:rPr lang="nb-NO" sz="600" dirty="0"/>
              <a:t> and </a:t>
            </a:r>
            <a:r>
              <a:rPr lang="nb-NO" sz="600" dirty="0" err="1"/>
              <a:t>modeling</a:t>
            </a:r>
            <a:r>
              <a:rPr lang="nb-NO" sz="600" dirty="0"/>
              <a:t> </a:t>
            </a:r>
            <a:r>
              <a:rPr lang="nb-NO" sz="600" dirty="0" err="1"/>
              <a:t>of</a:t>
            </a:r>
            <a:r>
              <a:rPr lang="nb-NO" sz="600" dirty="0"/>
              <a:t> </a:t>
            </a:r>
            <a:r>
              <a:rPr lang="nb-NO" sz="600" dirty="0" err="1"/>
              <a:t>footfall</a:t>
            </a:r>
            <a:r>
              <a:rPr lang="nb-NO" sz="600" dirty="0"/>
              <a:t> </a:t>
            </a:r>
            <a:r>
              <a:rPr lang="nb-NO" sz="600" dirty="0" err="1"/>
              <a:t>vibrations</a:t>
            </a:r>
            <a:r>
              <a:rPr lang="nb-NO" sz="600" dirty="0"/>
              <a:t> in a sensitive </a:t>
            </a:r>
            <a:r>
              <a:rPr lang="nb-NO" sz="600" dirty="0" err="1"/>
              <a:t>laboratory</a:t>
            </a:r>
            <a:r>
              <a:rPr lang="nb-NO" sz="600" dirty="0"/>
              <a:t> </a:t>
            </a:r>
            <a:r>
              <a:rPr lang="nb-NO" sz="600" dirty="0" err="1"/>
              <a:t>facility</a:t>
            </a:r>
            <a:r>
              <a:rPr lang="nb-NO" sz="600" dirty="0"/>
              <a:t>", </a:t>
            </a:r>
            <a:r>
              <a:rPr lang="nb-NO" sz="600" dirty="0" err="1"/>
              <a:t>Proceedings</a:t>
            </a:r>
            <a:r>
              <a:rPr lang="nb-NO" sz="600" dirty="0"/>
              <a:t> </a:t>
            </a:r>
            <a:r>
              <a:rPr lang="nb-NO" sz="600" dirty="0" err="1"/>
              <a:t>of</a:t>
            </a:r>
            <a:r>
              <a:rPr lang="nb-NO" sz="600" dirty="0"/>
              <a:t> </a:t>
            </a:r>
            <a:r>
              <a:rPr lang="nb-NO" sz="600" dirty="0" err="1"/>
              <a:t>the</a:t>
            </a:r>
            <a:r>
              <a:rPr lang="nb-NO" sz="600" dirty="0"/>
              <a:t> IMAC-XXVII, 2009, USA</a:t>
            </a:r>
          </a:p>
        </p:txBody>
      </p:sp>
    </p:spTree>
    <p:extLst>
      <p:ext uri="{BB962C8B-B14F-4D97-AF65-F5344CB8AC3E}">
        <p14:creationId xmlns:p14="http://schemas.microsoft.com/office/powerpoint/2010/main" val="5318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437083"/>
          </a:xfrm>
        </p:spPr>
        <p:txBody>
          <a:bodyPr/>
          <a:lstStyle/>
          <a:p>
            <a:r>
              <a:rPr lang="nb-NO" dirty="0"/>
              <a:t>Treningssentre, noen erfaringer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1892" y="6104610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17449" y="4646471"/>
            <a:ext cx="1958203" cy="206046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600" b="0" kern="120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382436" y="1217816"/>
            <a:ext cx="8304363" cy="316810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Problemer ble rapportert også fra andre forsker 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 smtClean="0"/>
              <a:t>Ji</a:t>
            </a:r>
            <a:r>
              <a:rPr lang="nb-NO" dirty="0" smtClean="0"/>
              <a:t> </a:t>
            </a:r>
            <a:r>
              <a:rPr lang="nb-NO" dirty="0"/>
              <a:t>T, Ellis BR., "</a:t>
            </a:r>
            <a:r>
              <a:rPr lang="nb-NO" i="1" dirty="0"/>
              <a:t>Floor </a:t>
            </a:r>
            <a:r>
              <a:rPr lang="nb-NO" i="1" dirty="0" err="1"/>
              <a:t>vibrations</a:t>
            </a:r>
            <a:r>
              <a:rPr lang="nb-NO" i="1" dirty="0"/>
              <a:t> </a:t>
            </a:r>
            <a:r>
              <a:rPr lang="nb-NO" i="1" dirty="0" err="1"/>
              <a:t>induces</a:t>
            </a:r>
            <a:r>
              <a:rPr lang="nb-NO" i="1" dirty="0"/>
              <a:t> by </a:t>
            </a:r>
            <a:r>
              <a:rPr lang="nb-NO" i="1" dirty="0" err="1"/>
              <a:t>dance</a:t>
            </a:r>
            <a:r>
              <a:rPr lang="nb-NO" i="1" dirty="0"/>
              <a:t>-type </a:t>
            </a:r>
            <a:r>
              <a:rPr lang="nb-NO" i="1" dirty="0" err="1"/>
              <a:t>loads</a:t>
            </a:r>
            <a:r>
              <a:rPr lang="nb-NO" i="1" dirty="0"/>
              <a:t>: </a:t>
            </a:r>
            <a:r>
              <a:rPr lang="nb-NO" i="1" dirty="0" err="1"/>
              <a:t>verification</a:t>
            </a:r>
            <a:r>
              <a:rPr lang="nb-NO" i="1" dirty="0"/>
              <a:t>", The </a:t>
            </a:r>
            <a:r>
              <a:rPr lang="nb-NO" i="1" dirty="0" err="1"/>
              <a:t>Structural</a:t>
            </a:r>
            <a:r>
              <a:rPr lang="nb-NO" i="1" dirty="0"/>
              <a:t> </a:t>
            </a:r>
            <a:r>
              <a:rPr lang="nb-NO" i="1" dirty="0" err="1"/>
              <a:t>Engineer</a:t>
            </a:r>
            <a:r>
              <a:rPr lang="nb-NO" i="1" dirty="0"/>
              <a:t>, 1994: 72 (3) </a:t>
            </a:r>
            <a:endParaRPr lang="nb-NO" i="1" dirty="0" smtClean="0"/>
          </a:p>
          <a:p>
            <a:pPr marL="0" indent="0">
              <a:buNone/>
            </a:pPr>
            <a:r>
              <a:rPr lang="nb-NO" sz="1400" dirty="0" smtClean="0"/>
              <a:t>   "Frekvenser </a:t>
            </a:r>
            <a:r>
              <a:rPr lang="nb-NO" sz="1400" dirty="0"/>
              <a:t>helt opp til den </a:t>
            </a:r>
            <a:r>
              <a:rPr lang="nb-NO" sz="1400" u="sng" dirty="0" smtClean="0"/>
              <a:t>sjette </a:t>
            </a:r>
            <a:r>
              <a:rPr lang="nb-NO" sz="1400" u="sng" dirty="0"/>
              <a:t>harmoniske </a:t>
            </a:r>
            <a:r>
              <a:rPr lang="nb-NO" sz="1400" dirty="0"/>
              <a:t>kan skape </a:t>
            </a:r>
            <a:r>
              <a:rPr lang="nb-NO" sz="1400" dirty="0" smtClean="0"/>
              <a:t>resonans</a:t>
            </a:r>
            <a:r>
              <a:rPr lang="nb-NO" sz="1400" dirty="0"/>
              <a:t>"</a:t>
            </a:r>
            <a:endParaRPr lang="nb-NO" sz="1400" dirty="0" smtClean="0"/>
          </a:p>
          <a:p>
            <a:pPr marL="0" indent="0">
              <a:buNone/>
            </a:pPr>
            <a:endParaRPr lang="nb-NO" sz="1400" dirty="0"/>
          </a:p>
          <a:p>
            <a:r>
              <a:rPr lang="nb-NO" dirty="0"/>
              <a:t>Brad P., Andrew B. and Steve M., "</a:t>
            </a:r>
            <a:r>
              <a:rPr lang="nb-NO" i="1" dirty="0" err="1"/>
              <a:t>Measurement</a:t>
            </a:r>
            <a:r>
              <a:rPr lang="nb-NO" i="1" dirty="0"/>
              <a:t> and </a:t>
            </a:r>
            <a:r>
              <a:rPr lang="nb-NO" i="1" dirty="0" err="1"/>
              <a:t>modeling</a:t>
            </a:r>
            <a:r>
              <a:rPr lang="nb-NO" i="1" dirty="0"/>
              <a:t>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footfall</a:t>
            </a:r>
            <a:r>
              <a:rPr lang="nb-NO" i="1" dirty="0"/>
              <a:t> </a:t>
            </a:r>
            <a:r>
              <a:rPr lang="nb-NO" i="1" dirty="0" err="1"/>
              <a:t>vibrations</a:t>
            </a:r>
            <a:r>
              <a:rPr lang="nb-NO" i="1" dirty="0"/>
              <a:t> </a:t>
            </a:r>
            <a:r>
              <a:rPr lang="nb-NO" i="1" dirty="0" smtClean="0"/>
              <a:t>in </a:t>
            </a:r>
            <a:r>
              <a:rPr lang="nb-NO" i="1" dirty="0"/>
              <a:t>a sensitive </a:t>
            </a:r>
            <a:r>
              <a:rPr lang="nb-NO" i="1" dirty="0" err="1"/>
              <a:t>laboratory</a:t>
            </a:r>
            <a:r>
              <a:rPr lang="nb-NO" i="1" dirty="0"/>
              <a:t> </a:t>
            </a:r>
            <a:r>
              <a:rPr lang="nb-NO" i="1" dirty="0" err="1"/>
              <a:t>facility</a:t>
            </a:r>
            <a:r>
              <a:rPr lang="nb-NO" dirty="0"/>
              <a:t>", </a:t>
            </a:r>
            <a:r>
              <a:rPr lang="nb-NO" dirty="0" err="1"/>
              <a:t>Proceedings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IMAC-XXVII, 2009, </a:t>
            </a:r>
            <a:r>
              <a:rPr lang="nb-NO" dirty="0" smtClean="0"/>
              <a:t>USA</a:t>
            </a:r>
          </a:p>
          <a:p>
            <a:pPr marL="0" indent="0">
              <a:buNone/>
            </a:pPr>
            <a:r>
              <a:rPr lang="nb-NO" dirty="0" smtClean="0"/>
              <a:t>    "</a:t>
            </a:r>
            <a:r>
              <a:rPr lang="nb-NO" sz="1400" dirty="0" smtClean="0"/>
              <a:t>Målte </a:t>
            </a:r>
            <a:r>
              <a:rPr lang="nb-NO" sz="1400" dirty="0"/>
              <a:t>grunnfrekvensene av</a:t>
            </a:r>
            <a:r>
              <a:rPr lang="nb-NO" sz="1400" u="sng" dirty="0"/>
              <a:t> gående </a:t>
            </a:r>
            <a:r>
              <a:rPr lang="nb-NO" sz="1400" dirty="0"/>
              <a:t>og deres harmoniske på et </a:t>
            </a:r>
            <a:r>
              <a:rPr lang="nb-NO" sz="1400" u="sng" dirty="0" smtClean="0"/>
              <a:t>åpent laboratorium </a:t>
            </a:r>
            <a:r>
              <a:rPr lang="nb-NO" sz="1400" dirty="0"/>
              <a:t>med </a:t>
            </a:r>
            <a:endParaRPr lang="nb-NO" sz="1400" dirty="0" smtClean="0"/>
          </a:p>
          <a:p>
            <a:pPr marL="0" indent="0">
              <a:buNone/>
            </a:pPr>
            <a:r>
              <a:rPr lang="nb-NO" sz="1400" dirty="0"/>
              <a:t> </a:t>
            </a:r>
            <a:r>
              <a:rPr lang="nb-NO" sz="1400" dirty="0" smtClean="0"/>
              <a:t>   </a:t>
            </a:r>
            <a:r>
              <a:rPr lang="nb-NO" sz="1400" u="sng" dirty="0" smtClean="0"/>
              <a:t>9 </a:t>
            </a:r>
            <a:r>
              <a:rPr lang="nb-NO" sz="1400" u="sng" dirty="0"/>
              <a:t>m </a:t>
            </a:r>
            <a:r>
              <a:rPr lang="nb-NO" sz="1400" u="sng" dirty="0" smtClean="0"/>
              <a:t>spennvidde"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437083"/>
          </a:xfrm>
        </p:spPr>
        <p:txBody>
          <a:bodyPr/>
          <a:lstStyle/>
          <a:p>
            <a:r>
              <a:rPr lang="nb-NO" dirty="0" smtClean="0"/>
              <a:t>Konklusjoner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1892" y="6104610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17449" y="4646471"/>
            <a:ext cx="1958203" cy="206046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600" b="0" kern="120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15"/>
          </p:nvPr>
        </p:nvSpPr>
        <p:spPr>
          <a:xfrm>
            <a:off x="419823" y="1220792"/>
            <a:ext cx="7814304" cy="2748093"/>
          </a:xfrm>
        </p:spPr>
        <p:txBody>
          <a:bodyPr/>
          <a:lstStyle/>
          <a:p>
            <a:r>
              <a:rPr lang="nb-NO" dirty="0"/>
              <a:t>Det er ikke </a:t>
            </a:r>
            <a:r>
              <a:rPr lang="nb-NO" dirty="0" smtClean="0"/>
              <a:t>helt riktig </a:t>
            </a:r>
            <a:r>
              <a:rPr lang="nb-NO" dirty="0"/>
              <a:t>å anbefale egenfrekvens </a:t>
            </a:r>
            <a:r>
              <a:rPr lang="nb-NO" dirty="0" smtClean="0"/>
              <a:t>til dekke på </a:t>
            </a:r>
            <a:r>
              <a:rPr lang="nb-NO" dirty="0"/>
              <a:t>8 </a:t>
            </a:r>
            <a:r>
              <a:rPr lang="nb-NO" dirty="0" err="1"/>
              <a:t>Hz</a:t>
            </a:r>
            <a:r>
              <a:rPr lang="nb-NO" dirty="0"/>
              <a:t>. </a:t>
            </a:r>
            <a:r>
              <a:rPr lang="nb-NO" dirty="0" smtClean="0"/>
              <a:t>Det bør vurderes nye veiledninger?</a:t>
            </a:r>
          </a:p>
          <a:p>
            <a:endParaRPr lang="nb-NO" dirty="0"/>
          </a:p>
          <a:p>
            <a:pPr algn="just"/>
            <a:r>
              <a:rPr lang="nb-NO" dirty="0" smtClean="0"/>
              <a:t>Det anbefales å følge </a:t>
            </a:r>
            <a:r>
              <a:rPr lang="nb-NO" i="1" dirty="0" smtClean="0"/>
              <a:t>dynamiske analyser</a:t>
            </a:r>
            <a:r>
              <a:rPr lang="nb-NO" dirty="0" smtClean="0"/>
              <a:t> som står i NS-EN 1990-1-1:2002+NA:2008 </a:t>
            </a:r>
            <a:endParaRPr lang="nb-NO" i="1" dirty="0" smtClean="0"/>
          </a:p>
          <a:p>
            <a:endParaRPr lang="nb-NO" i="1" dirty="0" smtClean="0"/>
          </a:p>
          <a:p>
            <a:r>
              <a:rPr lang="nb-NO" dirty="0" smtClean="0"/>
              <a:t>Tiltak må vurderes mot dominerende frekvens.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en-US" dirty="0"/>
          </a:p>
          <a:p>
            <a:endParaRPr lang="nb-NO" i="1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82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C4F-61B3-445B-AC6F-14CA4635A88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oppmerksomheten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7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7449" y="4646470"/>
            <a:ext cx="1958203" cy="193649"/>
          </a:xfrm>
        </p:spPr>
        <p:txBody>
          <a:bodyPr/>
          <a:lstStyle/>
          <a:p>
            <a:r>
              <a:rPr lang="nb-NO" dirty="0" smtClean="0"/>
              <a:t>Vibrasjonsforhold og </a:t>
            </a:r>
            <a:r>
              <a:rPr lang="nb-NO" dirty="0" err="1" smtClean="0"/>
              <a:t>treningssentRE</a:t>
            </a:r>
            <a:r>
              <a:rPr lang="nb-NO" dirty="0" smtClean="0"/>
              <a:t>: noen erfaringer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Frekvenser ved menneskelige aktiviteter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Dimensjoneringsdata for vibrasjoner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Forskrifter og Veiledninger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Dimensjoneringsdata for vibrasjoner, hulldekke</a:t>
            </a:r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Treningssentre, noen erfaringer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 dirty="0"/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Bilderesultat for treningssenter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r="307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437083"/>
          </a:xfrm>
        </p:spPr>
        <p:txBody>
          <a:bodyPr/>
          <a:lstStyle/>
          <a:p>
            <a:r>
              <a:rPr lang="nb-NO" dirty="0"/>
              <a:t>Frekvenser </a:t>
            </a:r>
            <a:r>
              <a:rPr lang="nb-NO" dirty="0" smtClean="0"/>
              <a:t>ved </a:t>
            </a:r>
            <a:r>
              <a:rPr lang="nb-NO" dirty="0"/>
              <a:t>menneskelige aktiviteter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1892" y="6104610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t="70"/>
          <a:stretch/>
        </p:blipFill>
        <p:spPr bwMode="auto">
          <a:xfrm>
            <a:off x="5152109" y="2412461"/>
            <a:ext cx="3493770" cy="1371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52109" y="3783782"/>
            <a:ext cx="34937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nb-NO" sz="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 -&gt; Grunnfrekvens / </a:t>
            </a:r>
            <a:r>
              <a:rPr lang="nb-NO" sz="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nb-NO" sz="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harmonisk frekvens</a:t>
            </a:r>
            <a:endParaRPr lang="nb-NO" sz="8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9914" y="1085192"/>
            <a:ext cx="371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Dominerende </a:t>
            </a:r>
            <a:r>
              <a:rPr lang="nb-NO" dirty="0"/>
              <a:t>frekvens fra </a:t>
            </a:r>
            <a:r>
              <a:rPr lang="nb-NO" dirty="0" smtClean="0"/>
              <a:t>folk aktivitet </a:t>
            </a:r>
            <a:r>
              <a:rPr lang="nb-NO" dirty="0"/>
              <a:t>er på </a:t>
            </a:r>
            <a:r>
              <a:rPr lang="nb-NO" dirty="0" smtClean="0"/>
              <a:t>1,4 -3,5 </a:t>
            </a:r>
            <a:r>
              <a:rPr lang="nb-NO" dirty="0" err="1"/>
              <a:t>Hz</a:t>
            </a:r>
            <a:endParaRPr lang="en-GB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17449" y="4646471"/>
            <a:ext cx="1958203" cy="206046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600" b="0" kern="120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15" name="Picture 4" descr="http://previews.123rf.com/images/syntika82/syntika821009/syntika82100900067/7807775-equipo-de-gimnasio-realizado-en-los-vectores-de-la-imagen--Foto-de-arch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73" y="1208129"/>
            <a:ext cx="2187342" cy="148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walk%20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73" y="2836902"/>
            <a:ext cx="546755" cy="9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86575" y="3787892"/>
            <a:ext cx="1321126" cy="592556"/>
            <a:chOff x="6434467" y="1765708"/>
            <a:chExt cx="1321126" cy="592556"/>
          </a:xfrm>
        </p:grpSpPr>
        <p:sp>
          <p:nvSpPr>
            <p:cNvPr id="18" name="TextBox 17"/>
            <p:cNvSpPr txBox="1"/>
            <p:nvPr/>
          </p:nvSpPr>
          <p:spPr>
            <a:xfrm>
              <a:off x="6789757" y="1851404"/>
              <a:ext cx="8603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>
                  <a:latin typeface="+mj-lt"/>
                  <a:cs typeface="Arial" pitchFamily="34" charset="0"/>
                </a:rPr>
                <a:t>0,45 sek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920265" y="1765708"/>
              <a:ext cx="599334" cy="1203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34467" y="2127432"/>
              <a:ext cx="13211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 smtClean="0">
                  <a:latin typeface="+mj-lt"/>
                  <a:cs typeface="Arial" pitchFamily="34" charset="0"/>
                </a:rPr>
                <a:t>f= 1/0,45 = 2,2 </a:t>
              </a:r>
              <a:r>
                <a:rPr lang="nb-NO" sz="900" dirty="0" err="1" smtClean="0">
                  <a:latin typeface="+mj-lt"/>
                  <a:cs typeface="Arial" pitchFamily="34" charset="0"/>
                </a:rPr>
                <a:t>Hz</a:t>
              </a:r>
              <a:endParaRPr lang="nb-NO" sz="900" dirty="0" smtClean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21" name="Picture 8" descr="http://www.solarteam.be/uploads/404/running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58" y="2903097"/>
            <a:ext cx="933053" cy="8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737275" y="3734000"/>
            <a:ext cx="1245583" cy="637973"/>
            <a:chOff x="6627622" y="1765708"/>
            <a:chExt cx="1379059" cy="637973"/>
          </a:xfrm>
        </p:grpSpPr>
        <p:sp>
          <p:nvSpPr>
            <p:cNvPr id="23" name="TextBox 22"/>
            <p:cNvSpPr txBox="1"/>
            <p:nvPr/>
          </p:nvSpPr>
          <p:spPr>
            <a:xfrm>
              <a:off x="6789757" y="1872125"/>
              <a:ext cx="8603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>
                  <a:latin typeface="+mj-lt"/>
                  <a:cs typeface="Arial" pitchFamily="34" charset="0"/>
                </a:rPr>
                <a:t>0,3 sek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920265" y="1765708"/>
              <a:ext cx="599334" cy="1203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627622" y="2172849"/>
              <a:ext cx="13790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 smtClean="0">
                  <a:latin typeface="+mj-lt"/>
                  <a:cs typeface="Arial" pitchFamily="34" charset="0"/>
                </a:rPr>
                <a:t>f= 1/0,3 = 3,3 </a:t>
              </a:r>
              <a:r>
                <a:rPr lang="nb-NO" sz="900" dirty="0" err="1" smtClean="0">
                  <a:latin typeface="+mj-lt"/>
                  <a:cs typeface="Arial" pitchFamily="34" charset="0"/>
                </a:rPr>
                <a:t>Hz</a:t>
              </a:r>
              <a:endParaRPr lang="nb-NO" sz="900" dirty="0" smtClean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103953" y="2027741"/>
            <a:ext cx="3695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Fra </a:t>
            </a:r>
            <a:r>
              <a:rPr lang="nb-NO" sz="1600" i="1" dirty="0" smtClean="0"/>
              <a:t>Betongelementboken (2013)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9886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437083"/>
          </a:xfrm>
        </p:spPr>
        <p:txBody>
          <a:bodyPr/>
          <a:lstStyle/>
          <a:p>
            <a:r>
              <a:rPr lang="nb-NO" dirty="0"/>
              <a:t>Frekvenser </a:t>
            </a:r>
            <a:r>
              <a:rPr lang="nb-NO" dirty="0" smtClean="0"/>
              <a:t>ved </a:t>
            </a:r>
            <a:r>
              <a:rPr lang="nb-NO" dirty="0"/>
              <a:t>menneskelige aktiviteter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1892" y="6104610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17449" y="4646471"/>
            <a:ext cx="1958203" cy="206046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600" b="0" kern="120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pic>
        <p:nvPicPr>
          <p:cNvPr id="13" name="Picture 7" descr="Figur-01-03 mennesker i bevege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41" y="948126"/>
            <a:ext cx="2162952" cy="1178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31117" y="1294248"/>
            <a:ext cx="26916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nb-NO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1] </a:t>
            </a:r>
            <a:r>
              <a:rPr lang="nb-NO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Forskningsrapporter</a:t>
            </a:r>
            <a:endParaRPr lang="nb-NO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Bilderesultat for spectrum of vibration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5" y="2153061"/>
            <a:ext cx="3252779" cy="23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/>
          <a:srcRect l="1208" t="2678" r="1567"/>
          <a:stretch/>
        </p:blipFill>
        <p:spPr bwMode="auto">
          <a:xfrm>
            <a:off x="5031117" y="1619458"/>
            <a:ext cx="3133404" cy="214320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10208" y="3891854"/>
            <a:ext cx="3842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nb-NO" sz="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[1] Thomas </a:t>
            </a:r>
            <a:r>
              <a:rPr lang="nb-NO" sz="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M. Murray, David E. Allen and Eric E. </a:t>
            </a:r>
            <a:r>
              <a:rPr lang="nb-NO" sz="8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Ungar</a:t>
            </a:r>
            <a:r>
              <a:rPr lang="nb-NO" sz="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"Floor </a:t>
            </a:r>
            <a:r>
              <a:rPr lang="nb-NO" sz="8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Vibrations</a:t>
            </a:r>
            <a:r>
              <a:rPr lang="nb-NO" sz="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Due to Human Activity", Steel Design Guide Series, 1997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9754" y="3064710"/>
            <a:ext cx="199622" cy="1803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9764" y="3103344"/>
            <a:ext cx="355469" cy="1197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Dimensjoneringsdata </a:t>
            </a:r>
            <a:r>
              <a:rPr lang="nb-NO" dirty="0"/>
              <a:t>for vibrasjoner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0"/>
            <a:ext cx="1958203" cy="242195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19819" y="1289731"/>
            <a:ext cx="8304363" cy="299472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</a:t>
            </a:r>
            <a:r>
              <a:rPr lang="nb-NO" dirty="0">
                <a:solidFill>
                  <a:schemeClr val="tx1"/>
                </a:solidFill>
              </a:rPr>
              <a:t>finnes</a:t>
            </a:r>
            <a:r>
              <a:rPr lang="nb-NO" dirty="0"/>
              <a:t> noe veiledning for egenfrekvenser</a:t>
            </a:r>
            <a:endParaRPr lang="nb-NO" dirty="0" smtClean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I</a:t>
            </a:r>
            <a:r>
              <a:rPr lang="nb-NO" dirty="0" smtClean="0">
                <a:solidFill>
                  <a:schemeClr val="tx1"/>
                </a:solidFill>
              </a:rPr>
              <a:t> Betongelementboken (2013):</a:t>
            </a:r>
            <a:endParaRPr lang="nb-N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i="1" dirty="0" smtClean="0">
                <a:solidFill>
                  <a:schemeClr val="tx1"/>
                </a:solidFill>
              </a:rPr>
              <a:t>   "</a:t>
            </a:r>
            <a:r>
              <a:rPr lang="nb-NO" i="1" dirty="0">
                <a:solidFill>
                  <a:schemeClr val="tx1"/>
                </a:solidFill>
              </a:rPr>
              <a:t>Resonansfrekvensen for dekker for sportsaktiviteter bør ligge høyere enn 8Hz </a:t>
            </a:r>
            <a:r>
              <a:rPr lang="nb-NO" i="1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nb-NO" i="1" dirty="0">
                <a:solidFill>
                  <a:schemeClr val="tx1"/>
                </a:solidFill>
              </a:rPr>
              <a:t> </a:t>
            </a:r>
            <a:r>
              <a:rPr lang="nb-NO" i="1" dirty="0" smtClean="0">
                <a:solidFill>
                  <a:schemeClr val="tx1"/>
                </a:solidFill>
              </a:rPr>
              <a:t>  og </a:t>
            </a:r>
            <a:r>
              <a:rPr lang="nb-NO" i="1" dirty="0">
                <a:solidFill>
                  <a:schemeClr val="tx1"/>
                </a:solidFill>
              </a:rPr>
              <a:t>for dansegulv høyere enn 7 </a:t>
            </a:r>
            <a:r>
              <a:rPr lang="nb-NO" i="1" dirty="0" err="1">
                <a:solidFill>
                  <a:schemeClr val="tx1"/>
                </a:solidFill>
              </a:rPr>
              <a:t>Hz</a:t>
            </a:r>
            <a:r>
              <a:rPr lang="nb-NO" i="1" dirty="0" smtClean="0">
                <a:solidFill>
                  <a:schemeClr val="tx1"/>
                </a:solidFill>
              </a:rPr>
              <a:t>"</a:t>
            </a:r>
          </a:p>
          <a:p>
            <a:pPr marL="0" indent="0">
              <a:buNone/>
            </a:pPr>
            <a:endParaRPr lang="nb-NO" i="1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I RIF "Dimensjonering av bygninger utsatt for vibrasjoner":</a:t>
            </a:r>
            <a:endParaRPr lang="nb-N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i="1" dirty="0">
                <a:solidFill>
                  <a:schemeClr val="tx2"/>
                </a:solidFill>
              </a:rPr>
              <a:t>   </a:t>
            </a:r>
          </a:p>
          <a:p>
            <a:pPr marL="0" indent="0">
              <a:buNone/>
            </a:pPr>
            <a:endParaRPr lang="nb-NO" i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0" y="3219237"/>
            <a:ext cx="3182492" cy="14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225386" y="3819318"/>
            <a:ext cx="495037" cy="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51549" y="3739745"/>
            <a:ext cx="2530968" cy="15914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437083"/>
          </a:xfrm>
        </p:spPr>
        <p:txBody>
          <a:bodyPr/>
          <a:lstStyle/>
          <a:p>
            <a:r>
              <a:rPr lang="nb-NO" dirty="0"/>
              <a:t>Dimensjoneringsdata for vibrasjoner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01892" y="6104610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94518" y="2970617"/>
            <a:ext cx="7522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dirty="0"/>
              <a:t>Grunnen til å </a:t>
            </a:r>
            <a:r>
              <a:rPr lang="nb-NO" dirty="0">
                <a:solidFill>
                  <a:srgbClr val="F04E23"/>
                </a:solidFill>
              </a:rPr>
              <a:t>anbefale </a:t>
            </a:r>
            <a:r>
              <a:rPr lang="nb-NO" dirty="0"/>
              <a:t>at </a:t>
            </a:r>
            <a:r>
              <a:rPr lang="nb-NO" dirty="0">
                <a:solidFill>
                  <a:srgbClr val="F04E23"/>
                </a:solidFill>
              </a:rPr>
              <a:t>laveste </a:t>
            </a:r>
            <a:r>
              <a:rPr lang="nb-NO" dirty="0"/>
              <a:t>egenfrekvens er minst 8 </a:t>
            </a:r>
            <a:r>
              <a:rPr lang="nb-NO" dirty="0" err="1" smtClean="0"/>
              <a:t>Hz</a:t>
            </a:r>
            <a:r>
              <a:rPr lang="nb-NO" dirty="0" smtClean="0"/>
              <a:t> er </a:t>
            </a:r>
            <a:r>
              <a:rPr lang="nb-NO" dirty="0"/>
              <a:t>fordi det fungerer som en første kontroll for uønskede rystelser i </a:t>
            </a:r>
            <a:r>
              <a:rPr lang="nb-NO" dirty="0" smtClean="0"/>
              <a:t>bygningen. </a:t>
            </a:r>
          </a:p>
          <a:p>
            <a:pPr algn="just"/>
            <a:r>
              <a:rPr lang="nb-NO" dirty="0" smtClean="0"/>
              <a:t>Dette </a:t>
            </a:r>
            <a:r>
              <a:rPr lang="nb-NO" dirty="0"/>
              <a:t>er </a:t>
            </a:r>
            <a:r>
              <a:rPr lang="nb-NO" dirty="0">
                <a:solidFill>
                  <a:srgbClr val="F04E23"/>
                </a:solidFill>
              </a:rPr>
              <a:t>basert</a:t>
            </a:r>
            <a:r>
              <a:rPr lang="nb-NO" dirty="0"/>
              <a:t> at </a:t>
            </a:r>
            <a:r>
              <a:rPr lang="nb-NO" dirty="0">
                <a:solidFill>
                  <a:srgbClr val="F04E23"/>
                </a:solidFill>
              </a:rPr>
              <a:t>dominerende frekvens</a:t>
            </a:r>
            <a:r>
              <a:rPr lang="nb-NO" dirty="0"/>
              <a:t> fra </a:t>
            </a:r>
            <a:r>
              <a:rPr lang="nb-NO" dirty="0" smtClean="0"/>
              <a:t>folk aktivitet </a:t>
            </a:r>
            <a:r>
              <a:rPr lang="nb-NO" dirty="0"/>
              <a:t>er på </a:t>
            </a:r>
            <a:r>
              <a:rPr lang="nb-NO" dirty="0" smtClean="0"/>
              <a:t>1,4 -3,5 </a:t>
            </a:r>
            <a:r>
              <a:rPr lang="nb-NO" dirty="0" err="1"/>
              <a:t>Hz</a:t>
            </a:r>
            <a:endParaRPr lang="en-GB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717449" y="4646471"/>
            <a:ext cx="1958203" cy="206046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600"/>
              </a:lnSpc>
              <a:defRPr sz="600" b="0" kern="120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Vibrasjonsforhold og treningssentre: noen erfaringer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2689" y="1630612"/>
            <a:ext cx="7424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dirty="0"/>
              <a:t>"</a:t>
            </a:r>
            <a:r>
              <a:rPr lang="nb-NO" i="1" dirty="0"/>
              <a:t>En vanlig håndregel å benytte når det skal dimensjoneres for vibrasjoner fra gange, løping og lignende er at dekkes resonansfrekvens </a:t>
            </a:r>
            <a:r>
              <a:rPr lang="nb-NO" i="1" u="sng" dirty="0"/>
              <a:t>normalt skal være høyere enn dobbelte av høyeste grunnfrekvens</a:t>
            </a:r>
            <a:r>
              <a:rPr lang="nb-NO" dirty="0"/>
              <a:t>"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3985" y="1282357"/>
            <a:ext cx="3695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Fra </a:t>
            </a:r>
            <a:r>
              <a:rPr lang="nb-NO" sz="1600" i="1" dirty="0" smtClean="0"/>
              <a:t>Betongelementboken (2013):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0222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5"/>
            <a:ext cx="8304363" cy="404658"/>
          </a:xfrm>
        </p:spPr>
        <p:txBody>
          <a:bodyPr/>
          <a:lstStyle/>
          <a:p>
            <a:r>
              <a:rPr lang="nb-NO" dirty="0"/>
              <a:t>Forskrifter og Veiledninger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0"/>
            <a:ext cx="1958203" cy="262755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19820" y="1065979"/>
            <a:ext cx="8304363" cy="3487169"/>
          </a:xfrm>
        </p:spPr>
        <p:txBody>
          <a:bodyPr/>
          <a:lstStyle/>
          <a:p>
            <a:r>
              <a:rPr lang="nb-NO" dirty="0" err="1" smtClean="0"/>
              <a:t>Byggteknisk</a:t>
            </a:r>
            <a:r>
              <a:rPr lang="nb-NO" dirty="0" smtClean="0"/>
              <a:t> </a:t>
            </a:r>
            <a:r>
              <a:rPr lang="nb-NO" dirty="0"/>
              <a:t>forskrift (TEK 10) § 13-11"</a:t>
            </a:r>
            <a:r>
              <a:rPr lang="nb-NO" i="1" dirty="0"/>
              <a:t>Vibrasjonsforhold</a:t>
            </a:r>
            <a:r>
              <a:rPr lang="nb-NO" dirty="0"/>
              <a:t>" angir følgende generelle funksjonskrav</a:t>
            </a:r>
            <a:r>
              <a:rPr lang="nb-NO" dirty="0" smtClean="0"/>
              <a:t>: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sz="1500" dirty="0"/>
              <a:t>"</a:t>
            </a:r>
            <a:r>
              <a:rPr lang="nb-NO" sz="1500" i="1" dirty="0"/>
              <a:t>Byggverk skal, med hensyn til vibrasjoner, plasseres, prosjekteres og  </a:t>
            </a:r>
          </a:p>
          <a:p>
            <a:pPr marL="0" indent="0">
              <a:buNone/>
            </a:pPr>
            <a:r>
              <a:rPr lang="nb-NO" sz="1500" i="1" dirty="0"/>
              <a:t>    utføres slik at det sikres </a:t>
            </a:r>
            <a:r>
              <a:rPr lang="nb-NO" sz="1500" i="1" u="sng" dirty="0"/>
              <a:t>tilfredsstillende lyd- og vibrasjonsforhold</a:t>
            </a:r>
            <a:r>
              <a:rPr lang="nb-NO" sz="1500" i="1" dirty="0"/>
              <a:t> i byggverk </a:t>
            </a:r>
          </a:p>
          <a:p>
            <a:pPr marL="0" indent="0">
              <a:buNone/>
            </a:pPr>
            <a:r>
              <a:rPr lang="nb-NO" sz="1500" i="1" dirty="0"/>
              <a:t>    og på uteoppholdsareal avsatt for rekreasjon og lek</a:t>
            </a:r>
            <a:r>
              <a:rPr lang="nb-NO" sz="1500" dirty="0" smtClean="0"/>
              <a:t>"</a:t>
            </a:r>
          </a:p>
          <a:p>
            <a:pPr marL="0" indent="0">
              <a:buNone/>
            </a:pPr>
            <a:endParaRPr lang="nb-NO" sz="600" dirty="0"/>
          </a:p>
          <a:p>
            <a:r>
              <a:rPr lang="nb-NO" dirty="0" smtClean="0"/>
              <a:t>I </a:t>
            </a:r>
            <a:r>
              <a:rPr lang="nb-NO" dirty="0"/>
              <a:t>kapittel 2.2 punkt 3(P) på NS-EN 1991-1-1:2002 + NA:2008 "</a:t>
            </a:r>
            <a:r>
              <a:rPr lang="nb-NO" i="1" dirty="0"/>
              <a:t>Laster på konstruksjoner - Del 1-1: Allmenne laster - Tetthet, egenvekt og nyttelaster i bygninger</a:t>
            </a:r>
            <a:r>
              <a:rPr lang="nb-NO" dirty="0"/>
              <a:t>"</a:t>
            </a:r>
          </a:p>
          <a:p>
            <a:pPr marL="0" indent="0">
              <a:buNone/>
            </a:pPr>
            <a:r>
              <a:rPr lang="nb-NO" sz="1500" i="1" dirty="0"/>
              <a:t>   "Hvis det forventes at det </a:t>
            </a:r>
            <a:r>
              <a:rPr lang="nb-NO" sz="1500" i="1" u="sng" dirty="0"/>
              <a:t>oppstår resonansvirkninger fra</a:t>
            </a:r>
            <a:r>
              <a:rPr lang="nb-NO" sz="1500" i="1" dirty="0"/>
              <a:t> synkronisert,   </a:t>
            </a:r>
          </a:p>
          <a:p>
            <a:pPr marL="0" indent="0">
              <a:buNone/>
            </a:pPr>
            <a:r>
              <a:rPr lang="nb-NO" sz="1500" i="1" dirty="0"/>
              <a:t>    rytmisk bevegelse blant folk eller fra dansing eller hopping, </a:t>
            </a:r>
            <a:r>
              <a:rPr lang="nb-NO" sz="1500" i="1" u="sng" dirty="0"/>
              <a:t>bør valg av  </a:t>
            </a:r>
          </a:p>
          <a:p>
            <a:pPr marL="0" indent="0">
              <a:buNone/>
            </a:pPr>
            <a:r>
              <a:rPr lang="nb-NO" sz="1500" i="1" dirty="0"/>
              <a:t>    lastmodell omfatte særskilt </a:t>
            </a:r>
            <a:r>
              <a:rPr lang="nb-NO" sz="1500" i="1" u="sng" dirty="0"/>
              <a:t>dynamisk analyse</a:t>
            </a:r>
            <a:r>
              <a:rPr lang="nb-NO" sz="1500" i="1" dirty="0" smtClean="0"/>
              <a:t>"</a:t>
            </a:r>
            <a:endParaRPr lang="nb-NO" sz="1500" dirty="0" smtClean="0"/>
          </a:p>
        </p:txBody>
      </p:sp>
    </p:spTree>
    <p:extLst>
      <p:ext uri="{BB962C8B-B14F-4D97-AF65-F5344CB8AC3E}">
        <p14:creationId xmlns:p14="http://schemas.microsoft.com/office/powerpoint/2010/main" val="22296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Forskrifter og </a:t>
            </a:r>
            <a:r>
              <a:rPr lang="nb-NO" dirty="0" smtClean="0"/>
              <a:t>Veiledninger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0"/>
            <a:ext cx="1958203" cy="198285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19819" y="1173805"/>
            <a:ext cx="8304363" cy="3110650"/>
          </a:xfrm>
        </p:spPr>
        <p:txBody>
          <a:bodyPr/>
          <a:lstStyle/>
          <a:p>
            <a:r>
              <a:rPr lang="nb-NO" dirty="0" smtClean="0"/>
              <a:t>For vurdering av lyd er det innført i NS 8175:</a:t>
            </a:r>
            <a:endParaRPr lang="nb-NO" dirty="0"/>
          </a:p>
          <a:p>
            <a:pPr marL="0" indent="0">
              <a:buNone/>
            </a:pPr>
            <a:r>
              <a:rPr lang="nb-NO" i="1" dirty="0"/>
              <a:t>    "Diskoteker, dansesteder, treningssentre o.l. </a:t>
            </a:r>
            <a:r>
              <a:rPr lang="nb-NO" i="1" u="sng" dirty="0"/>
              <a:t>bør ikke plasseres i samme </a:t>
            </a:r>
          </a:p>
          <a:p>
            <a:pPr marL="0" indent="0">
              <a:buNone/>
            </a:pPr>
            <a:r>
              <a:rPr lang="nb-NO" i="1" dirty="0"/>
              <a:t>    bygning som boliger. (…)  Dersom slik plassering likevel velges, skal </a:t>
            </a:r>
          </a:p>
          <a:p>
            <a:pPr marL="0" indent="0" algn="just">
              <a:buNone/>
            </a:pPr>
            <a:r>
              <a:rPr lang="nb-NO" i="1" dirty="0"/>
              <a:t>    grenseverdiene for lydnivå for slike aktiviteter settes som </a:t>
            </a:r>
            <a:r>
              <a:rPr lang="nb-NO" i="1" u="sng" dirty="0"/>
              <a:t>for tekniske </a:t>
            </a:r>
          </a:p>
          <a:p>
            <a:pPr marL="0" indent="0">
              <a:buNone/>
            </a:pPr>
            <a:r>
              <a:rPr lang="nb-NO" i="1" dirty="0"/>
              <a:t>    </a:t>
            </a:r>
            <a:r>
              <a:rPr lang="nb-NO" i="1" u="sng" dirty="0"/>
              <a:t>installasjoner i nærings- og servicevirksomhet, og brukes som utgangspunkt  </a:t>
            </a:r>
          </a:p>
          <a:p>
            <a:pPr marL="0" indent="0">
              <a:buNone/>
            </a:pPr>
            <a:r>
              <a:rPr lang="nb-NO" i="1" dirty="0"/>
              <a:t>    </a:t>
            </a:r>
            <a:r>
              <a:rPr lang="nb-NO" i="1" u="sng" dirty="0"/>
              <a:t>for grenseverdier for lydisolasjon</a:t>
            </a:r>
            <a:r>
              <a:rPr lang="nb-NO" i="1" dirty="0" smtClean="0"/>
              <a:t>".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For vurderinger av vibrasjoner </a:t>
            </a:r>
            <a:r>
              <a:rPr lang="nb-NO" dirty="0" smtClean="0"/>
              <a:t>er </a:t>
            </a:r>
            <a:r>
              <a:rPr lang="nb-NO" dirty="0"/>
              <a:t>det i Norge innført ISO </a:t>
            </a:r>
            <a:r>
              <a:rPr lang="nb-NO" dirty="0" smtClean="0"/>
              <a:t>10137 </a:t>
            </a:r>
            <a:r>
              <a:rPr lang="nb-NO" dirty="0"/>
              <a:t>og NS-ISO </a:t>
            </a:r>
            <a:r>
              <a:rPr lang="nb-NO" dirty="0" smtClean="0"/>
              <a:t>2631 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</a:t>
            </a:r>
            <a:r>
              <a:rPr lang="nb-NO" i="1" dirty="0" smtClean="0"/>
              <a:t>Disse veiledninger angir anbefalte grenseverdier for gulv-vibrasjonshastighet.</a:t>
            </a:r>
            <a:endParaRPr lang="nb-NO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6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0" y="613505"/>
            <a:ext cx="8304363" cy="416168"/>
          </a:xfrm>
        </p:spPr>
        <p:txBody>
          <a:bodyPr/>
          <a:lstStyle/>
          <a:p>
            <a:r>
              <a:rPr lang="nb-NO" dirty="0"/>
              <a:t>Dimensjoneringsdata for vibrasjoner, hulldekke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21 oktober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206046"/>
          </a:xfrm>
        </p:spPr>
        <p:txBody>
          <a:bodyPr/>
          <a:lstStyle/>
          <a:p>
            <a:r>
              <a:rPr lang="nb-NO" dirty="0" smtClean="0"/>
              <a:t>Vibrasjonsforhold og treningssentre: noen erfaringer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2811" y="1140684"/>
            <a:ext cx="3695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Fra </a:t>
            </a:r>
            <a:r>
              <a:rPr lang="nb-NO" sz="1600" i="1" dirty="0" smtClean="0"/>
              <a:t>Betongelementboken (2013)</a:t>
            </a:r>
            <a:endParaRPr lang="nb-NO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11" y="1505737"/>
            <a:ext cx="6439711" cy="26871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50157" y="2032992"/>
            <a:ext cx="18678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 smtClean="0"/>
              <a:t>Egenfrekvens til dekket, uten laster, beregnes i henhold til [2]:</a:t>
            </a:r>
            <a:endParaRPr lang="nb-NO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37988" y="2683565"/>
                <a:ext cx="1471237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𝑛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𝜋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𝐸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.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 smtClean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988" y="2683565"/>
                <a:ext cx="1471237" cy="727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03206" y="4262140"/>
            <a:ext cx="813758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[2] T</a:t>
            </a:r>
            <a:r>
              <a:rPr lang="en-US" sz="600" dirty="0"/>
              <a:t>. A. D. U. E. Murray, ”Floor Vibrations Due to Human Activity,” American Institute of Steel Constructions &amp; Canadian Institute of Steel Constructions, </a:t>
            </a:r>
            <a:r>
              <a:rPr lang="en-US" sz="600" dirty="0" err="1"/>
              <a:t>SteelDesign</a:t>
            </a:r>
            <a:r>
              <a:rPr lang="en-US" sz="600" dirty="0"/>
              <a:t> Guide Series 11, USA, 2003</a:t>
            </a:r>
            <a:endParaRPr lang="en-GB" sz="600" dirty="0"/>
          </a:p>
        </p:txBody>
      </p:sp>
      <p:sp>
        <p:nvSpPr>
          <p:cNvPr id="7" name="Rectangle 6"/>
          <p:cNvSpPr/>
          <p:nvPr/>
        </p:nvSpPr>
        <p:spPr>
          <a:xfrm>
            <a:off x="4974076" y="1880680"/>
            <a:ext cx="1731524" cy="19455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6705600" y="1977957"/>
            <a:ext cx="432388" cy="9727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62790" y="974962"/>
            <a:ext cx="4173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Hulldekke har blitt en hyppig konstruksjonsmetode fordi det tillates større spennvidder. </a:t>
            </a:r>
          </a:p>
        </p:txBody>
      </p:sp>
    </p:spTree>
    <p:extLst>
      <p:ext uri="{BB962C8B-B14F-4D97-AF65-F5344CB8AC3E}">
        <p14:creationId xmlns:p14="http://schemas.microsoft.com/office/powerpoint/2010/main" val="31606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7" grpId="0" animBg="1"/>
    </p:bldLst>
  </p:timing>
</p:sld>
</file>

<file path=ppt/theme/theme1.xml><?xml version="1.0" encoding="utf-8"?>
<a:theme xmlns:a="http://schemas.openxmlformats.org/drawingml/2006/main" name="COWI">
  <a:themeElements>
    <a:clrScheme name="COWIobsolete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435A69"/>
      </a:accent1>
      <a:accent2>
        <a:srgbClr val="9DB8AF"/>
      </a:accent2>
      <a:accent3>
        <a:srgbClr val="F04E23"/>
      </a:accent3>
      <a:accent4>
        <a:srgbClr val="B3D455"/>
      </a:accent4>
      <a:accent5>
        <a:srgbClr val="009CDE"/>
      </a:accent5>
      <a:accent6>
        <a:srgbClr val="FBDB65"/>
      </a:accent6>
      <a:hlink>
        <a:srgbClr val="F04E23"/>
      </a:hlink>
      <a:folHlink>
        <a:srgbClr val="B3D455"/>
      </a:folHlink>
    </a:clrScheme>
    <a:fontScheme name="CO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WI_16_9.potx" id="{49719E08-B7FD-4D7A-82EE-8682DA017D9A}" vid="{6413DD2B-2441-4FAA-A843-C102EC6331A1}"/>
    </a:ext>
  </a:extLst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COWI_16_9</Template>
  <TotalTime>438</TotalTime>
  <Words>1130</Words>
  <Application>Microsoft Office PowerPoint</Application>
  <PresentationFormat>On-screen Show (16:9)</PresentationFormat>
  <Paragraphs>167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Times New Roman</vt:lpstr>
      <vt:lpstr>Verdana</vt:lpstr>
      <vt:lpstr>Wingdings</vt:lpstr>
      <vt:lpstr>COWI</vt:lpstr>
      <vt:lpstr>Vibrasjonsforhold og treningssentre: noen erfaringer</vt:lpstr>
      <vt:lpstr>PowerPoint Presentation</vt:lpstr>
      <vt:lpstr>Frekvenser ved menneskelige aktiviteter</vt:lpstr>
      <vt:lpstr>Frekvenser ved menneskelige aktiviteter</vt:lpstr>
      <vt:lpstr>Dimensjoneringsdata for vibrasjoner</vt:lpstr>
      <vt:lpstr>Dimensjoneringsdata for vibrasjoner</vt:lpstr>
      <vt:lpstr>Forskrifter og Veiledninger</vt:lpstr>
      <vt:lpstr>Forskrifter og Veiledninger</vt:lpstr>
      <vt:lpstr>Dimensjoneringsdata for vibrasjoner, hulldekke</vt:lpstr>
      <vt:lpstr>Dimensjoneringsdata for vibrasjoner, hulldekke</vt:lpstr>
      <vt:lpstr>Treningssentre, noen erfaringer</vt:lpstr>
      <vt:lpstr>Treningssentre, noen erfaringer</vt:lpstr>
      <vt:lpstr>Treningssentre, noen erfaringer</vt:lpstr>
      <vt:lpstr>Treningssentre, noen erfaringer</vt:lpstr>
      <vt:lpstr>Konklusjoner</vt:lpstr>
      <vt:lpstr>Takk for oppmerksomheten</vt:lpstr>
    </vt:vector>
  </TitlesOfParts>
  <Company>COWI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Vibrasjonsforhold og treningssentre: noen erfaringer</dc:title>
  <dc:subject>Vibrasjonsforhold og treningssentre: noen erfaringer</dc:subject>
  <dc:creator>Jorge Torres</dc:creator>
  <cp:lastModifiedBy>Jorge Torres Gomez</cp:lastModifiedBy>
  <cp:revision>14</cp:revision>
  <dcterms:created xsi:type="dcterms:W3CDTF">2017-10-21T19:07:39Z</dcterms:created>
  <dcterms:modified xsi:type="dcterms:W3CDTF">2017-11-01T08:48:18Z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wiTitle">
    <vt:lpwstr>Vibrasjonsforhold og treningssentre: noen erfaringer</vt:lpwstr>
  </property>
  <property fmtid="{D5CDD505-2E9C-101B-9397-08002B2CF9AE}" pid="3" name="Language">
    <vt:lpwstr>English [UK]</vt:lpwstr>
  </property>
  <property fmtid="{D5CDD505-2E9C-101B-9397-08002B2CF9AE}" pid="4" name="_AdHocReviewCycleID">
    <vt:i4>1250012901</vt:i4>
  </property>
  <property fmtid="{D5CDD505-2E9C-101B-9397-08002B2CF9AE}" pid="5" name="_NewReviewCycle">
    <vt:lpwstr/>
  </property>
  <property fmtid="{D5CDD505-2E9C-101B-9397-08002B2CF9AE}" pid="6" name="_EmailSubject">
    <vt:lpwstr>Our new PP template</vt:lpwstr>
  </property>
  <property fmtid="{D5CDD505-2E9C-101B-9397-08002B2CF9AE}" pid="7" name="_AuthorEmail">
    <vt:lpwstr>KE@cowi.dk</vt:lpwstr>
  </property>
  <property fmtid="{D5CDD505-2E9C-101B-9397-08002B2CF9AE}" pid="8" name="_AuthorEmailDisplayName">
    <vt:lpwstr>Karsten Enevoldsen</vt:lpwstr>
  </property>
  <property fmtid="{D5CDD505-2E9C-101B-9397-08002B2CF9AE}" pid="9" name="_PreviousAdHocReviewCycleID">
    <vt:i4>1763366725</vt:i4>
  </property>
  <property fmtid="{D5CDD505-2E9C-101B-9397-08002B2CF9AE}" pid="10" name="CowiSubject">
    <vt:lpwstr>Vibrasjonsforhold og treningssentre: noen erfaringer</vt:lpwstr>
  </property>
  <property fmtid="{D5CDD505-2E9C-101B-9397-08002B2CF9AE}" pid="11" name="Date completed">
    <vt:lpwstr>21 oktober 2017</vt:lpwstr>
  </property>
  <property fmtid="{D5CDD505-2E9C-101B-9397-08002B2CF9AE}" pid="12" name="CowiAuthor">
    <vt:lpwstr>Jorge Torres</vt:lpwstr>
  </property>
</Properties>
</file>