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4" r:id="rId1"/>
    <p:sldMasterId id="2147483756" r:id="rId2"/>
  </p:sldMasterIdLst>
  <p:notesMasterIdLst>
    <p:notesMasterId r:id="rId29"/>
  </p:notesMasterIdLst>
  <p:sldIdLst>
    <p:sldId id="260" r:id="rId3"/>
    <p:sldId id="295" r:id="rId4"/>
    <p:sldId id="296" r:id="rId5"/>
    <p:sldId id="289" r:id="rId6"/>
    <p:sldId id="288" r:id="rId7"/>
    <p:sldId id="268" r:id="rId8"/>
    <p:sldId id="292" r:id="rId9"/>
    <p:sldId id="293" r:id="rId10"/>
    <p:sldId id="269" r:id="rId11"/>
    <p:sldId id="270" r:id="rId12"/>
    <p:sldId id="271" r:id="rId13"/>
    <p:sldId id="294" r:id="rId14"/>
    <p:sldId id="272" r:id="rId15"/>
    <p:sldId id="297" r:id="rId16"/>
    <p:sldId id="273" r:id="rId17"/>
    <p:sldId id="274" r:id="rId18"/>
    <p:sldId id="275" r:id="rId19"/>
    <p:sldId id="276" r:id="rId20"/>
    <p:sldId id="277" r:id="rId21"/>
    <p:sldId id="280" r:id="rId22"/>
    <p:sldId id="298" r:id="rId23"/>
    <p:sldId id="282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panose="020B0604020202020204" pitchFamily="34" charset="0"/>
        <a:ea typeface="ヒラギノ角ゴ Pro W3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panose="020B0604020202020204" pitchFamily="34" charset="0"/>
        <a:ea typeface="ヒラギノ角ゴ Pro W3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panose="020B0604020202020204" pitchFamily="34" charset="0"/>
        <a:ea typeface="ヒラギノ角ゴ Pro W3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panose="020B0604020202020204" pitchFamily="34" charset="0"/>
        <a:ea typeface="ヒラギノ角ゴ Pro W3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panose="020B0604020202020204" pitchFamily="34" charset="0"/>
        <a:ea typeface="ヒラギノ角ゴ Pro W3"/>
        <a:cs typeface="Arial" panose="020B0604020202020204" pitchFamily="34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panose="020B0604020202020204" pitchFamily="34" charset="0"/>
        <a:ea typeface="ヒラギノ角ゴ Pro W3"/>
        <a:cs typeface="Arial" panose="020B0604020202020204" pitchFamily="34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panose="020B0604020202020204" pitchFamily="34" charset="0"/>
        <a:ea typeface="ヒラギノ角ゴ Pro W3"/>
        <a:cs typeface="Arial" panose="020B0604020202020204" pitchFamily="34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panose="020B0604020202020204" pitchFamily="34" charset="0"/>
        <a:ea typeface="ヒラギノ角ゴ Pro W3"/>
        <a:cs typeface="Arial" panose="020B0604020202020204" pitchFamily="34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panose="020B0604020202020204" pitchFamily="34" charset="0"/>
        <a:ea typeface="ヒラギノ角ゴ Pro W3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02B"/>
    <a:srgbClr val="8F002B"/>
    <a:srgbClr val="CF0039"/>
    <a:srgbClr val="CD0039"/>
    <a:srgbClr val="003982"/>
    <a:srgbClr val="FF6400"/>
    <a:srgbClr val="A0D2C8"/>
    <a:srgbClr val="C8D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92" d="100"/>
          <a:sy n="92" d="100"/>
        </p:scale>
        <p:origin x="11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cs typeface="ヒラギノ角ゴ Pro W3"/>
              </a:defRPr>
            </a:lvl1pPr>
          </a:lstStyle>
          <a:p>
            <a:fld id="{A8D02E9B-7B4E-4465-A8A5-F0A6DDA68A9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71111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charset="-128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877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68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929438" y="685800"/>
            <a:ext cx="1985962" cy="59436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71550" y="685800"/>
            <a:ext cx="5805488" cy="59436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801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B-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8"/>
            <a:ext cx="1728787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83493940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FB-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8"/>
            <a:ext cx="1728787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ssholder for bilde 10"/>
          <p:cNvSpPr>
            <a:spLocks noGrp="1"/>
          </p:cNvSpPr>
          <p:nvPr>
            <p:ph type="pic" sz="quarter" idx="11"/>
          </p:nvPr>
        </p:nvSpPr>
        <p:spPr>
          <a:xfrm>
            <a:off x="990600" y="914400"/>
            <a:ext cx="8001000" cy="5791200"/>
          </a:xfrm>
        </p:spPr>
        <p:txBody>
          <a:bodyPr/>
          <a:lstStyle/>
          <a:p>
            <a:pPr lvl="0"/>
            <a:endParaRPr lang="nn-NO" noProof="0" smtClean="0"/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5643570" y="1071546"/>
            <a:ext cx="3214710" cy="3071834"/>
          </a:xfrm>
          <a:solidFill>
            <a:srgbClr val="C1002B"/>
          </a:solidFill>
          <a:ln>
            <a:solidFill>
              <a:schemeClr val="accent1"/>
            </a:solidFill>
          </a:ln>
        </p:spPr>
        <p:txBody>
          <a:bodyPr lIns="180000" tIns="108000" rIns="36000" bIns="36000" anchor="t"/>
          <a:lstStyle>
            <a:lvl1pPr>
              <a:defRPr sz="2400" b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5857884" y="3070225"/>
            <a:ext cx="2933689" cy="1008062"/>
          </a:xfrm>
        </p:spPr>
        <p:txBody>
          <a:bodyPr/>
          <a:lstStyle>
            <a:lvl1pPr marL="0" indent="0">
              <a:buFont typeface="Wingdings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40547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90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8985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71550" y="1989138"/>
            <a:ext cx="3895725" cy="4640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19675" y="1989138"/>
            <a:ext cx="3895725" cy="4640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120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987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227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75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3193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1732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685800"/>
            <a:ext cx="79438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989138"/>
            <a:ext cx="7943850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pic>
        <p:nvPicPr>
          <p:cNvPr id="1028" name="Picture 12" descr="FB-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8"/>
            <a:ext cx="1728787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2" descr="FB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8"/>
            <a:ext cx="1728787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9" r:id="rId2"/>
    <p:sldLayoutId id="2147483768" r:id="rId3"/>
    <p:sldLayoutId id="2147483767" r:id="rId4"/>
    <p:sldLayoutId id="2147483766" r:id="rId5"/>
    <p:sldLayoutId id="2147483765" r:id="rId6"/>
    <p:sldLayoutId id="2147483764" r:id="rId7"/>
    <p:sldLayoutId id="2147483763" r:id="rId8"/>
    <p:sldLayoutId id="2147483762" r:id="rId9"/>
    <p:sldLayoutId id="2147483761" r:id="rId10"/>
    <p:sldLayoutId id="21474837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ヒラギノ角ゴ Pro W3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ヒラギノ角ゴ Pro W3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ヒラギノ角ゴ Pro W3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ヒラギノ角ゴ Pro W3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ヒラギノ角ゴ Pro W3"/>
          <a:cs typeface="ヒラギノ角ゴ Pro W3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ヒラギノ角ゴ Pro W3"/>
          <a:cs typeface="ヒラギノ角ゴ Pro W3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ヒラギノ角ゴ Pro W3"/>
          <a:cs typeface="ヒラギノ角ゴ Pro W3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93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352425" indent="-1603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585788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63341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09061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154781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00501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246221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685800"/>
            <a:ext cx="79438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989138"/>
            <a:ext cx="7943850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355600" indent="-179388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52425" indent="-1603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585788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6334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32063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1600" i="1">
          <a:solidFill>
            <a:schemeClr val="tx1"/>
          </a:solidFill>
          <a:latin typeface="+mn-lt"/>
          <a:ea typeface="+mn-ea"/>
        </a:defRPr>
      </a:lvl6pPr>
      <a:lvl7pPr marL="2989263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1600" i="1">
          <a:solidFill>
            <a:schemeClr val="tx1"/>
          </a:solidFill>
          <a:latin typeface="+mn-lt"/>
          <a:ea typeface="+mn-ea"/>
        </a:defRPr>
      </a:lvl7pPr>
      <a:lvl8pPr marL="3446463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1600" i="1">
          <a:solidFill>
            <a:schemeClr val="tx1"/>
          </a:solidFill>
          <a:latin typeface="+mn-lt"/>
          <a:ea typeface="+mn-ea"/>
        </a:defRPr>
      </a:lvl8pPr>
      <a:lvl9pPr marL="3903663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16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kument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kument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-dokument3.docx"/><Relationship Id="rId4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kument4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-dokument5.docx"/><Relationship Id="rId4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arkiv_fms2003_1765_documen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765175"/>
            <a:ext cx="7773988" cy="5688013"/>
          </a:xfrm>
          <a:noFill/>
        </p:spPr>
      </p:pic>
      <p:sp>
        <p:nvSpPr>
          <p:cNvPr id="5123" name="Undertittel 4"/>
          <p:cNvSpPr>
            <a:spLocks noGrp="1"/>
          </p:cNvSpPr>
          <p:nvPr>
            <p:ph type="subTitle" idx="4294967295"/>
          </p:nvPr>
        </p:nvSpPr>
        <p:spPr>
          <a:xfrm>
            <a:off x="5857875" y="3070225"/>
            <a:ext cx="2933700" cy="10080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nb-NO" altLang="nb-NO" sz="1600" smtClean="0">
              <a:solidFill>
                <a:schemeClr val="bg1"/>
              </a:solidFill>
            </a:endParaRPr>
          </a:p>
        </p:txBody>
      </p:sp>
      <p:sp>
        <p:nvSpPr>
          <p:cNvPr id="5124" name="Tittel 3"/>
          <p:cNvSpPr>
            <a:spLocks noGrp="1"/>
          </p:cNvSpPr>
          <p:nvPr>
            <p:ph type="ctrTitle" idx="4294967295"/>
          </p:nvPr>
        </p:nvSpPr>
        <p:spPr>
          <a:xfrm>
            <a:off x="5643563" y="1071563"/>
            <a:ext cx="3214687" cy="3071812"/>
          </a:xfrm>
          <a:solidFill>
            <a:schemeClr val="accent1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 lIns="180000" tIns="108000" rIns="36000" bIns="36000" anchor="t"/>
          <a:lstStyle/>
          <a:p>
            <a:r>
              <a:rPr lang="nb-NO" altLang="nb-NO" sz="2400" b="0" dirty="0">
                <a:solidFill>
                  <a:schemeClr val="bg1"/>
                </a:solidFill>
              </a:rPr>
              <a:t>Forslag til nye støygrenser for </a:t>
            </a:r>
            <a:r>
              <a:rPr lang="nb-NO" altLang="nb-NO" sz="2400" b="0" dirty="0" smtClean="0">
                <a:solidFill>
                  <a:schemeClr val="bg1"/>
                </a:solidFill>
              </a:rPr>
              <a:t>skytebaner</a:t>
            </a:r>
            <a:br>
              <a:rPr lang="nb-NO" altLang="nb-NO" sz="2400" b="0" dirty="0" smtClean="0">
                <a:solidFill>
                  <a:schemeClr val="bg1"/>
                </a:solidFill>
              </a:rPr>
            </a:br>
            <a:r>
              <a:rPr lang="nb-NO" altLang="nb-NO" sz="2400" b="0" dirty="0">
                <a:solidFill>
                  <a:schemeClr val="bg1"/>
                </a:solidFill>
              </a:rPr>
              <a:t/>
            </a:r>
            <a:br>
              <a:rPr lang="nb-NO" altLang="nb-NO" sz="2400" b="0" dirty="0">
                <a:solidFill>
                  <a:schemeClr val="bg1"/>
                </a:solidFill>
              </a:rPr>
            </a:br>
            <a:r>
              <a:rPr lang="nb-NO" altLang="nb-NO" sz="2400" b="0" dirty="0" smtClean="0">
                <a:solidFill>
                  <a:schemeClr val="bg1"/>
                </a:solidFill>
              </a:rPr>
              <a:t>Lars Nordin</a:t>
            </a:r>
            <a:br>
              <a:rPr lang="nb-NO" altLang="nb-NO" sz="2400" b="0" dirty="0" smtClean="0">
                <a:solidFill>
                  <a:schemeClr val="bg1"/>
                </a:solidFill>
              </a:rPr>
            </a:br>
            <a:r>
              <a:rPr lang="nb-NO" altLang="nb-NO" sz="2400" b="0" dirty="0" smtClean="0">
                <a:solidFill>
                  <a:schemeClr val="bg1"/>
                </a:solidFill>
              </a:rPr>
              <a:t>Forsvarsbygg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539552" y="1133153"/>
            <a:ext cx="6205198" cy="432048"/>
          </a:xfrm>
        </p:spPr>
        <p:txBody>
          <a:bodyPr anchor="t">
            <a:normAutofit/>
          </a:bodyPr>
          <a:lstStyle/>
          <a:p>
            <a:r>
              <a:rPr lang="nb-NO" sz="2000" b="0" dirty="0" smtClean="0">
                <a:latin typeface="+mn-lt"/>
              </a:rPr>
              <a:t>Tidligere norske indikatorer for skyting med lette våpen</a:t>
            </a:r>
            <a:endParaRPr lang="nb-NO" sz="2000" b="0" dirty="0">
              <a:latin typeface="+mn-lt"/>
            </a:endParaRPr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755576" y="1700808"/>
            <a:ext cx="7560840" cy="3517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GB" dirty="0"/>
          </a:p>
          <a:p>
            <a:pPr marL="0" indent="0">
              <a:buNone/>
            </a:pPr>
            <a:r>
              <a:rPr lang="nb-NO" sz="2000" dirty="0" smtClean="0"/>
              <a:t>L</a:t>
            </a:r>
            <a:r>
              <a:rPr lang="nb-NO" sz="2000" baseline="-25000" dirty="0" smtClean="0"/>
              <a:t>AI</a:t>
            </a:r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  <a:p>
            <a:r>
              <a:rPr lang="nb-NO" sz="2000" dirty="0" smtClean="0"/>
              <a:t>Ingen (nylig) dokumentasjon over relevans  </a:t>
            </a:r>
          </a:p>
          <a:p>
            <a:r>
              <a:rPr lang="nb-NO" sz="2000" dirty="0" smtClean="0"/>
              <a:t>Ingen </a:t>
            </a:r>
            <a:r>
              <a:rPr lang="nb-NO" sz="2000" dirty="0"/>
              <a:t>(nylig) </a:t>
            </a:r>
            <a:r>
              <a:rPr lang="nb-NO" sz="2000" dirty="0" smtClean="0"/>
              <a:t>dokumentert sammenheng, eksponering-plage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8631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539552" y="1133153"/>
            <a:ext cx="6205198" cy="432048"/>
          </a:xfrm>
        </p:spPr>
        <p:txBody>
          <a:bodyPr anchor="t">
            <a:normAutofit/>
          </a:bodyPr>
          <a:lstStyle/>
          <a:p>
            <a:r>
              <a:rPr lang="nb-NO" sz="2000" b="0" dirty="0" smtClean="0">
                <a:latin typeface="+mn-lt"/>
              </a:rPr>
              <a:t>Tidligere norske indikatorer for skyting med lette våpen</a:t>
            </a:r>
            <a:endParaRPr lang="nb-NO" sz="2000" b="0" dirty="0">
              <a:latin typeface="+mn-lt"/>
            </a:endParaRPr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755576" y="1700808"/>
            <a:ext cx="7560840" cy="3517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GB" dirty="0"/>
          </a:p>
          <a:p>
            <a:pPr marL="0" indent="0">
              <a:buNone/>
            </a:pPr>
            <a:r>
              <a:rPr lang="nb-NO" sz="2000" dirty="0" err="1" smtClean="0"/>
              <a:t>L</a:t>
            </a:r>
            <a:r>
              <a:rPr lang="nb-NO" sz="2000" baseline="-25000" dirty="0" err="1" smtClean="0"/>
              <a:t>den</a:t>
            </a:r>
            <a:r>
              <a:rPr lang="nb-NO" sz="2000" dirty="0" smtClean="0"/>
              <a:t> og L</a:t>
            </a:r>
            <a:r>
              <a:rPr lang="nb-NO" sz="2000" baseline="-25000" dirty="0" smtClean="0"/>
              <a:t>AI </a:t>
            </a:r>
            <a:r>
              <a:rPr lang="nb-NO" sz="2000" dirty="0"/>
              <a:t/>
            </a:r>
            <a:br>
              <a:rPr lang="nb-NO" sz="2000" dirty="0"/>
            </a:br>
            <a:endParaRPr lang="nb-NO" sz="2000" dirty="0" smtClean="0"/>
          </a:p>
          <a:p>
            <a:pPr marL="0" indent="0">
              <a:buNone/>
            </a:pPr>
            <a:r>
              <a:rPr lang="nb-NO" sz="2000" b="0" dirty="0" smtClean="0"/>
              <a:t>Opprinnelig idé (?): </a:t>
            </a:r>
          </a:p>
          <a:p>
            <a:pPr marL="0" indent="0">
              <a:buNone/>
            </a:pPr>
            <a:r>
              <a:rPr lang="nb-NO" sz="2000" b="0" dirty="0"/>
              <a:t>	</a:t>
            </a:r>
            <a:r>
              <a:rPr lang="nb-NO" sz="2000" b="0" dirty="0" err="1" smtClean="0"/>
              <a:t>L</a:t>
            </a:r>
            <a:r>
              <a:rPr lang="nb-NO" sz="2000" b="0" baseline="-25000" dirty="0" err="1" smtClean="0"/>
              <a:t>den</a:t>
            </a:r>
            <a:r>
              <a:rPr lang="nb-NO" sz="2000" b="0" dirty="0" smtClean="0"/>
              <a:t> dimensjonerende for skytebaner med stor aktivitet 	L</a:t>
            </a:r>
            <a:r>
              <a:rPr lang="nb-NO" sz="2000" b="0" baseline="-25000" dirty="0" smtClean="0"/>
              <a:t>AI</a:t>
            </a:r>
            <a:r>
              <a:rPr lang="nb-NO" sz="2000" b="0" dirty="0" smtClean="0"/>
              <a:t> dimensjonerende for skytebaner med liten aktivitet</a:t>
            </a:r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9287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539552" y="1133153"/>
            <a:ext cx="6205198" cy="432048"/>
          </a:xfrm>
        </p:spPr>
        <p:txBody>
          <a:bodyPr anchor="t">
            <a:normAutofit/>
          </a:bodyPr>
          <a:lstStyle/>
          <a:p>
            <a:r>
              <a:rPr lang="nb-NO" sz="2000" b="0" dirty="0" smtClean="0">
                <a:latin typeface="+mn-lt"/>
              </a:rPr>
              <a:t>Tidligere norske indikatorer for skyting med lette våpen</a:t>
            </a:r>
            <a:endParaRPr lang="nb-NO" sz="2000" b="0" dirty="0">
              <a:latin typeface="+mn-lt"/>
            </a:endParaRPr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755576" y="1700808"/>
            <a:ext cx="7560840" cy="3517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GB" dirty="0"/>
          </a:p>
          <a:p>
            <a:pPr marL="0" indent="0">
              <a:buNone/>
            </a:pPr>
            <a:r>
              <a:rPr lang="nb-NO" sz="2000" dirty="0" err="1" smtClean="0"/>
              <a:t>L</a:t>
            </a:r>
            <a:r>
              <a:rPr lang="nb-NO" sz="2000" baseline="-25000" dirty="0" err="1" smtClean="0"/>
              <a:t>den</a:t>
            </a:r>
            <a:r>
              <a:rPr lang="nb-NO" sz="2000" dirty="0" smtClean="0"/>
              <a:t> og L</a:t>
            </a:r>
            <a:r>
              <a:rPr lang="nb-NO" sz="2000" baseline="-25000" dirty="0" smtClean="0"/>
              <a:t>AI </a:t>
            </a:r>
            <a:r>
              <a:rPr lang="nb-NO" sz="2000" dirty="0"/>
              <a:t/>
            </a:r>
            <a:br>
              <a:rPr lang="nb-NO" sz="2000" dirty="0"/>
            </a:br>
            <a:endParaRPr lang="nb-NO" sz="2000" dirty="0" smtClean="0"/>
          </a:p>
          <a:p>
            <a:pPr marL="0" indent="0">
              <a:buNone/>
            </a:pPr>
            <a:r>
              <a:rPr lang="nb-NO" sz="2000" b="0" dirty="0" smtClean="0"/>
              <a:t>Opprinnelig idé (?): </a:t>
            </a:r>
          </a:p>
          <a:p>
            <a:pPr marL="0" indent="0">
              <a:buNone/>
            </a:pPr>
            <a:r>
              <a:rPr lang="nb-NO" sz="2000" b="0" dirty="0"/>
              <a:t>	</a:t>
            </a:r>
            <a:r>
              <a:rPr lang="nb-NO" sz="2000" b="0" dirty="0" err="1" smtClean="0"/>
              <a:t>L</a:t>
            </a:r>
            <a:r>
              <a:rPr lang="nb-NO" sz="2000" b="0" baseline="-25000" dirty="0" err="1" smtClean="0"/>
              <a:t>den</a:t>
            </a:r>
            <a:r>
              <a:rPr lang="nb-NO" sz="2000" b="0" dirty="0" smtClean="0"/>
              <a:t> dimensjonerende for skytebaner med stor aktivitet 	L</a:t>
            </a:r>
            <a:r>
              <a:rPr lang="nb-NO" sz="2000" b="0" baseline="-25000" dirty="0" smtClean="0"/>
              <a:t>AI</a:t>
            </a:r>
            <a:r>
              <a:rPr lang="nb-NO" sz="2000" b="0" dirty="0" smtClean="0"/>
              <a:t> dimensjonerende for skytebaner med liten aktivitet</a:t>
            </a:r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  <a:p>
            <a:endParaRPr lang="nb-NO" sz="2000" dirty="0"/>
          </a:p>
        </p:txBody>
      </p:sp>
      <p:sp>
        <p:nvSpPr>
          <p:cNvPr id="4" name="Pil høyre 3"/>
          <p:cNvSpPr/>
          <p:nvPr/>
        </p:nvSpPr>
        <p:spPr>
          <a:xfrm>
            <a:off x="755576" y="5008389"/>
            <a:ext cx="752500" cy="3459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2343584" y="4908021"/>
            <a:ext cx="5626168" cy="12003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4"/>
            <a:r>
              <a:rPr lang="nb-NO" dirty="0" smtClean="0">
                <a:solidFill>
                  <a:schemeClr val="tx1"/>
                </a:solidFill>
              </a:rPr>
              <a:t>Behov for en studie om maksimale støynivåer fra skyting med lette våpen!</a:t>
            </a: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749524" y="903313"/>
            <a:ext cx="6205198" cy="432048"/>
          </a:xfrm>
        </p:spPr>
        <p:txBody>
          <a:bodyPr anchor="t">
            <a:normAutofit fontScale="90000"/>
          </a:bodyPr>
          <a:lstStyle/>
          <a:p>
            <a:r>
              <a:rPr lang="nb-NO" sz="2000" b="0" dirty="0" smtClean="0">
                <a:latin typeface="+mn-lt"/>
              </a:rPr>
              <a:t>Studie om maksimale støynivåer fra skyting med lette våpen</a:t>
            </a:r>
            <a:endParaRPr lang="nb-NO" sz="2000" b="0" dirty="0">
              <a:latin typeface="+mn-lt"/>
            </a:endParaRPr>
          </a:p>
        </p:txBody>
      </p:sp>
      <p:sp>
        <p:nvSpPr>
          <p:cNvPr id="8" name="Plassholder for innhold 2"/>
          <p:cNvSpPr txBox="1">
            <a:spLocks/>
          </p:cNvSpPr>
          <p:nvPr/>
        </p:nvSpPr>
        <p:spPr>
          <a:xfrm>
            <a:off x="971600" y="1772816"/>
            <a:ext cx="7200800" cy="4037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1000"/>
              </a:spcBef>
              <a:buNone/>
            </a:pPr>
            <a:r>
              <a:rPr lang="nb-NO" sz="2000" i="1" dirty="0" smtClean="0"/>
              <a:t>Fokus</a:t>
            </a:r>
          </a:p>
          <a:p>
            <a:pPr marL="457200" lvl="4" indent="-457200">
              <a:spcBef>
                <a:spcPts val="1000"/>
              </a:spcBef>
            </a:pPr>
            <a:r>
              <a:rPr lang="nb-NO" sz="2000" dirty="0" smtClean="0"/>
              <a:t>Relevans for maksimal grense for skyting med lette våpen?</a:t>
            </a:r>
          </a:p>
          <a:p>
            <a:pPr marL="457200" lvl="4" indent="-457200">
              <a:spcBef>
                <a:spcPts val="1000"/>
              </a:spcBef>
            </a:pPr>
            <a:r>
              <a:rPr lang="nb-NO" sz="2000" dirty="0" smtClean="0"/>
              <a:t>Sammenheng mellom eksponering, beskrevet som maksimal nivå, og plagegrad</a:t>
            </a:r>
          </a:p>
          <a:p>
            <a:pPr marL="0" lvl="4" indent="0">
              <a:spcBef>
                <a:spcPts val="1000"/>
              </a:spcBef>
              <a:buNone/>
            </a:pPr>
            <a:endParaRPr lang="nb-NO" sz="2000" dirty="0" smtClean="0"/>
          </a:p>
          <a:p>
            <a:pPr marL="0" indent="0">
              <a:buNone/>
            </a:pP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25526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749524" y="903313"/>
            <a:ext cx="6205198" cy="432048"/>
          </a:xfrm>
        </p:spPr>
        <p:txBody>
          <a:bodyPr anchor="t">
            <a:normAutofit fontScale="90000"/>
          </a:bodyPr>
          <a:lstStyle/>
          <a:p>
            <a:r>
              <a:rPr lang="nb-NO" sz="2000" b="0" dirty="0" smtClean="0">
                <a:latin typeface="+mn-lt"/>
              </a:rPr>
              <a:t>Studie om maksimale støynivåer fra skyting med lette våpen</a:t>
            </a:r>
            <a:endParaRPr lang="nb-NO" sz="2000" b="0" dirty="0">
              <a:latin typeface="+mn-lt"/>
            </a:endParaRPr>
          </a:p>
        </p:txBody>
      </p:sp>
      <p:sp>
        <p:nvSpPr>
          <p:cNvPr id="8" name="Plassholder for innhold 2"/>
          <p:cNvSpPr txBox="1">
            <a:spLocks/>
          </p:cNvSpPr>
          <p:nvPr/>
        </p:nvSpPr>
        <p:spPr>
          <a:xfrm>
            <a:off x="971600" y="1772816"/>
            <a:ext cx="7200800" cy="4037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1000"/>
              </a:spcBef>
              <a:buNone/>
            </a:pPr>
            <a:r>
              <a:rPr lang="nb-NO" sz="2000" i="1" dirty="0" smtClean="0"/>
              <a:t>Fokus</a:t>
            </a:r>
          </a:p>
          <a:p>
            <a:pPr marL="457200" lvl="4" indent="-457200">
              <a:spcBef>
                <a:spcPts val="1000"/>
              </a:spcBef>
            </a:pPr>
            <a:r>
              <a:rPr lang="nb-NO" sz="2000" dirty="0" smtClean="0"/>
              <a:t>Relevans for maksimal grense for skyting med lette våpen?</a:t>
            </a:r>
          </a:p>
          <a:p>
            <a:pPr marL="457200" lvl="4" indent="-457200">
              <a:spcBef>
                <a:spcPts val="1000"/>
              </a:spcBef>
            </a:pPr>
            <a:r>
              <a:rPr lang="nb-NO" sz="2000" dirty="0" smtClean="0"/>
              <a:t>Sammenheng mellom eksponering, beskrevet som maksimal nivå, og plagegrad</a:t>
            </a:r>
          </a:p>
          <a:p>
            <a:pPr marL="0" lvl="4" indent="0">
              <a:spcBef>
                <a:spcPts val="1000"/>
              </a:spcBef>
              <a:buNone/>
            </a:pPr>
            <a:endParaRPr lang="nb-NO" sz="2000" dirty="0" smtClean="0"/>
          </a:p>
          <a:p>
            <a:pPr marL="0" indent="0">
              <a:buNone/>
            </a:pPr>
            <a:r>
              <a:rPr lang="nb-NO" sz="2000" i="1" dirty="0" smtClean="0"/>
              <a:t>Kriterier for respondenter</a:t>
            </a:r>
          </a:p>
          <a:p>
            <a:pPr marL="457200" lvl="4" indent="-457200">
              <a:spcBef>
                <a:spcPts val="1000"/>
              </a:spcBef>
            </a:pPr>
            <a:r>
              <a:rPr lang="nb-NO" sz="2000" dirty="0" smtClean="0"/>
              <a:t>Stort intervall - L</a:t>
            </a:r>
            <a:r>
              <a:rPr lang="nb-NO" sz="2000" baseline="-25000" dirty="0" smtClean="0"/>
              <a:t>AI</a:t>
            </a:r>
            <a:r>
              <a:rPr lang="nb-NO" sz="2000" dirty="0" smtClean="0"/>
              <a:t> nivå</a:t>
            </a:r>
          </a:p>
          <a:p>
            <a:pPr marL="457200" lvl="4" indent="-457200">
              <a:spcBef>
                <a:spcPts val="1000"/>
              </a:spcBef>
            </a:pPr>
            <a:r>
              <a:rPr lang="nb-NO" sz="2000" dirty="0"/>
              <a:t>Stort intervall </a:t>
            </a:r>
            <a:r>
              <a:rPr lang="nb-NO" sz="2000" dirty="0" smtClean="0"/>
              <a:t>- L</a:t>
            </a:r>
            <a:r>
              <a:rPr lang="nb-NO" sz="2000" baseline="-25000" dirty="0" smtClean="0"/>
              <a:t>AI</a:t>
            </a:r>
            <a:r>
              <a:rPr lang="nb-NO" sz="2000" dirty="0" smtClean="0"/>
              <a:t>/</a:t>
            </a:r>
            <a:r>
              <a:rPr lang="nb-NO" sz="2000" dirty="0" err="1" smtClean="0"/>
              <a:t>L</a:t>
            </a:r>
            <a:r>
              <a:rPr lang="nb-NO" sz="2000" baseline="-25000" dirty="0" err="1" smtClean="0"/>
              <a:t>den</a:t>
            </a:r>
            <a:endParaRPr lang="nb-NO" sz="2000" baseline="-25000" dirty="0" smtClean="0"/>
          </a:p>
          <a:p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38650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749524" y="903313"/>
            <a:ext cx="6205198" cy="432048"/>
          </a:xfrm>
        </p:spPr>
        <p:txBody>
          <a:bodyPr anchor="t">
            <a:normAutofit fontScale="90000"/>
          </a:bodyPr>
          <a:lstStyle/>
          <a:p>
            <a:r>
              <a:rPr lang="nb-NO" sz="2000" b="0" dirty="0" smtClean="0">
                <a:latin typeface="+mn-lt"/>
              </a:rPr>
              <a:t>Studie om maksimale støynivåer fra skyting med lette våpen</a:t>
            </a:r>
            <a:endParaRPr lang="nb-NO" sz="2000" b="0" dirty="0">
              <a:latin typeface="+mn-lt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525" y="1490090"/>
            <a:ext cx="3328433" cy="4694810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187624" y="3501008"/>
            <a:ext cx="3254371" cy="1885951"/>
            <a:chOff x="721" y="2204"/>
            <a:chExt cx="2050" cy="1188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21" y="2204"/>
              <a:ext cx="1959" cy="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729" y="3294"/>
              <a:ext cx="45" cy="4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729" y="3294"/>
              <a:ext cx="45" cy="45"/>
            </a:xfrm>
            <a:prstGeom prst="ellipse">
              <a:avLst/>
            </a:prstGeom>
            <a:noFill/>
            <a:ln w="25400" cap="flat">
              <a:solidFill>
                <a:srgbClr val="8D00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956" y="2614"/>
              <a:ext cx="45" cy="4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956" y="2614"/>
              <a:ext cx="45" cy="45"/>
            </a:xfrm>
            <a:prstGeom prst="ellipse">
              <a:avLst/>
            </a:prstGeom>
            <a:noFill/>
            <a:ln w="25400" cap="flat">
              <a:solidFill>
                <a:srgbClr val="8D00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1001" y="2614"/>
              <a:ext cx="45" cy="4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1001" y="2614"/>
              <a:ext cx="45" cy="45"/>
            </a:xfrm>
            <a:prstGeom prst="ellipse">
              <a:avLst/>
            </a:prstGeom>
            <a:noFill/>
            <a:ln w="25400" cap="flat">
              <a:solidFill>
                <a:srgbClr val="8D00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910" y="3339"/>
              <a:ext cx="46" cy="4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910" y="3339"/>
              <a:ext cx="46" cy="45"/>
            </a:xfrm>
            <a:prstGeom prst="ellipse">
              <a:avLst/>
            </a:prstGeom>
            <a:noFill/>
            <a:ln w="25400" cap="flat">
              <a:solidFill>
                <a:srgbClr val="8D00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V="1">
              <a:off x="989" y="2296"/>
              <a:ext cx="919" cy="295"/>
            </a:xfrm>
            <a:prstGeom prst="line">
              <a:avLst/>
            </a:prstGeom>
            <a:noFill/>
            <a:ln w="9525" cap="flat">
              <a:solidFill>
                <a:srgbClr val="C100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1045" y="2416"/>
              <a:ext cx="863" cy="220"/>
            </a:xfrm>
            <a:prstGeom prst="line">
              <a:avLst/>
            </a:prstGeom>
            <a:noFill/>
            <a:ln w="9525" cap="flat">
              <a:solidFill>
                <a:srgbClr val="C100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V="1">
              <a:off x="815" y="2885"/>
              <a:ext cx="1139" cy="408"/>
            </a:xfrm>
            <a:prstGeom prst="line">
              <a:avLst/>
            </a:prstGeom>
            <a:noFill/>
            <a:ln w="9525" cap="flat">
              <a:solidFill>
                <a:srgbClr val="C100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977" y="3089"/>
              <a:ext cx="977" cy="259"/>
            </a:xfrm>
            <a:prstGeom prst="line">
              <a:avLst/>
            </a:prstGeom>
            <a:noFill/>
            <a:ln w="9525" cap="flat">
              <a:solidFill>
                <a:srgbClr val="C1002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012" y="2239"/>
              <a:ext cx="7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altLang="nb-NO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Vatne/Svartemyr</a:t>
              </a:r>
              <a:endParaRPr kumimoji="0" lang="nb-NO" altLang="nb-N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012" y="2355"/>
              <a:ext cx="61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altLang="nb-NO" sz="1200" b="1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Setnesmoen</a:t>
              </a:r>
              <a:endParaRPr kumimoji="0" lang="nb-NO" altLang="nb-N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2012" y="2814"/>
              <a:ext cx="4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altLang="nb-NO" sz="1200" b="1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Madlatua</a:t>
              </a:r>
              <a:endParaRPr kumimoji="0" lang="nb-NO" altLang="nb-N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012" y="3046"/>
              <a:ext cx="24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altLang="nb-NO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Evje</a:t>
              </a:r>
              <a:endParaRPr kumimoji="0" lang="nb-NO" altLang="nb-N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5" name="Plassholder for innhold 2"/>
          <p:cNvSpPr txBox="1">
            <a:spLocks/>
          </p:cNvSpPr>
          <p:nvPr/>
        </p:nvSpPr>
        <p:spPr>
          <a:xfrm>
            <a:off x="5436096" y="1843658"/>
            <a:ext cx="3384377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1000"/>
              </a:spcBef>
              <a:buNone/>
            </a:pPr>
            <a:r>
              <a:rPr lang="nb-NO" sz="2000" i="1" dirty="0" err="1" smtClean="0"/>
              <a:t>Metod</a:t>
            </a:r>
            <a:endParaRPr lang="nb-NO" sz="2000" i="1" dirty="0" smtClean="0"/>
          </a:p>
          <a:p>
            <a:r>
              <a:rPr lang="nb-NO" sz="2000" dirty="0" smtClean="0"/>
              <a:t>4 militære skytebaner i Norge</a:t>
            </a:r>
          </a:p>
          <a:p>
            <a:r>
              <a:rPr lang="nb-NO" sz="2000" dirty="0" smtClean="0"/>
              <a:t>1597 utvalgte boliger fra nylig gjennomførte støykartlegginger, med jevnest mulig spredning iht.</a:t>
            </a:r>
          </a:p>
          <a:p>
            <a:pPr marL="914400" lvl="5" indent="-457200">
              <a:spcBef>
                <a:spcPts val="1000"/>
              </a:spcBef>
            </a:pPr>
            <a:r>
              <a:rPr lang="nb-NO" sz="2000" dirty="0" smtClean="0"/>
              <a:t>L</a:t>
            </a:r>
            <a:r>
              <a:rPr lang="nb-NO" sz="2000" baseline="-25000" dirty="0" smtClean="0"/>
              <a:t>AI</a:t>
            </a:r>
            <a:r>
              <a:rPr lang="nb-NO" sz="2000" dirty="0" smtClean="0"/>
              <a:t> nivå</a:t>
            </a:r>
          </a:p>
          <a:p>
            <a:pPr marL="914400" lvl="5" indent="-457200">
              <a:spcBef>
                <a:spcPts val="1000"/>
              </a:spcBef>
            </a:pPr>
            <a:r>
              <a:rPr lang="nb-NO" sz="2000" dirty="0" smtClean="0"/>
              <a:t>Ratio L</a:t>
            </a:r>
            <a:r>
              <a:rPr lang="nb-NO" sz="2000" baseline="-25000" dirty="0" smtClean="0"/>
              <a:t>AI</a:t>
            </a:r>
            <a:r>
              <a:rPr lang="nb-NO" sz="2000" dirty="0" smtClean="0"/>
              <a:t>/</a:t>
            </a:r>
            <a:r>
              <a:rPr lang="nb-NO" sz="2000" dirty="0" err="1" smtClean="0"/>
              <a:t>L</a:t>
            </a:r>
            <a:r>
              <a:rPr lang="nb-NO" sz="2000" baseline="-25000" dirty="0" err="1" smtClean="0"/>
              <a:t>den</a:t>
            </a:r>
            <a:endParaRPr lang="nb-NO" sz="2000" baseline="-25000" dirty="0" smtClean="0"/>
          </a:p>
          <a:p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1052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749524" y="903313"/>
            <a:ext cx="6205198" cy="432048"/>
          </a:xfrm>
        </p:spPr>
        <p:txBody>
          <a:bodyPr anchor="t">
            <a:normAutofit fontScale="90000"/>
          </a:bodyPr>
          <a:lstStyle/>
          <a:p>
            <a:r>
              <a:rPr lang="nb-NO" sz="2000" b="0" dirty="0" smtClean="0">
                <a:latin typeface="+mn-lt"/>
              </a:rPr>
              <a:t>Studie om maksimale støynivåer fra skyting med lette våpen</a:t>
            </a:r>
            <a:endParaRPr lang="nb-NO" sz="2000" b="0" dirty="0">
              <a:latin typeface="+mn-lt"/>
            </a:endParaRPr>
          </a:p>
        </p:txBody>
      </p:sp>
      <p:sp>
        <p:nvSpPr>
          <p:cNvPr id="27" name="Plassholder for innhold 2"/>
          <p:cNvSpPr txBox="1">
            <a:spLocks/>
          </p:cNvSpPr>
          <p:nvPr/>
        </p:nvSpPr>
        <p:spPr>
          <a:xfrm>
            <a:off x="971600" y="1772816"/>
            <a:ext cx="7128792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1000"/>
              </a:spcBef>
              <a:buNone/>
            </a:pPr>
            <a:r>
              <a:rPr lang="nb-NO" sz="2000" i="1" dirty="0" smtClean="0"/>
              <a:t>Spørreskjema - design</a:t>
            </a:r>
          </a:p>
          <a:p>
            <a:pPr marL="0" lvl="4" indent="0">
              <a:spcBef>
                <a:spcPts val="1000"/>
              </a:spcBef>
              <a:buNone/>
            </a:pPr>
            <a:endParaRPr lang="nb-NO" sz="2000" dirty="0" smtClean="0"/>
          </a:p>
          <a:p>
            <a:r>
              <a:rPr lang="nb-NO" sz="2000" dirty="0" smtClean="0"/>
              <a:t>Livskvalitet, yrke etc.</a:t>
            </a:r>
          </a:p>
          <a:p>
            <a:r>
              <a:rPr lang="nb-NO" sz="2000" dirty="0" smtClean="0"/>
              <a:t>Typ av bolig, tilgang til hage/balkong etc.</a:t>
            </a:r>
          </a:p>
          <a:p>
            <a:r>
              <a:rPr lang="nb-NO" sz="2000" dirty="0" smtClean="0"/>
              <a:t>Følsomhet for støy</a:t>
            </a:r>
          </a:p>
          <a:p>
            <a:r>
              <a:rPr lang="nb-NO" sz="2000" dirty="0" smtClean="0"/>
              <a:t>Rapportert plage som 5-punkt verbal og 11-punkt numerisk (ICBEN)</a:t>
            </a:r>
          </a:p>
          <a:p>
            <a:r>
              <a:rPr lang="nb-NO" sz="2000" dirty="0" smtClean="0"/>
              <a:t>Tidsperiode – hvilke tider om døgnet er støyen mest plagsom?</a:t>
            </a:r>
          </a:p>
        </p:txBody>
      </p:sp>
    </p:spTree>
    <p:extLst>
      <p:ext uri="{BB962C8B-B14F-4D97-AF65-F5344CB8AC3E}">
        <p14:creationId xmlns:p14="http://schemas.microsoft.com/office/powerpoint/2010/main" val="159031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749524" y="903313"/>
            <a:ext cx="6205198" cy="432048"/>
          </a:xfrm>
        </p:spPr>
        <p:txBody>
          <a:bodyPr anchor="t">
            <a:normAutofit fontScale="90000"/>
          </a:bodyPr>
          <a:lstStyle/>
          <a:p>
            <a:r>
              <a:rPr lang="nb-NO" sz="2000" b="0" dirty="0" smtClean="0">
                <a:latin typeface="+mn-lt"/>
              </a:rPr>
              <a:t>Studie om maksimale støynivåer fra skyting med lette våpen</a:t>
            </a:r>
            <a:endParaRPr lang="nb-NO" sz="2000" b="0" dirty="0">
              <a:latin typeface="+mn-lt"/>
            </a:endParaRPr>
          </a:p>
        </p:txBody>
      </p:sp>
      <p:sp>
        <p:nvSpPr>
          <p:cNvPr id="4" name="Plassholder for innhold 2"/>
          <p:cNvSpPr txBox="1">
            <a:spLocks/>
          </p:cNvSpPr>
          <p:nvPr/>
        </p:nvSpPr>
        <p:spPr>
          <a:xfrm>
            <a:off x="539552" y="1772816"/>
            <a:ext cx="8424936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1000"/>
              </a:spcBef>
              <a:buNone/>
            </a:pPr>
            <a:r>
              <a:rPr lang="en-US" sz="2000" i="1" dirty="0" err="1" smtClean="0"/>
              <a:t>Støyplage</a:t>
            </a:r>
            <a:endParaRPr lang="en-US" sz="2000" i="1" dirty="0" smtClean="0"/>
          </a:p>
          <a:p>
            <a:pPr marL="0" lvl="4" indent="0">
              <a:spcBef>
                <a:spcPts val="1000"/>
              </a:spcBef>
              <a:buNone/>
            </a:pPr>
            <a:endParaRPr lang="en-US" sz="2000" dirty="0" smtClean="0"/>
          </a:p>
          <a:p>
            <a:pPr marL="0" lvl="4" indent="0">
              <a:spcBef>
                <a:spcPts val="1000"/>
              </a:spcBef>
              <a:buNone/>
            </a:pPr>
            <a:r>
              <a:rPr lang="en-US" sz="2000" dirty="0" smtClean="0"/>
              <a:t>→  574 </a:t>
            </a:r>
            <a:r>
              <a:rPr lang="en-US" sz="2000" dirty="0"/>
              <a:t>respondents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 </a:t>
            </a:r>
            <a:r>
              <a:rPr lang="en-US" sz="2000" dirty="0" smtClean="0"/>
              <a:t>     (</a:t>
            </a:r>
            <a:r>
              <a:rPr lang="en-US" sz="2000" dirty="0"/>
              <a:t>36% response rate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6" name="Bild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" b="5836"/>
          <a:stretch/>
        </p:blipFill>
        <p:spPr bwMode="auto">
          <a:xfrm>
            <a:off x="3779912" y="1772816"/>
            <a:ext cx="5184576" cy="432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9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749524" y="903313"/>
            <a:ext cx="6205198" cy="432048"/>
          </a:xfrm>
        </p:spPr>
        <p:txBody>
          <a:bodyPr anchor="t">
            <a:normAutofit fontScale="90000"/>
          </a:bodyPr>
          <a:lstStyle/>
          <a:p>
            <a:r>
              <a:rPr lang="nb-NO" sz="2000" b="0" dirty="0" smtClean="0">
                <a:latin typeface="+mn-lt"/>
              </a:rPr>
              <a:t>Studie om maksimale støynivåer fra skyting med lette våpen</a:t>
            </a:r>
            <a:endParaRPr lang="nb-NO" sz="2000" b="0" dirty="0">
              <a:latin typeface="+mn-lt"/>
            </a:endParaRPr>
          </a:p>
        </p:txBody>
      </p:sp>
      <p:sp>
        <p:nvSpPr>
          <p:cNvPr id="7" name="Plassholder for innhold 2"/>
          <p:cNvSpPr txBox="1">
            <a:spLocks/>
          </p:cNvSpPr>
          <p:nvPr/>
        </p:nvSpPr>
        <p:spPr>
          <a:xfrm>
            <a:off x="749524" y="1700808"/>
            <a:ext cx="7710908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1000"/>
              </a:spcBef>
              <a:buNone/>
            </a:pPr>
            <a:r>
              <a:rPr lang="nb-NO" sz="2000" i="1" dirty="0" smtClean="0"/>
              <a:t>Eksponering</a:t>
            </a:r>
          </a:p>
          <a:p>
            <a:pPr marL="0" lvl="4" indent="0">
              <a:spcBef>
                <a:spcPts val="1000"/>
              </a:spcBef>
              <a:buNone/>
            </a:pPr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>Beregnet med </a:t>
            </a:r>
            <a:r>
              <a:rPr lang="nb-NO" sz="2000" dirty="0" err="1" smtClean="0"/>
              <a:t>Nordtest</a:t>
            </a:r>
            <a:r>
              <a:rPr lang="nb-NO" sz="2000" dirty="0" smtClean="0"/>
              <a:t>-metoden (NT ACOU 099)</a:t>
            </a:r>
          </a:p>
          <a:p>
            <a:pPr marL="0" indent="0">
              <a:buNone/>
            </a:pPr>
            <a:endParaRPr lang="nb-NO" sz="2000" dirty="0" smtClean="0"/>
          </a:p>
          <a:p>
            <a:r>
              <a:rPr lang="nb-NO" sz="2000" dirty="0" smtClean="0"/>
              <a:t>Oktav bånd 31-8000 </a:t>
            </a:r>
            <a:r>
              <a:rPr lang="nb-NO" sz="2000" dirty="0" err="1" smtClean="0"/>
              <a:t>Hz</a:t>
            </a:r>
            <a:endParaRPr lang="nb-NO" sz="2000" dirty="0" smtClean="0"/>
          </a:p>
          <a:p>
            <a:r>
              <a:rPr lang="nb-NO" sz="2000" dirty="0" err="1" smtClean="0"/>
              <a:t>Medvindsforhold</a:t>
            </a:r>
            <a:endParaRPr lang="nb-NO" sz="2000" dirty="0" smtClean="0"/>
          </a:p>
          <a:p>
            <a:r>
              <a:rPr lang="nb-NO" sz="2000" dirty="0" smtClean="0"/>
              <a:t>Korreksjoner for skjerming, refleksjoner og bakkeeffekt</a:t>
            </a:r>
          </a:p>
          <a:p>
            <a:pPr marL="0" lvl="4" indent="0">
              <a:spcBef>
                <a:spcPts val="1000"/>
              </a:spcBef>
              <a:buNone/>
            </a:pPr>
            <a:endParaRPr lang="en-US" sz="2000" dirty="0" smtClean="0"/>
          </a:p>
        </p:txBody>
      </p:sp>
      <p:sp>
        <p:nvSpPr>
          <p:cNvPr id="8" name="Plassholder for innhold 2"/>
          <p:cNvSpPr txBox="1">
            <a:spLocks/>
          </p:cNvSpPr>
          <p:nvPr/>
        </p:nvSpPr>
        <p:spPr>
          <a:xfrm>
            <a:off x="749524" y="4797152"/>
            <a:ext cx="7278860" cy="1589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1000"/>
              </a:spcBef>
              <a:buNone/>
            </a:pPr>
            <a:r>
              <a:rPr lang="nb-NO" sz="2000" i="1" dirty="0" smtClean="0"/>
              <a:t>Analyse</a:t>
            </a:r>
          </a:p>
          <a:p>
            <a:pPr marL="0" lvl="4" indent="0">
              <a:spcBef>
                <a:spcPts val="1000"/>
              </a:spcBef>
              <a:buNone/>
            </a:pPr>
            <a:endParaRPr lang="nb-NO" sz="2000" i="1" dirty="0" smtClean="0"/>
          </a:p>
          <a:p>
            <a:pPr marL="0" lvl="4" indent="0">
              <a:spcBef>
                <a:spcPts val="1000"/>
              </a:spcBef>
              <a:buNone/>
            </a:pPr>
            <a:r>
              <a:rPr lang="nb-NO" sz="2000" dirty="0" smtClean="0"/>
              <a:t>Statistisk analyse - ordinale </a:t>
            </a:r>
            <a:r>
              <a:rPr lang="nb-NO" sz="2000" dirty="0" err="1" smtClean="0"/>
              <a:t>logitmodeller</a:t>
            </a:r>
            <a:endParaRPr lang="nb-NO" sz="2000" dirty="0" smtClean="0"/>
          </a:p>
        </p:txBody>
      </p:sp>
    </p:spTree>
    <p:extLst>
      <p:ext uri="{BB962C8B-B14F-4D97-AF65-F5344CB8AC3E}">
        <p14:creationId xmlns:p14="http://schemas.microsoft.com/office/powerpoint/2010/main" val="365776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749524" y="903313"/>
            <a:ext cx="6205198" cy="432048"/>
          </a:xfrm>
        </p:spPr>
        <p:txBody>
          <a:bodyPr anchor="t">
            <a:normAutofit fontScale="90000"/>
          </a:bodyPr>
          <a:lstStyle/>
          <a:p>
            <a:r>
              <a:rPr lang="nb-NO" sz="2000" b="0" dirty="0" smtClean="0">
                <a:latin typeface="+mn-lt"/>
              </a:rPr>
              <a:t>Studie om maksimale støynivåer fra skyting med lette våpen</a:t>
            </a:r>
            <a:endParaRPr lang="nb-NO" sz="2000" b="0" dirty="0">
              <a:latin typeface="+mn-lt"/>
            </a:endParaRPr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749524" y="1628800"/>
            <a:ext cx="7710908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1000"/>
              </a:spcBef>
              <a:buNone/>
            </a:pPr>
            <a:r>
              <a:rPr lang="nb-NO" sz="2000" i="1" dirty="0" smtClean="0"/>
              <a:t>Resultat</a:t>
            </a:r>
          </a:p>
          <a:p>
            <a:pPr marL="0" lvl="4" indent="0">
              <a:spcBef>
                <a:spcPts val="1000"/>
              </a:spcBef>
              <a:buNone/>
            </a:pPr>
            <a:endParaRPr lang="nb-NO" sz="2000" i="1" dirty="0" smtClean="0"/>
          </a:p>
          <a:p>
            <a:pPr marL="0" lvl="4" indent="0">
              <a:spcBef>
                <a:spcPts val="1000"/>
              </a:spcBef>
              <a:buNone/>
            </a:pPr>
            <a:r>
              <a:rPr lang="nb-NO" sz="2000" dirty="0" smtClean="0"/>
              <a:t>Når det kontrolleres for skytebaner og støyfølsomhet: </a:t>
            </a:r>
          </a:p>
          <a:p>
            <a:pPr marL="0" lvl="4" indent="0">
              <a:spcBef>
                <a:spcPts val="1000"/>
              </a:spcBef>
              <a:buNone/>
            </a:pPr>
            <a:r>
              <a:rPr lang="nb-NO" sz="2000" dirty="0" smtClean="0"/>
              <a:t>	→  </a:t>
            </a:r>
            <a:r>
              <a:rPr lang="nb-NO" sz="2000" dirty="0" err="1" smtClean="0"/>
              <a:t>L</a:t>
            </a:r>
            <a:r>
              <a:rPr lang="nb-NO" sz="2000" baseline="-25000" dirty="0" err="1" smtClean="0"/>
              <a:t>den</a:t>
            </a:r>
            <a:r>
              <a:rPr lang="nb-NO" sz="2000" dirty="0" smtClean="0"/>
              <a:t> forklarer best sammenhengen mellom 		      eksponering og støyplage</a:t>
            </a:r>
          </a:p>
          <a:p>
            <a:pPr marL="0" lvl="4" indent="0">
              <a:spcBef>
                <a:spcPts val="1000"/>
              </a:spcBef>
              <a:buNone/>
            </a:pPr>
            <a:r>
              <a:rPr lang="nb-NO" sz="2000" dirty="0" smtClean="0"/>
              <a:t>	→  Forklaringsgraden øker ikke om differansen </a:t>
            </a:r>
          </a:p>
          <a:p>
            <a:pPr marL="0" lvl="4" indent="0">
              <a:spcBef>
                <a:spcPts val="1000"/>
              </a:spcBef>
              <a:buNone/>
            </a:pPr>
            <a:r>
              <a:rPr lang="nb-NO" sz="2000" dirty="0"/>
              <a:t>	 </a:t>
            </a:r>
            <a:r>
              <a:rPr lang="nb-NO" sz="2000" dirty="0" smtClean="0"/>
              <a:t>     L</a:t>
            </a:r>
            <a:r>
              <a:rPr lang="nb-NO" sz="2000" baseline="-25000" dirty="0" smtClean="0"/>
              <a:t>AI </a:t>
            </a:r>
            <a:r>
              <a:rPr lang="nb-NO" sz="2000" dirty="0" smtClean="0"/>
              <a:t>- </a:t>
            </a:r>
            <a:r>
              <a:rPr lang="nb-NO" sz="2000" dirty="0" err="1" smtClean="0"/>
              <a:t>L</a:t>
            </a:r>
            <a:r>
              <a:rPr lang="nb-NO" sz="2000" baseline="-25000" dirty="0" err="1" smtClean="0"/>
              <a:t>den</a:t>
            </a:r>
            <a:r>
              <a:rPr lang="nb-NO" sz="2000" dirty="0" smtClean="0"/>
              <a:t> inkluderes</a:t>
            </a: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101165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943850" cy="3319264"/>
          </a:xfrm>
        </p:spPr>
        <p:txBody>
          <a:bodyPr anchor="t"/>
          <a:lstStyle/>
          <a:p>
            <a:r>
              <a:rPr lang="nb-NO" sz="2000" dirty="0"/>
              <a:t>Forslag til nye støygrenser for </a:t>
            </a:r>
            <a:r>
              <a:rPr lang="nb-NO" sz="2000" dirty="0" smtClean="0"/>
              <a:t>skytebaner, Forsvarsbygg, 2015</a:t>
            </a:r>
            <a:br>
              <a:rPr lang="nb-NO" sz="2000" dirty="0" smtClean="0"/>
            </a:b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 smtClean="0"/>
              <a:t>	</a:t>
            </a: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 smtClean="0"/>
              <a:t/>
            </a:r>
            <a:br>
              <a:rPr lang="nb-NO" sz="2000" dirty="0" smtClean="0"/>
            </a:br>
            <a:endParaRPr lang="nb-NO" sz="2000" dirty="0"/>
          </a:p>
        </p:txBody>
      </p:sp>
      <p:sp>
        <p:nvSpPr>
          <p:cNvPr id="2" name="Avrundet rektangel 1"/>
          <p:cNvSpPr/>
          <p:nvPr/>
        </p:nvSpPr>
        <p:spPr>
          <a:xfrm>
            <a:off x="1835696" y="2420888"/>
            <a:ext cx="1656184" cy="14401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2339752" y="2844225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tx1"/>
                </a:solidFill>
              </a:rPr>
              <a:t>FD</a:t>
            </a:r>
            <a:endParaRPr lang="nb-NO" sz="3200" dirty="0">
              <a:solidFill>
                <a:schemeClr val="tx1"/>
              </a:solidFill>
            </a:endParaRPr>
          </a:p>
        </p:txBody>
      </p:sp>
      <p:sp>
        <p:nvSpPr>
          <p:cNvPr id="5" name="Avrundet rektangel 4"/>
          <p:cNvSpPr/>
          <p:nvPr/>
        </p:nvSpPr>
        <p:spPr>
          <a:xfrm>
            <a:off x="4932040" y="2420888"/>
            <a:ext cx="1656184" cy="14401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5292080" y="2844225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tx1"/>
                </a:solidFill>
              </a:rPr>
              <a:t>KLD</a:t>
            </a:r>
            <a:endParaRPr lang="nb-NO" sz="3200" dirty="0">
              <a:solidFill>
                <a:schemeClr val="tx1"/>
              </a:solidFill>
            </a:endParaRPr>
          </a:p>
        </p:txBody>
      </p:sp>
      <p:sp>
        <p:nvSpPr>
          <p:cNvPr id="7" name="Avrundet rektangel 6"/>
          <p:cNvSpPr/>
          <p:nvPr/>
        </p:nvSpPr>
        <p:spPr>
          <a:xfrm>
            <a:off x="1835696" y="5157192"/>
            <a:ext cx="1656184" cy="14401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2339752" y="5580529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tx1"/>
                </a:solidFill>
              </a:rPr>
              <a:t>FB</a:t>
            </a:r>
            <a:endParaRPr lang="nb-NO" sz="3200" dirty="0">
              <a:solidFill>
                <a:schemeClr val="tx1"/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4932040" y="5157192"/>
            <a:ext cx="1656184" cy="14401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5220072" y="5580529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err="1" smtClean="0">
                <a:solidFill>
                  <a:schemeClr val="tx1"/>
                </a:solidFill>
              </a:rPr>
              <a:t>MDir</a:t>
            </a:r>
            <a:endParaRPr lang="nb-NO" sz="3200" dirty="0">
              <a:solidFill>
                <a:schemeClr val="tx1"/>
              </a:solidFill>
            </a:endParaRPr>
          </a:p>
        </p:txBody>
      </p:sp>
      <p:sp>
        <p:nvSpPr>
          <p:cNvPr id="11" name="Pil høyre 10"/>
          <p:cNvSpPr/>
          <p:nvPr/>
        </p:nvSpPr>
        <p:spPr>
          <a:xfrm>
            <a:off x="3821186" y="2920588"/>
            <a:ext cx="864096" cy="432048"/>
          </a:xfrm>
          <a:prstGeom prst="rightArrow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il høyre 11"/>
          <p:cNvSpPr/>
          <p:nvPr/>
        </p:nvSpPr>
        <p:spPr>
          <a:xfrm rot="10800000">
            <a:off x="3821186" y="5652536"/>
            <a:ext cx="864096" cy="432048"/>
          </a:xfrm>
          <a:prstGeom prst="rightArrow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il høyre 12"/>
          <p:cNvSpPr/>
          <p:nvPr/>
        </p:nvSpPr>
        <p:spPr>
          <a:xfrm rot="5400000">
            <a:off x="5292080" y="4293096"/>
            <a:ext cx="864096" cy="432048"/>
          </a:xfrm>
          <a:prstGeom prst="rightArrow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il høyre 13"/>
          <p:cNvSpPr/>
          <p:nvPr/>
        </p:nvSpPr>
        <p:spPr>
          <a:xfrm rot="-5400000">
            <a:off x="2195736" y="4293096"/>
            <a:ext cx="864096" cy="432048"/>
          </a:xfrm>
          <a:prstGeom prst="rightArrow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754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749524" y="903313"/>
            <a:ext cx="6205198" cy="432048"/>
          </a:xfrm>
        </p:spPr>
        <p:txBody>
          <a:bodyPr anchor="t">
            <a:normAutofit fontScale="90000"/>
          </a:bodyPr>
          <a:lstStyle/>
          <a:p>
            <a:r>
              <a:rPr lang="nb-NO" sz="2000" b="0" dirty="0" smtClean="0">
                <a:latin typeface="+mn-lt"/>
              </a:rPr>
              <a:t>Studie om maksimale støynivåer fra skyting med lette våpen</a:t>
            </a:r>
            <a:endParaRPr lang="nb-NO" sz="2000" b="0" dirty="0">
              <a:latin typeface="+mn-lt"/>
            </a:endParaRPr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749524" y="1628800"/>
            <a:ext cx="7710908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1000"/>
              </a:spcBef>
              <a:buNone/>
            </a:pPr>
            <a:r>
              <a:rPr lang="nb-NO" sz="2000" i="1" dirty="0" smtClean="0"/>
              <a:t>Resultat</a:t>
            </a:r>
            <a:br>
              <a:rPr lang="nb-NO" sz="2000" i="1" dirty="0" smtClean="0"/>
            </a:br>
            <a:endParaRPr lang="nb-NO" sz="2000" i="1" dirty="0" smtClean="0"/>
          </a:p>
          <a:p>
            <a:pPr marL="0" lvl="4" indent="0">
              <a:spcBef>
                <a:spcPts val="1000"/>
              </a:spcBef>
              <a:buNone/>
            </a:pPr>
            <a:r>
              <a:rPr lang="nb-NO" dirty="0" smtClean="0"/>
              <a:t>Hvis grenser skal harmoniseres </a:t>
            </a:r>
            <a:r>
              <a:rPr lang="nb-NO" dirty="0"/>
              <a:t>til </a:t>
            </a:r>
            <a:r>
              <a:rPr lang="nb-NO" dirty="0" smtClean="0"/>
              <a:t>vegtrafikk:</a:t>
            </a:r>
            <a:endParaRPr lang="nb-NO" dirty="0" smtClean="0"/>
          </a:p>
          <a:p>
            <a:pPr marL="0" lvl="4" indent="0">
              <a:spcBef>
                <a:spcPts val="1000"/>
              </a:spcBef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6009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749524" y="903313"/>
            <a:ext cx="6205198" cy="432048"/>
          </a:xfrm>
        </p:spPr>
        <p:txBody>
          <a:bodyPr anchor="t">
            <a:normAutofit fontScale="90000"/>
          </a:bodyPr>
          <a:lstStyle/>
          <a:p>
            <a:r>
              <a:rPr lang="nb-NO" sz="2000" b="0" dirty="0" smtClean="0">
                <a:latin typeface="+mn-lt"/>
              </a:rPr>
              <a:t>Studie om maksimale støynivåer fra skyting med lette våpen</a:t>
            </a:r>
            <a:endParaRPr lang="nb-NO" sz="2000" b="0" dirty="0">
              <a:latin typeface="+mn-lt"/>
            </a:endParaRPr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749524" y="1628800"/>
            <a:ext cx="7710908" cy="46863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1000"/>
              </a:spcBef>
              <a:buNone/>
            </a:pPr>
            <a:r>
              <a:rPr lang="nb-NO" sz="2000" i="1" dirty="0" smtClean="0"/>
              <a:t>Resultat</a:t>
            </a:r>
            <a:br>
              <a:rPr lang="nb-NO" sz="2000" i="1" dirty="0" smtClean="0"/>
            </a:br>
            <a:endParaRPr lang="nb-NO" sz="2000" i="1" dirty="0" smtClean="0"/>
          </a:p>
          <a:p>
            <a:pPr marL="0" lvl="4" indent="0">
              <a:spcBef>
                <a:spcPts val="1000"/>
              </a:spcBef>
              <a:buNone/>
            </a:pPr>
            <a:r>
              <a:rPr lang="nb-NO" dirty="0" smtClean="0"/>
              <a:t>Hvis grenser skal harmoniseres </a:t>
            </a:r>
            <a:r>
              <a:rPr lang="nb-NO" dirty="0"/>
              <a:t>til </a:t>
            </a:r>
            <a:r>
              <a:rPr lang="nb-NO" dirty="0" smtClean="0"/>
              <a:t>vegtrafikk</a:t>
            </a:r>
            <a:endParaRPr lang="nb-NO" dirty="0" smtClean="0"/>
          </a:p>
          <a:p>
            <a:pPr marL="0" lvl="4" indent="0">
              <a:spcBef>
                <a:spcPts val="1000"/>
              </a:spcBef>
              <a:buNone/>
            </a:pPr>
            <a:endParaRPr lang="nb-NO" dirty="0" smtClean="0"/>
          </a:p>
          <a:p>
            <a:pPr marL="0" lvl="4" indent="0">
              <a:spcBef>
                <a:spcPts val="1000"/>
              </a:spcBef>
              <a:buNone/>
            </a:pPr>
            <a:r>
              <a:rPr lang="nb-NO" dirty="0" err="1"/>
              <a:t>EU’s</a:t>
            </a:r>
            <a:r>
              <a:rPr lang="nb-NO" dirty="0"/>
              <a:t> </a:t>
            </a:r>
            <a:r>
              <a:rPr lang="nb-NO" dirty="0" err="1"/>
              <a:t>Position</a:t>
            </a:r>
            <a:r>
              <a:rPr lang="nb-NO" dirty="0"/>
              <a:t> Paper (</a:t>
            </a:r>
            <a:r>
              <a:rPr lang="nb-NO" dirty="0" err="1"/>
              <a:t>Miedema</a:t>
            </a:r>
            <a:r>
              <a:rPr lang="nb-NO" dirty="0"/>
              <a:t> 2002</a:t>
            </a:r>
            <a:r>
              <a:rPr lang="nb-NO" dirty="0" smtClean="0"/>
              <a:t>):</a:t>
            </a:r>
            <a:br>
              <a:rPr lang="nb-NO" dirty="0" smtClean="0"/>
            </a:br>
            <a:endParaRPr lang="nb-NO" i="1" dirty="0" smtClean="0"/>
          </a:p>
          <a:p>
            <a:pPr marL="0" lvl="4" indent="0">
              <a:spcBef>
                <a:spcPts val="1000"/>
              </a:spcBef>
              <a:buNone/>
            </a:pPr>
            <a:r>
              <a:rPr lang="nb-NO" dirty="0" smtClean="0"/>
              <a:t>→	</a:t>
            </a:r>
            <a:r>
              <a:rPr lang="nb-NO" dirty="0" err="1" smtClean="0"/>
              <a:t>L</a:t>
            </a:r>
            <a:r>
              <a:rPr lang="nb-NO" baseline="-25000" dirty="0" err="1" smtClean="0"/>
              <a:t>den</a:t>
            </a:r>
            <a:r>
              <a:rPr lang="nb-NO" dirty="0" smtClean="0"/>
              <a:t> = 40 </a:t>
            </a:r>
            <a:r>
              <a:rPr lang="nb-NO" dirty="0" err="1" smtClean="0"/>
              <a:t>dBA</a:t>
            </a:r>
            <a:endParaRPr lang="nb-NO" dirty="0" smtClean="0"/>
          </a:p>
          <a:p>
            <a:pPr marL="0" lvl="4" indent="0">
              <a:spcBef>
                <a:spcPts val="1000"/>
              </a:spcBef>
              <a:buNone/>
            </a:pPr>
            <a:r>
              <a:rPr lang="nb-NO" dirty="0" smtClean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nb-NO" dirty="0" smtClean="0"/>
              <a:t>L</a:t>
            </a:r>
            <a:r>
              <a:rPr lang="nb-NO" baseline="-25000" dirty="0" smtClean="0"/>
              <a:t>AI</a:t>
            </a:r>
            <a:r>
              <a:rPr lang="nb-NO" dirty="0" smtClean="0"/>
              <a:t> = 78 </a:t>
            </a:r>
            <a:r>
              <a:rPr lang="nb-NO" dirty="0" err="1" smtClean="0"/>
              <a:t>dBA</a:t>
            </a:r>
            <a:endParaRPr lang="nb-NO" dirty="0" smtClean="0"/>
          </a:p>
          <a:p>
            <a:pPr marL="0" lvl="4" indent="0">
              <a:spcBef>
                <a:spcPts val="1000"/>
              </a:spcBef>
              <a:buNone/>
            </a:pPr>
            <a:endParaRPr lang="nb-NO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lvl="4" indent="0">
              <a:spcBef>
                <a:spcPts val="1000"/>
              </a:spcBef>
              <a:buNone/>
            </a:pPr>
            <a:endParaRPr lang="nb-NO" dirty="0"/>
          </a:p>
          <a:p>
            <a:pPr marL="0" lvl="4" indent="0">
              <a:spcBef>
                <a:spcPts val="1000"/>
              </a:spcBef>
              <a:buNone/>
            </a:pPr>
            <a:r>
              <a:rPr lang="nb-NO" dirty="0" smtClean="0"/>
              <a:t>Fasadeundersøkelse (Amundsen et al 2013):</a:t>
            </a:r>
          </a:p>
          <a:p>
            <a:pPr marL="0" lvl="4" indent="0">
              <a:spcBef>
                <a:spcPts val="1000"/>
              </a:spcBef>
              <a:buNone/>
            </a:pP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→</a:t>
            </a:r>
            <a:r>
              <a:rPr lang="nb-NO" dirty="0"/>
              <a:t>	</a:t>
            </a:r>
            <a:r>
              <a:rPr lang="nb-NO" dirty="0" err="1"/>
              <a:t>L</a:t>
            </a:r>
            <a:r>
              <a:rPr lang="nb-NO" baseline="-25000" dirty="0" err="1"/>
              <a:t>den</a:t>
            </a:r>
            <a:r>
              <a:rPr lang="nb-NO" dirty="0"/>
              <a:t> = </a:t>
            </a:r>
            <a:r>
              <a:rPr lang="nb-NO" dirty="0" smtClean="0"/>
              <a:t>46 </a:t>
            </a:r>
            <a:r>
              <a:rPr lang="nb-NO" dirty="0" err="1"/>
              <a:t>dBA</a:t>
            </a:r>
            <a:endParaRPr lang="nb-NO" dirty="0"/>
          </a:p>
          <a:p>
            <a:pPr marL="0" lvl="4" indent="0">
              <a:spcBef>
                <a:spcPts val="1000"/>
              </a:spcBef>
              <a:buNone/>
            </a:pPr>
            <a:r>
              <a:rPr lang="nb-NO" dirty="0"/>
              <a:t>	L</a:t>
            </a:r>
            <a:r>
              <a:rPr lang="nb-NO" baseline="-25000" dirty="0"/>
              <a:t>AI</a:t>
            </a:r>
            <a:r>
              <a:rPr lang="nb-NO" dirty="0"/>
              <a:t> = </a:t>
            </a:r>
            <a:r>
              <a:rPr lang="nb-NO" dirty="0" smtClean="0"/>
              <a:t>84 </a:t>
            </a:r>
            <a:r>
              <a:rPr lang="nb-NO" dirty="0" err="1"/>
              <a:t>dBA</a:t>
            </a:r>
            <a:endParaRPr lang="nb-NO" dirty="0"/>
          </a:p>
          <a:p>
            <a:pPr marL="0" lvl="4" indent="0">
              <a:spcBef>
                <a:spcPts val="1000"/>
              </a:spcBef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831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749524" y="903313"/>
            <a:ext cx="6558780" cy="432048"/>
          </a:xfrm>
        </p:spPr>
        <p:txBody>
          <a:bodyPr anchor="t">
            <a:normAutofit fontScale="90000"/>
          </a:bodyPr>
          <a:lstStyle/>
          <a:p>
            <a:r>
              <a:rPr lang="nb-NO" altLang="nb-NO" sz="2000" b="0" dirty="0"/>
              <a:t>Forslag til nye støygrenser for </a:t>
            </a:r>
            <a:r>
              <a:rPr lang="nb-NO" altLang="nb-NO" sz="2000" b="0" dirty="0" smtClean="0"/>
              <a:t>skytebaner (Forsvarsbygg 2015)</a:t>
            </a:r>
            <a:endParaRPr lang="nb-NO" sz="2000" b="0" dirty="0">
              <a:latin typeface="+mn-lt"/>
            </a:endParaRPr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749524" y="1628800"/>
            <a:ext cx="7710908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1000"/>
              </a:spcBef>
              <a:buNone/>
            </a:pPr>
            <a:endParaRPr lang="nb-NO" dirty="0" smtClean="0"/>
          </a:p>
          <a:p>
            <a:pPr marL="0" lvl="4" indent="0">
              <a:spcBef>
                <a:spcPts val="1000"/>
              </a:spcBef>
              <a:buNone/>
            </a:pPr>
            <a:endParaRPr lang="nb-NO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0900"/>
              </p:ext>
            </p:extLst>
          </p:nvPr>
        </p:nvGraphicFramePr>
        <p:xfrm>
          <a:off x="847725" y="1340768"/>
          <a:ext cx="611505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kument" r:id="rId3" imgW="6135427" imgH="2194094" progId="Word.Document.12">
                  <p:embed/>
                </p:oleObj>
              </mc:Choice>
              <mc:Fallback>
                <p:oleObj name="Dokument" r:id="rId3" imgW="6135427" imgH="21940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7725" y="1340768"/>
                        <a:ext cx="6115050" cy="218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33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749524" y="903313"/>
            <a:ext cx="6558780" cy="432048"/>
          </a:xfrm>
        </p:spPr>
        <p:txBody>
          <a:bodyPr anchor="t">
            <a:normAutofit fontScale="90000"/>
          </a:bodyPr>
          <a:lstStyle/>
          <a:p>
            <a:r>
              <a:rPr lang="nb-NO" altLang="nb-NO" sz="2000" b="0" dirty="0"/>
              <a:t>Forslag til nye støygrenser for </a:t>
            </a:r>
            <a:r>
              <a:rPr lang="nb-NO" altLang="nb-NO" sz="2000" b="0" dirty="0" smtClean="0"/>
              <a:t>skytebaner (Forsvarsbygg 2015)</a:t>
            </a:r>
            <a:endParaRPr lang="nb-NO" sz="2000" b="0" dirty="0">
              <a:latin typeface="+mn-lt"/>
            </a:endParaRPr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749524" y="1628800"/>
            <a:ext cx="7710908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1000"/>
              </a:spcBef>
              <a:buNone/>
            </a:pPr>
            <a:endParaRPr lang="nb-NO" dirty="0" smtClean="0"/>
          </a:p>
          <a:p>
            <a:pPr marL="0" lvl="4" indent="0">
              <a:spcBef>
                <a:spcPts val="1000"/>
              </a:spcBef>
              <a:buNone/>
            </a:pPr>
            <a:endParaRPr lang="nb-NO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40848"/>
              </p:ext>
            </p:extLst>
          </p:nvPr>
        </p:nvGraphicFramePr>
        <p:xfrm>
          <a:off x="847725" y="1340768"/>
          <a:ext cx="611505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Dokument" r:id="rId3" imgW="6135427" imgH="2194094" progId="Word.Document.12">
                  <p:embed/>
                </p:oleObj>
              </mc:Choice>
              <mc:Fallback>
                <p:oleObj name="Dokument" r:id="rId3" imgW="6135427" imgH="21940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7725" y="1340768"/>
                        <a:ext cx="6115050" cy="218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tel 1"/>
          <p:cNvSpPr txBox="1">
            <a:spLocks/>
          </p:cNvSpPr>
          <p:nvPr/>
        </p:nvSpPr>
        <p:spPr bwMode="auto">
          <a:xfrm>
            <a:off x="755576" y="3861048"/>
            <a:ext cx="65587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nb-NO" altLang="nb-NO" sz="1800" b="0" kern="0" dirty="0" smtClean="0"/>
              <a:t>T-1442 (Miljødirektoratet 2016)</a:t>
            </a: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90605"/>
              </p:ext>
            </p:extLst>
          </p:nvPr>
        </p:nvGraphicFramePr>
        <p:xfrm>
          <a:off x="847725" y="4343400"/>
          <a:ext cx="6115050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Dokument" r:id="rId5" imgW="6135427" imgH="2197339" progId="Word.Document.12">
                  <p:embed/>
                </p:oleObj>
              </mc:Choice>
              <mc:Fallback>
                <p:oleObj name="Dokument" r:id="rId5" imgW="6135427" imgH="21973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7725" y="4343400"/>
                        <a:ext cx="6115050" cy="219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7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/>
          <p:cNvSpPr txBox="1">
            <a:spLocks/>
          </p:cNvSpPr>
          <p:nvPr/>
        </p:nvSpPr>
        <p:spPr>
          <a:xfrm>
            <a:off x="749524" y="1628800"/>
            <a:ext cx="7710908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1000"/>
              </a:spcBef>
              <a:buNone/>
            </a:pPr>
            <a:endParaRPr lang="nb-NO" dirty="0" smtClean="0"/>
          </a:p>
          <a:p>
            <a:pPr marL="0" lvl="4" indent="0">
              <a:spcBef>
                <a:spcPts val="1000"/>
              </a:spcBef>
              <a:buNone/>
            </a:pPr>
            <a:endParaRPr lang="nb-NO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324106"/>
              </p:ext>
            </p:extLst>
          </p:nvPr>
        </p:nvGraphicFramePr>
        <p:xfrm>
          <a:off x="847725" y="1343025"/>
          <a:ext cx="6115050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Dokument" r:id="rId3" imgW="6135427" imgH="2197339" progId="Word.Document.12">
                  <p:embed/>
                </p:oleObj>
              </mc:Choice>
              <mc:Fallback>
                <p:oleObj name="Dokument" r:id="rId3" imgW="6135427" imgH="21973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7725" y="1343025"/>
                        <a:ext cx="6115050" cy="219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tel 1"/>
          <p:cNvSpPr txBox="1">
            <a:spLocks/>
          </p:cNvSpPr>
          <p:nvPr/>
        </p:nvSpPr>
        <p:spPr bwMode="auto">
          <a:xfrm>
            <a:off x="755576" y="3861048"/>
            <a:ext cx="65587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nb-NO" altLang="nb-NO" sz="1800" b="0" kern="0" dirty="0" smtClean="0"/>
              <a:t>T-1442 (Miljødirektoratet 2016)</a:t>
            </a: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962054"/>
              </p:ext>
            </p:extLst>
          </p:nvPr>
        </p:nvGraphicFramePr>
        <p:xfrm>
          <a:off x="847725" y="4343400"/>
          <a:ext cx="6115050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Dokument" r:id="rId5" imgW="6135427" imgH="2197339" progId="Word.Document.12">
                  <p:embed/>
                </p:oleObj>
              </mc:Choice>
              <mc:Fallback>
                <p:oleObj name="Dokument" r:id="rId5" imgW="6135427" imgH="21973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7725" y="4343400"/>
                        <a:ext cx="6115050" cy="219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tel 1"/>
          <p:cNvSpPr txBox="1">
            <a:spLocks/>
          </p:cNvSpPr>
          <p:nvPr/>
        </p:nvSpPr>
        <p:spPr bwMode="auto">
          <a:xfrm>
            <a:off x="755576" y="908720"/>
            <a:ext cx="65587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nb-NO" altLang="nb-NO" sz="1800" b="0" kern="0" dirty="0" smtClean="0"/>
              <a:t>T-1442 (Miljødirektoratet  -&gt; 2015)</a:t>
            </a:r>
          </a:p>
        </p:txBody>
      </p:sp>
    </p:spTree>
    <p:extLst>
      <p:ext uri="{BB962C8B-B14F-4D97-AF65-F5344CB8AC3E}">
        <p14:creationId xmlns:p14="http://schemas.microsoft.com/office/powerpoint/2010/main" val="141898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48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 bwMode="auto">
          <a:xfrm>
            <a:off x="755576" y="908720"/>
            <a:ext cx="655878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lvl="4" indent="0">
              <a:spcBef>
                <a:spcPts val="1000"/>
              </a:spcBef>
              <a:buNone/>
            </a:pPr>
            <a:r>
              <a:rPr lang="nb-NO" sz="2000" dirty="0" err="1"/>
              <a:t>EU’s</a:t>
            </a:r>
            <a:r>
              <a:rPr lang="nb-NO" sz="2000" dirty="0"/>
              <a:t> </a:t>
            </a:r>
            <a:r>
              <a:rPr lang="nb-NO" sz="2000" dirty="0" err="1"/>
              <a:t>Position</a:t>
            </a:r>
            <a:r>
              <a:rPr lang="nb-NO" sz="2000" dirty="0"/>
              <a:t> Paper (</a:t>
            </a:r>
            <a:r>
              <a:rPr lang="nb-NO" sz="2000" dirty="0" err="1"/>
              <a:t>Miedema</a:t>
            </a:r>
            <a:r>
              <a:rPr lang="nb-NO" sz="2000" dirty="0"/>
              <a:t> 2002</a:t>
            </a:r>
            <a:r>
              <a:rPr lang="nb-NO" sz="2000" dirty="0" smtClean="0"/>
              <a:t>)</a:t>
            </a:r>
          </a:p>
          <a:p>
            <a:pPr marL="0" lvl="4" indent="0">
              <a:spcBef>
                <a:spcPts val="1000"/>
              </a:spcBef>
              <a:buNone/>
            </a:pPr>
            <a:endParaRPr lang="nb-NO" sz="2000" dirty="0" smtClean="0"/>
          </a:p>
          <a:p>
            <a:pPr marL="0" lvl="4" indent="0">
              <a:spcBef>
                <a:spcPts val="1000"/>
              </a:spcBef>
              <a:buNone/>
            </a:pPr>
            <a:r>
              <a:rPr lang="nb-NO" sz="2000" b="0" dirty="0" smtClean="0"/>
              <a:t>Vegtrafikk:</a:t>
            </a:r>
          </a:p>
          <a:p>
            <a:pPr marL="0" lvl="4" indent="0">
              <a:spcBef>
                <a:spcPts val="1000"/>
              </a:spcBef>
              <a:buNone/>
            </a:pPr>
            <a:endParaRPr lang="nb-NO" sz="2000" b="0" dirty="0"/>
          </a:p>
          <a:p>
            <a:pPr marL="0" lvl="4" indent="0">
              <a:spcBef>
                <a:spcPts val="1000"/>
              </a:spcBef>
              <a:buNone/>
            </a:pPr>
            <a:r>
              <a:rPr lang="nb-NO" sz="2000" b="0" dirty="0" err="1" smtClean="0"/>
              <a:t>Lden</a:t>
            </a:r>
            <a:r>
              <a:rPr lang="nb-NO" sz="2000" b="0" dirty="0" smtClean="0"/>
              <a:t> = 55 tilsvarer HA =11% (hvis kuttpunkt 60%)</a:t>
            </a:r>
          </a:p>
          <a:p>
            <a:pPr marL="0" lvl="4" indent="0">
              <a:spcBef>
                <a:spcPts val="1000"/>
              </a:spcBef>
              <a:buNone/>
            </a:pPr>
            <a:endParaRPr lang="nb-NO" sz="2000" b="0" dirty="0" smtClean="0"/>
          </a:p>
          <a:p>
            <a:pPr marL="0" lvl="4">
              <a:spcBef>
                <a:spcPts val="1000"/>
              </a:spcBef>
            </a:pPr>
            <a:r>
              <a:rPr lang="nb-NO" sz="2000" b="0" dirty="0" err="1"/>
              <a:t>Lden</a:t>
            </a:r>
            <a:r>
              <a:rPr lang="nb-NO" sz="2000" b="0" dirty="0"/>
              <a:t> = 55 tilsvarer HA =</a:t>
            </a:r>
            <a:r>
              <a:rPr lang="nb-NO" sz="2000" b="0" dirty="0" smtClean="0"/>
              <a:t>17% </a:t>
            </a:r>
            <a:r>
              <a:rPr lang="nb-NO" sz="2000" b="0" dirty="0"/>
              <a:t>(hvis kuttpunkt </a:t>
            </a:r>
            <a:r>
              <a:rPr lang="nb-NO" sz="2000" b="0" dirty="0" smtClean="0"/>
              <a:t>50</a:t>
            </a:r>
            <a:r>
              <a:rPr lang="nb-NO" sz="2000" b="0" dirty="0"/>
              <a:t>%)</a:t>
            </a:r>
          </a:p>
          <a:p>
            <a:pPr marL="0" lvl="4" indent="0">
              <a:spcBef>
                <a:spcPts val="1000"/>
              </a:spcBef>
              <a:buNone/>
            </a:pPr>
            <a:endParaRPr lang="nb-NO" sz="2000" dirty="0" smtClean="0"/>
          </a:p>
          <a:p>
            <a:pPr marL="0" lvl="4" indent="0">
              <a:spcBef>
                <a:spcPts val="1000"/>
              </a:spcBef>
              <a:buNone/>
            </a:pPr>
            <a:r>
              <a:rPr lang="nb-NO" sz="2000" dirty="0"/>
              <a:t/>
            </a:r>
            <a:br>
              <a:rPr lang="nb-NO" sz="2000" dirty="0"/>
            </a:br>
            <a:endParaRPr lang="nb-NO" sz="2000" i="1" dirty="0"/>
          </a:p>
        </p:txBody>
      </p:sp>
    </p:spTree>
    <p:extLst>
      <p:ext uri="{BB962C8B-B14F-4D97-AF65-F5344CB8AC3E}">
        <p14:creationId xmlns:p14="http://schemas.microsoft.com/office/powerpoint/2010/main" val="35199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943850" cy="3319264"/>
          </a:xfrm>
        </p:spPr>
        <p:txBody>
          <a:bodyPr anchor="t"/>
          <a:lstStyle/>
          <a:p>
            <a:r>
              <a:rPr lang="nb-NO" sz="2000" dirty="0"/>
              <a:t>Forslag til nye støygrenser for </a:t>
            </a:r>
            <a:r>
              <a:rPr lang="nb-NO" sz="2000" dirty="0" smtClean="0"/>
              <a:t>skytebaner, Forsvarsbygg, </a:t>
            </a:r>
            <a:r>
              <a:rPr lang="nb-NO" sz="2000" dirty="0" smtClean="0"/>
              <a:t>2013</a:t>
            </a: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 smtClean="0"/>
              <a:t>	</a:t>
            </a: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 smtClean="0"/>
              <a:t/>
            </a:r>
            <a:br>
              <a:rPr lang="nb-NO" sz="2000" dirty="0" smtClean="0"/>
            </a:b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08680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943850" cy="3319264"/>
          </a:xfrm>
        </p:spPr>
        <p:txBody>
          <a:bodyPr anchor="t"/>
          <a:lstStyle/>
          <a:p>
            <a:r>
              <a:rPr lang="nb-NO" sz="2000" dirty="0"/>
              <a:t>Forslag til nye støygrenser for </a:t>
            </a:r>
            <a:r>
              <a:rPr lang="nb-NO" sz="2000" dirty="0" smtClean="0"/>
              <a:t>skytebaner, Forsvarsbygg, 2015</a:t>
            </a:r>
            <a:br>
              <a:rPr lang="nb-NO" sz="2000" dirty="0" smtClean="0"/>
            </a:b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 smtClean="0"/>
              <a:t>	</a:t>
            </a:r>
            <a:r>
              <a:rPr lang="nb-NO" sz="2000" dirty="0"/>
              <a:t>Beboernes reaksjoner på skytestøy fra Forsvarets </a:t>
            </a:r>
            <a:r>
              <a:rPr lang="nb-NO" sz="2000" dirty="0" smtClean="0"/>
              <a:t>	øvingsfelt</a:t>
            </a:r>
            <a:r>
              <a:rPr lang="nb-NO" sz="2000" dirty="0"/>
              <a:t>, </a:t>
            </a:r>
            <a:r>
              <a:rPr lang="nb-NO" sz="2000" dirty="0" smtClean="0"/>
              <a:t>Transportøkonomisk institutt (TØI), 2015</a:t>
            </a:r>
            <a:br>
              <a:rPr lang="nb-NO" sz="2000" dirty="0" smtClean="0"/>
            </a:b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 smtClean="0"/>
              <a:t/>
            </a:r>
            <a:br>
              <a:rPr lang="nb-NO" sz="2000" dirty="0" smtClean="0"/>
            </a:b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4518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943850" cy="3319264"/>
          </a:xfrm>
        </p:spPr>
        <p:txBody>
          <a:bodyPr anchor="t"/>
          <a:lstStyle/>
          <a:p>
            <a:r>
              <a:rPr lang="nb-NO" sz="2000" dirty="0"/>
              <a:t>Forslag til nye støygrenser for </a:t>
            </a:r>
            <a:r>
              <a:rPr lang="nb-NO" sz="2000" dirty="0" smtClean="0"/>
              <a:t>skytebaner, Forsvarsbygg, 2015</a:t>
            </a:r>
            <a:br>
              <a:rPr lang="nb-NO" sz="2000" dirty="0" smtClean="0"/>
            </a:b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 smtClean="0"/>
              <a:t>	</a:t>
            </a:r>
            <a:r>
              <a:rPr lang="nb-NO" sz="2000" dirty="0"/>
              <a:t>Beboernes reaksjoner på skytestøy fra Forsvarets </a:t>
            </a:r>
            <a:r>
              <a:rPr lang="nb-NO" sz="2000" dirty="0" smtClean="0"/>
              <a:t>	øvingsfelt</a:t>
            </a:r>
            <a:r>
              <a:rPr lang="nb-NO" sz="2000" dirty="0"/>
              <a:t>, </a:t>
            </a:r>
            <a:r>
              <a:rPr lang="nb-NO" sz="2000" dirty="0" smtClean="0"/>
              <a:t>Transportøkonomisk institutt (TØI), 2015</a:t>
            </a:r>
            <a:br>
              <a:rPr lang="nb-NO" sz="2000" dirty="0" smtClean="0"/>
            </a:b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 smtClean="0"/>
              <a:t>T1442/2016 Retningslinje </a:t>
            </a:r>
            <a:r>
              <a:rPr lang="nb-NO" sz="2000" dirty="0"/>
              <a:t>for behandling av støy i </a:t>
            </a:r>
            <a:r>
              <a:rPr lang="nb-NO" sz="2000" dirty="0" smtClean="0"/>
              <a:t>arealplanlegging (</a:t>
            </a:r>
            <a:r>
              <a:rPr lang="nb-NO" sz="2000" dirty="0" err="1" smtClean="0"/>
              <a:t>inkl</a:t>
            </a:r>
            <a:r>
              <a:rPr lang="nb-NO" sz="2000" dirty="0" smtClean="0"/>
              <a:t> nye anbefalte grenser for skyting med lette våpen)</a:t>
            </a:r>
            <a:r>
              <a:rPr lang="nb-NO" sz="2000" dirty="0"/>
              <a:t/>
            </a:r>
            <a:br>
              <a:rPr lang="nb-NO" sz="2000" dirty="0"/>
            </a:b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7717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1547664" y="836712"/>
            <a:ext cx="3524091" cy="504056"/>
          </a:xfrm>
        </p:spPr>
        <p:txBody>
          <a:bodyPr anchor="t"/>
          <a:lstStyle/>
          <a:p>
            <a:r>
              <a:rPr lang="nb-NO" sz="2400" dirty="0" smtClean="0"/>
              <a:t>Bakgrunn</a:t>
            </a:r>
            <a:endParaRPr lang="nb-NO" sz="2400" dirty="0"/>
          </a:p>
        </p:txBody>
      </p:sp>
      <p:sp>
        <p:nvSpPr>
          <p:cNvPr id="10" name="Plassholder for innhold 2"/>
          <p:cNvSpPr txBox="1">
            <a:spLocks/>
          </p:cNvSpPr>
          <p:nvPr/>
        </p:nvSpPr>
        <p:spPr>
          <a:xfrm>
            <a:off x="1409700" y="1498601"/>
            <a:ext cx="6979260" cy="106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b="0" dirty="0" smtClean="0"/>
              <a:t>Anbefalte grenser for skyting med lette våpen (gul sone):</a:t>
            </a:r>
            <a:br>
              <a:rPr lang="nb-NO" sz="2000" b="0" dirty="0" smtClean="0"/>
            </a:br>
            <a:endParaRPr lang="nb-NO" sz="2000" b="0" dirty="0" smtClean="0"/>
          </a:p>
          <a:p>
            <a:pPr lvl="2"/>
            <a:r>
              <a:rPr lang="nb-NO" b="0" dirty="0" err="1" smtClean="0"/>
              <a:t>L</a:t>
            </a:r>
            <a:r>
              <a:rPr lang="nb-NO" b="0" baseline="-25000" dirty="0" err="1" smtClean="0"/>
              <a:t>den</a:t>
            </a:r>
            <a:r>
              <a:rPr lang="nb-NO" b="0" dirty="0" smtClean="0"/>
              <a:t> = 30 </a:t>
            </a:r>
            <a:r>
              <a:rPr lang="nb-NO" b="0" dirty="0" err="1" smtClean="0"/>
              <a:t>dBA</a:t>
            </a:r>
            <a:r>
              <a:rPr lang="nb-NO" b="0" dirty="0" smtClean="0"/>
              <a:t>, L</a:t>
            </a:r>
            <a:r>
              <a:rPr lang="nb-NO" b="0" baseline="-25000" dirty="0" smtClean="0"/>
              <a:t>AI</a:t>
            </a:r>
            <a:r>
              <a:rPr lang="nb-NO" b="0" dirty="0" smtClean="0"/>
              <a:t> = 60 </a:t>
            </a:r>
            <a:r>
              <a:rPr lang="nb-NO" b="0" dirty="0" err="1" smtClean="0"/>
              <a:t>dBA</a:t>
            </a:r>
            <a:endParaRPr lang="nb-NO" b="0" dirty="0" smtClean="0"/>
          </a:p>
        </p:txBody>
      </p:sp>
    </p:spTree>
    <p:extLst>
      <p:ext uri="{BB962C8B-B14F-4D97-AF65-F5344CB8AC3E}">
        <p14:creationId xmlns:p14="http://schemas.microsoft.com/office/powerpoint/2010/main" val="41434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1547664" y="836712"/>
            <a:ext cx="3524091" cy="504056"/>
          </a:xfrm>
        </p:spPr>
        <p:txBody>
          <a:bodyPr anchor="t"/>
          <a:lstStyle/>
          <a:p>
            <a:r>
              <a:rPr lang="nb-NO" sz="2400" dirty="0" smtClean="0"/>
              <a:t>Bakgrunn</a:t>
            </a:r>
            <a:endParaRPr lang="nb-NO" sz="2400" dirty="0"/>
          </a:p>
        </p:txBody>
      </p:sp>
      <p:sp>
        <p:nvSpPr>
          <p:cNvPr id="10" name="Plassholder for innhold 2"/>
          <p:cNvSpPr txBox="1">
            <a:spLocks/>
          </p:cNvSpPr>
          <p:nvPr/>
        </p:nvSpPr>
        <p:spPr>
          <a:xfrm>
            <a:off x="1409700" y="1498601"/>
            <a:ext cx="6979260" cy="106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b="0" dirty="0" smtClean="0"/>
              <a:t>Anbefalte grenser for skyting med lette våpen (gul sone):</a:t>
            </a:r>
            <a:br>
              <a:rPr lang="nb-NO" sz="2000" b="0" dirty="0" smtClean="0"/>
            </a:br>
            <a:endParaRPr lang="nb-NO" sz="2000" b="0" dirty="0" smtClean="0"/>
          </a:p>
          <a:p>
            <a:pPr lvl="2"/>
            <a:r>
              <a:rPr lang="nb-NO" b="0" dirty="0" err="1" smtClean="0"/>
              <a:t>L</a:t>
            </a:r>
            <a:r>
              <a:rPr lang="nb-NO" b="0" baseline="-25000" dirty="0" err="1" smtClean="0"/>
              <a:t>den</a:t>
            </a:r>
            <a:r>
              <a:rPr lang="nb-NO" b="0" dirty="0" smtClean="0"/>
              <a:t> = 30 </a:t>
            </a:r>
            <a:r>
              <a:rPr lang="nb-NO" b="0" dirty="0" err="1" smtClean="0"/>
              <a:t>dBA</a:t>
            </a:r>
            <a:r>
              <a:rPr lang="nb-NO" b="0" dirty="0" smtClean="0"/>
              <a:t>, L</a:t>
            </a:r>
            <a:r>
              <a:rPr lang="nb-NO" b="0" baseline="-25000" dirty="0" smtClean="0"/>
              <a:t>AI</a:t>
            </a:r>
            <a:r>
              <a:rPr lang="nb-NO" b="0" dirty="0" smtClean="0"/>
              <a:t> = 60 </a:t>
            </a:r>
            <a:r>
              <a:rPr lang="nb-NO" b="0" dirty="0" err="1" smtClean="0"/>
              <a:t>dBA</a:t>
            </a:r>
            <a:endParaRPr lang="nb-NO" b="0" dirty="0" smtClean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2"/>
          <a:srcRect l="1902" t="6875" r="2174" b="21875"/>
          <a:stretch/>
        </p:blipFill>
        <p:spPr>
          <a:xfrm>
            <a:off x="1530152" y="2870443"/>
            <a:ext cx="2535991" cy="3143108"/>
          </a:xfrm>
          <a:prstGeom prst="rect">
            <a:avLst/>
          </a:prstGeom>
        </p:spPr>
      </p:pic>
      <p:sp>
        <p:nvSpPr>
          <p:cNvPr id="12" name="Plassholder for innhold 2"/>
          <p:cNvSpPr txBox="1">
            <a:spLocks/>
          </p:cNvSpPr>
          <p:nvPr/>
        </p:nvSpPr>
        <p:spPr>
          <a:xfrm>
            <a:off x="4644008" y="2878455"/>
            <a:ext cx="3261944" cy="3549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b="0" dirty="0" smtClean="0"/>
              <a:t>Støysoner dekker ofte hele tettsteder/</a:t>
            </a:r>
            <a:br>
              <a:rPr lang="nb-NO" sz="2000" b="0" dirty="0" smtClean="0"/>
            </a:br>
            <a:r>
              <a:rPr lang="nb-NO" sz="2000" b="0" dirty="0" smtClean="0"/>
              <a:t>sentrumsområder</a:t>
            </a:r>
          </a:p>
          <a:p>
            <a:r>
              <a:rPr lang="nb-NO" sz="2000" b="0" dirty="0" smtClean="0"/>
              <a:t>Ingen tilsvarende mengde klager</a:t>
            </a:r>
          </a:p>
        </p:txBody>
      </p:sp>
    </p:spTree>
    <p:extLst>
      <p:ext uri="{BB962C8B-B14F-4D97-AF65-F5344CB8AC3E}">
        <p14:creationId xmlns:p14="http://schemas.microsoft.com/office/powerpoint/2010/main" val="9520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1547664" y="836712"/>
            <a:ext cx="3524091" cy="504056"/>
          </a:xfrm>
        </p:spPr>
        <p:txBody>
          <a:bodyPr anchor="t"/>
          <a:lstStyle/>
          <a:p>
            <a:r>
              <a:rPr lang="nb-NO" sz="2400" dirty="0" smtClean="0"/>
              <a:t>Bakgrunn</a:t>
            </a:r>
            <a:endParaRPr lang="nb-NO" sz="2400" dirty="0"/>
          </a:p>
        </p:txBody>
      </p:sp>
      <p:sp>
        <p:nvSpPr>
          <p:cNvPr id="10" name="Plassholder for innhold 2"/>
          <p:cNvSpPr txBox="1">
            <a:spLocks/>
          </p:cNvSpPr>
          <p:nvPr/>
        </p:nvSpPr>
        <p:spPr>
          <a:xfrm>
            <a:off x="1409700" y="1498601"/>
            <a:ext cx="6979260" cy="106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b="0" dirty="0" smtClean="0"/>
              <a:t>Anbefalte grenser for skyting med lette våpen (gul sone):</a:t>
            </a:r>
            <a:br>
              <a:rPr lang="nb-NO" sz="2000" b="0" dirty="0" smtClean="0"/>
            </a:br>
            <a:endParaRPr lang="nb-NO" sz="2000" b="0" dirty="0" smtClean="0"/>
          </a:p>
          <a:p>
            <a:pPr lvl="2"/>
            <a:r>
              <a:rPr lang="nb-NO" b="0" dirty="0" err="1" smtClean="0"/>
              <a:t>L</a:t>
            </a:r>
            <a:r>
              <a:rPr lang="nb-NO" b="0" baseline="-25000" dirty="0" err="1" smtClean="0"/>
              <a:t>den</a:t>
            </a:r>
            <a:r>
              <a:rPr lang="nb-NO" b="0" dirty="0" smtClean="0"/>
              <a:t> = 30 </a:t>
            </a:r>
            <a:r>
              <a:rPr lang="nb-NO" b="0" dirty="0" err="1" smtClean="0"/>
              <a:t>dBA</a:t>
            </a:r>
            <a:r>
              <a:rPr lang="nb-NO" b="0" dirty="0" smtClean="0"/>
              <a:t>, L</a:t>
            </a:r>
            <a:r>
              <a:rPr lang="nb-NO" b="0" baseline="-25000" dirty="0" smtClean="0"/>
              <a:t>AI</a:t>
            </a:r>
            <a:r>
              <a:rPr lang="nb-NO" b="0" dirty="0" smtClean="0"/>
              <a:t> = 60 </a:t>
            </a:r>
            <a:r>
              <a:rPr lang="nb-NO" b="0" dirty="0" err="1" smtClean="0"/>
              <a:t>dBA</a:t>
            </a:r>
            <a:endParaRPr lang="nb-NO" b="0" dirty="0" smtClean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2"/>
          <a:srcRect l="1902" t="6875" r="2174" b="21875"/>
          <a:stretch/>
        </p:blipFill>
        <p:spPr>
          <a:xfrm>
            <a:off x="1530152" y="2870443"/>
            <a:ext cx="2535991" cy="3143108"/>
          </a:xfrm>
          <a:prstGeom prst="rect">
            <a:avLst/>
          </a:prstGeom>
        </p:spPr>
      </p:pic>
      <p:sp>
        <p:nvSpPr>
          <p:cNvPr id="12" name="Plassholder for innhold 2"/>
          <p:cNvSpPr txBox="1">
            <a:spLocks/>
          </p:cNvSpPr>
          <p:nvPr/>
        </p:nvSpPr>
        <p:spPr>
          <a:xfrm>
            <a:off x="4644008" y="2878455"/>
            <a:ext cx="3261944" cy="3549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b="0" dirty="0" smtClean="0"/>
              <a:t>Støysoner dekker ofte hele tettsteder/</a:t>
            </a:r>
            <a:br>
              <a:rPr lang="nb-NO" sz="2000" b="0" dirty="0" smtClean="0"/>
            </a:br>
            <a:r>
              <a:rPr lang="nb-NO" sz="2000" b="0" dirty="0" smtClean="0"/>
              <a:t>sentrumsområder</a:t>
            </a:r>
          </a:p>
          <a:p>
            <a:r>
              <a:rPr lang="nb-NO" sz="2000" b="0" dirty="0" smtClean="0"/>
              <a:t>Ingen tilsvarende mengde klager</a:t>
            </a:r>
          </a:p>
          <a:p>
            <a:endParaRPr lang="nb-NO" sz="2000" b="0" dirty="0" smtClean="0"/>
          </a:p>
          <a:p>
            <a:r>
              <a:rPr lang="nb-NO" sz="2000" b="0" dirty="0" smtClean="0"/>
              <a:t>L</a:t>
            </a:r>
            <a:r>
              <a:rPr lang="nb-NO" sz="2000" b="0" baseline="-25000" dirty="0" smtClean="0"/>
              <a:t>AI</a:t>
            </a:r>
            <a:r>
              <a:rPr lang="nb-NO" sz="2000" b="0" dirty="0" smtClean="0"/>
              <a:t> er (nesten) alltid dimensjonerende grense</a:t>
            </a:r>
          </a:p>
        </p:txBody>
      </p:sp>
    </p:spTree>
    <p:extLst>
      <p:ext uri="{BB962C8B-B14F-4D97-AF65-F5344CB8AC3E}">
        <p14:creationId xmlns:p14="http://schemas.microsoft.com/office/powerpoint/2010/main" val="5747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539552" y="1133153"/>
            <a:ext cx="6205198" cy="432048"/>
          </a:xfrm>
        </p:spPr>
        <p:txBody>
          <a:bodyPr anchor="t">
            <a:normAutofit/>
          </a:bodyPr>
          <a:lstStyle/>
          <a:p>
            <a:r>
              <a:rPr lang="nb-NO" sz="2000" b="0" dirty="0" smtClean="0">
                <a:latin typeface="+mn-lt"/>
              </a:rPr>
              <a:t>Tidligere norske indikatorer for skyting med lette våpen</a:t>
            </a:r>
            <a:endParaRPr lang="nb-NO" sz="2000" b="0" dirty="0">
              <a:latin typeface="+mn-lt"/>
            </a:endParaRPr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755576" y="1700808"/>
            <a:ext cx="7560840" cy="3517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GB" dirty="0" smtClean="0"/>
          </a:p>
          <a:p>
            <a:pPr marL="0" indent="0">
              <a:buNone/>
            </a:pPr>
            <a:r>
              <a:rPr lang="nb-NO" sz="2000" dirty="0" err="1" smtClean="0"/>
              <a:t>L</a:t>
            </a:r>
            <a:r>
              <a:rPr lang="nb-NO" sz="2000" baseline="-25000" dirty="0" err="1" smtClean="0"/>
              <a:t>den</a:t>
            </a:r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  <a:p>
            <a:r>
              <a:rPr lang="nb-NO" sz="2000" dirty="0" smtClean="0"/>
              <a:t>Enighet om at ekvivalent nivå (eller total energi) best predikterer støyplage</a:t>
            </a:r>
          </a:p>
          <a:p>
            <a:r>
              <a:rPr lang="nb-NO" sz="2000" dirty="0" smtClean="0"/>
              <a:t>Godt dokumentert sammenheng, eksponering-plage</a:t>
            </a:r>
          </a:p>
          <a:p>
            <a:endParaRPr lang="en-US" sz="2000" dirty="0" smtClean="0"/>
          </a:p>
          <a:p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19464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 utforming">
  <a:themeElements>
    <a:clrScheme name="Standard utforming 16">
      <a:dk1>
        <a:srgbClr val="000000"/>
      </a:dk1>
      <a:lt1>
        <a:srgbClr val="FFFFFF"/>
      </a:lt1>
      <a:dk2>
        <a:srgbClr val="868688"/>
      </a:dk2>
      <a:lt2>
        <a:srgbClr val="FFFFFF"/>
      </a:lt2>
      <a:accent1>
        <a:srgbClr val="C1002B"/>
      </a:accent1>
      <a:accent2>
        <a:srgbClr val="BEBC00"/>
      </a:accent2>
      <a:accent3>
        <a:srgbClr val="FFFFFF"/>
      </a:accent3>
      <a:accent4>
        <a:srgbClr val="000000"/>
      </a:accent4>
      <a:accent5>
        <a:srgbClr val="DDAAAC"/>
      </a:accent5>
      <a:accent6>
        <a:srgbClr val="ACAA00"/>
      </a:accent6>
      <a:hlink>
        <a:srgbClr val="C1002B"/>
      </a:hlink>
      <a:folHlink>
        <a:srgbClr val="005782"/>
      </a:folHlink>
    </a:clrScheme>
    <a:fontScheme name="Standard utforming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4D2E6"/>
        </a:accent1>
        <a:accent2>
          <a:srgbClr val="004682"/>
        </a:accent2>
        <a:accent3>
          <a:srgbClr val="FFFFFF"/>
        </a:accent3>
        <a:accent4>
          <a:srgbClr val="000000"/>
        </a:accent4>
        <a:accent5>
          <a:srgbClr val="D6E5F0"/>
        </a:accent5>
        <a:accent6>
          <a:srgbClr val="003F75"/>
        </a:accent6>
        <a:hlink>
          <a:srgbClr val="FF6400"/>
        </a:hlink>
        <a:folHlink>
          <a:srgbClr val="A0C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14">
        <a:dk1>
          <a:srgbClr val="000000"/>
        </a:dk1>
        <a:lt1>
          <a:srgbClr val="FFFFFF"/>
        </a:lt1>
        <a:dk2>
          <a:srgbClr val="CD0039"/>
        </a:dk2>
        <a:lt2>
          <a:srgbClr val="868686"/>
        </a:lt2>
        <a:accent1>
          <a:srgbClr val="003982"/>
        </a:accent1>
        <a:accent2>
          <a:srgbClr val="BEBC00"/>
        </a:accent2>
        <a:accent3>
          <a:srgbClr val="FFFFFF"/>
        </a:accent3>
        <a:accent4>
          <a:srgbClr val="000000"/>
        </a:accent4>
        <a:accent5>
          <a:srgbClr val="AAAEC1"/>
        </a:accent5>
        <a:accent6>
          <a:srgbClr val="ACAA00"/>
        </a:accent6>
        <a:hlink>
          <a:srgbClr val="008688"/>
        </a:hlink>
        <a:folHlink>
          <a:srgbClr val="E06C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4D2E6"/>
        </a:accent1>
        <a:accent2>
          <a:srgbClr val="004682"/>
        </a:accent2>
        <a:accent3>
          <a:srgbClr val="FFFFFF"/>
        </a:accent3>
        <a:accent4>
          <a:srgbClr val="000000"/>
        </a:accent4>
        <a:accent5>
          <a:srgbClr val="D6E5F0"/>
        </a:accent5>
        <a:accent6>
          <a:srgbClr val="003F75"/>
        </a:accent6>
        <a:hlink>
          <a:srgbClr val="FF6400"/>
        </a:hlink>
        <a:folHlink>
          <a:srgbClr val="A0C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14">
        <a:dk1>
          <a:srgbClr val="000000"/>
        </a:dk1>
        <a:lt1>
          <a:srgbClr val="FFFFFF"/>
        </a:lt1>
        <a:dk2>
          <a:srgbClr val="CD0039"/>
        </a:dk2>
        <a:lt2>
          <a:srgbClr val="868686"/>
        </a:lt2>
        <a:accent1>
          <a:srgbClr val="003982"/>
        </a:accent1>
        <a:accent2>
          <a:srgbClr val="BEBC00"/>
        </a:accent2>
        <a:accent3>
          <a:srgbClr val="FFFFFF"/>
        </a:accent3>
        <a:accent4>
          <a:srgbClr val="000000"/>
        </a:accent4>
        <a:accent5>
          <a:srgbClr val="AAAEC1"/>
        </a:accent5>
        <a:accent6>
          <a:srgbClr val="ACAA00"/>
        </a:accent6>
        <a:hlink>
          <a:srgbClr val="008688"/>
        </a:hlink>
        <a:folHlink>
          <a:srgbClr val="E06C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15">
        <a:dk1>
          <a:srgbClr val="000000"/>
        </a:dk1>
        <a:lt1>
          <a:srgbClr val="FFFFFF"/>
        </a:lt1>
        <a:dk2>
          <a:srgbClr val="868688"/>
        </a:dk2>
        <a:lt2>
          <a:srgbClr val="FFFFFF"/>
        </a:lt2>
        <a:accent1>
          <a:srgbClr val="C1002B"/>
        </a:accent1>
        <a:accent2>
          <a:srgbClr val="BEBC00"/>
        </a:accent2>
        <a:accent3>
          <a:srgbClr val="FFFFFF"/>
        </a:accent3>
        <a:accent4>
          <a:srgbClr val="000000"/>
        </a:accent4>
        <a:accent5>
          <a:srgbClr val="DDAAAC"/>
        </a:accent5>
        <a:accent6>
          <a:srgbClr val="ACAA00"/>
        </a:accent6>
        <a:hlink>
          <a:srgbClr val="008688"/>
        </a:hlink>
        <a:folHlink>
          <a:srgbClr val="0057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16">
        <a:dk1>
          <a:srgbClr val="000000"/>
        </a:dk1>
        <a:lt1>
          <a:srgbClr val="FFFFFF"/>
        </a:lt1>
        <a:dk2>
          <a:srgbClr val="868688"/>
        </a:dk2>
        <a:lt2>
          <a:srgbClr val="FFFFFF"/>
        </a:lt2>
        <a:accent1>
          <a:srgbClr val="C1002B"/>
        </a:accent1>
        <a:accent2>
          <a:srgbClr val="BEBC00"/>
        </a:accent2>
        <a:accent3>
          <a:srgbClr val="FFFFFF"/>
        </a:accent3>
        <a:accent4>
          <a:srgbClr val="000000"/>
        </a:accent4>
        <a:accent5>
          <a:srgbClr val="DDAAAC"/>
        </a:accent5>
        <a:accent6>
          <a:srgbClr val="ACAA00"/>
        </a:accent6>
        <a:hlink>
          <a:srgbClr val="C1002B"/>
        </a:hlink>
        <a:folHlink>
          <a:srgbClr val="0057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B Kvadrat.ppt [Skrivebeskyttet] [Kompatibilitetsmodus]" id="{0101BD46-42B5-472A-BFC7-ABB1E99B8DB7}" vid="{962B4C86-351E-459F-8E83-DC71BBABC09B}"/>
    </a:ext>
  </a:extLst>
</a:theme>
</file>

<file path=ppt/theme/theme2.xml><?xml version="1.0" encoding="utf-8"?>
<a:theme xmlns:a="http://schemas.openxmlformats.org/drawingml/2006/main" name="2_Standard utforming">
  <a:themeElements>
    <a:clrScheme name="Forsvarsbygg">
      <a:dk1>
        <a:srgbClr val="000000"/>
      </a:dk1>
      <a:lt1>
        <a:srgbClr val="FFFFFF"/>
      </a:lt1>
      <a:dk2>
        <a:srgbClr val="868688"/>
      </a:dk2>
      <a:lt2>
        <a:srgbClr val="FFFFFF"/>
      </a:lt2>
      <a:accent1>
        <a:srgbClr val="C1002B"/>
      </a:accent1>
      <a:accent2>
        <a:srgbClr val="BEBC00"/>
      </a:accent2>
      <a:accent3>
        <a:srgbClr val="005782"/>
      </a:accent3>
      <a:accent4>
        <a:srgbClr val="008688"/>
      </a:accent4>
      <a:accent5>
        <a:srgbClr val="E06C08"/>
      </a:accent5>
      <a:accent6>
        <a:srgbClr val="A5A5A5"/>
      </a:accent6>
      <a:hlink>
        <a:srgbClr val="008688"/>
      </a:hlink>
      <a:folHlink>
        <a:srgbClr val="005782"/>
      </a:folHlink>
    </a:clrScheme>
    <a:fontScheme name="2_Standard utforming">
      <a:majorFont>
        <a:latin typeface=""/>
        <a:ea typeface="ヒラギノ角ゴ Pro W3"/>
        <a:cs typeface="ヒラギノ角ゴ Pro W3"/>
      </a:majorFont>
      <a:minorFont>
        <a:latin typeface="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4D2E6"/>
        </a:accent1>
        <a:accent2>
          <a:srgbClr val="004682"/>
        </a:accent2>
        <a:accent3>
          <a:srgbClr val="FFFFFF"/>
        </a:accent3>
        <a:accent4>
          <a:srgbClr val="000000"/>
        </a:accent4>
        <a:accent5>
          <a:srgbClr val="D6E5F0"/>
        </a:accent5>
        <a:accent6>
          <a:srgbClr val="003F75"/>
        </a:accent6>
        <a:hlink>
          <a:srgbClr val="FF6400"/>
        </a:hlink>
        <a:folHlink>
          <a:srgbClr val="A0C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14">
        <a:dk1>
          <a:srgbClr val="000000"/>
        </a:dk1>
        <a:lt1>
          <a:srgbClr val="FFFFFF"/>
        </a:lt1>
        <a:dk2>
          <a:srgbClr val="CD0039"/>
        </a:dk2>
        <a:lt2>
          <a:srgbClr val="868686"/>
        </a:lt2>
        <a:accent1>
          <a:srgbClr val="003982"/>
        </a:accent1>
        <a:accent2>
          <a:srgbClr val="BEBC00"/>
        </a:accent2>
        <a:accent3>
          <a:srgbClr val="FFFFFF"/>
        </a:accent3>
        <a:accent4>
          <a:srgbClr val="000000"/>
        </a:accent4>
        <a:accent5>
          <a:srgbClr val="AAAEC1"/>
        </a:accent5>
        <a:accent6>
          <a:srgbClr val="ACAA00"/>
        </a:accent6>
        <a:hlink>
          <a:srgbClr val="008688"/>
        </a:hlink>
        <a:folHlink>
          <a:srgbClr val="E06C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utforming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4D2E6"/>
        </a:accent1>
        <a:accent2>
          <a:srgbClr val="004682"/>
        </a:accent2>
        <a:accent3>
          <a:srgbClr val="FFFFFF"/>
        </a:accent3>
        <a:accent4>
          <a:srgbClr val="000000"/>
        </a:accent4>
        <a:accent5>
          <a:srgbClr val="D6E5F0"/>
        </a:accent5>
        <a:accent6>
          <a:srgbClr val="003F75"/>
        </a:accent6>
        <a:hlink>
          <a:srgbClr val="FF6400"/>
        </a:hlink>
        <a:folHlink>
          <a:srgbClr val="A0C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utforming 14">
        <a:dk1>
          <a:srgbClr val="000000"/>
        </a:dk1>
        <a:lt1>
          <a:srgbClr val="FFFFFF"/>
        </a:lt1>
        <a:dk2>
          <a:srgbClr val="CD0039"/>
        </a:dk2>
        <a:lt2>
          <a:srgbClr val="868686"/>
        </a:lt2>
        <a:accent1>
          <a:srgbClr val="003982"/>
        </a:accent1>
        <a:accent2>
          <a:srgbClr val="BEBC00"/>
        </a:accent2>
        <a:accent3>
          <a:srgbClr val="FFFFFF"/>
        </a:accent3>
        <a:accent4>
          <a:srgbClr val="000000"/>
        </a:accent4>
        <a:accent5>
          <a:srgbClr val="AAAEC1"/>
        </a:accent5>
        <a:accent6>
          <a:srgbClr val="ACAA00"/>
        </a:accent6>
        <a:hlink>
          <a:srgbClr val="008688"/>
        </a:hlink>
        <a:folHlink>
          <a:srgbClr val="E06C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utforming 15">
        <a:dk1>
          <a:srgbClr val="000000"/>
        </a:dk1>
        <a:lt1>
          <a:srgbClr val="FFFFFF"/>
        </a:lt1>
        <a:dk2>
          <a:srgbClr val="868688"/>
        </a:dk2>
        <a:lt2>
          <a:srgbClr val="FFFFFF"/>
        </a:lt2>
        <a:accent1>
          <a:srgbClr val="C1002B"/>
        </a:accent1>
        <a:accent2>
          <a:srgbClr val="BEBC00"/>
        </a:accent2>
        <a:accent3>
          <a:srgbClr val="FFFFFF"/>
        </a:accent3>
        <a:accent4>
          <a:srgbClr val="000000"/>
        </a:accent4>
        <a:accent5>
          <a:srgbClr val="DDAAAC"/>
        </a:accent5>
        <a:accent6>
          <a:srgbClr val="ACAA00"/>
        </a:accent6>
        <a:hlink>
          <a:srgbClr val="008688"/>
        </a:hlink>
        <a:folHlink>
          <a:srgbClr val="0057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utforming 16">
        <a:dk1>
          <a:srgbClr val="000000"/>
        </a:dk1>
        <a:lt1>
          <a:srgbClr val="FFFFFF"/>
        </a:lt1>
        <a:dk2>
          <a:srgbClr val="868688"/>
        </a:dk2>
        <a:lt2>
          <a:srgbClr val="FFFFFF"/>
        </a:lt2>
        <a:accent1>
          <a:srgbClr val="C1002B"/>
        </a:accent1>
        <a:accent2>
          <a:srgbClr val="BEBC00"/>
        </a:accent2>
        <a:accent3>
          <a:srgbClr val="FFFFFF"/>
        </a:accent3>
        <a:accent4>
          <a:srgbClr val="000000"/>
        </a:accent4>
        <a:accent5>
          <a:srgbClr val="DDAAAC"/>
        </a:accent5>
        <a:accent6>
          <a:srgbClr val="ACAA00"/>
        </a:accent6>
        <a:hlink>
          <a:srgbClr val="C1002B"/>
        </a:hlink>
        <a:folHlink>
          <a:srgbClr val="0057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B Kvadrat.ppt [Skrivebeskyttet] [Kompatibilitetsmodus]" id="{0101BD46-42B5-472A-BFC7-ABB1E99B8DB7}" vid="{1362CE55-8078-4969-8ECB-8206D540D513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FB Kvadrat_Mal</Template>
  <TotalTime>812</TotalTime>
  <Words>504</Words>
  <Application>Microsoft Office PowerPoint</Application>
  <PresentationFormat>Skjermfremvisning (4:3)</PresentationFormat>
  <Paragraphs>130</Paragraphs>
  <Slides>26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33" baseType="lpstr">
      <vt:lpstr>Arial</vt:lpstr>
      <vt:lpstr>Verdana</vt:lpstr>
      <vt:lpstr>Wingdings</vt:lpstr>
      <vt:lpstr>ヒラギノ角ゴ Pro W3</vt:lpstr>
      <vt:lpstr>Standard utforming</vt:lpstr>
      <vt:lpstr>2_Standard utforming</vt:lpstr>
      <vt:lpstr>Dokument</vt:lpstr>
      <vt:lpstr>Forslag til nye støygrenser for skytebaner  Lars Nordin Forsvarsbygg 2015</vt:lpstr>
      <vt:lpstr>Forslag til nye støygrenser for skytebaner, Forsvarsbygg, 2015      </vt:lpstr>
      <vt:lpstr>Forslag til nye støygrenser for skytebaner, Forsvarsbygg, 2013      </vt:lpstr>
      <vt:lpstr>Forslag til nye støygrenser for skytebaner, Forsvarsbygg, 2015   Beboernes reaksjoner på skytestøy fra Forsvarets  øvingsfelt, Transportøkonomisk institutt (TØI), 2015    </vt:lpstr>
      <vt:lpstr>Forslag til nye støygrenser for skytebaner, Forsvarsbygg, 2015   Beboernes reaksjoner på skytestøy fra Forsvarets  øvingsfelt, Transportøkonomisk institutt (TØI), 2015    T1442/2016 Retningslinje for behandling av støy i arealplanlegging (inkl nye anbefalte grenser for skyting med lette våpen) </vt:lpstr>
      <vt:lpstr>Bakgrunn</vt:lpstr>
      <vt:lpstr>Bakgrunn</vt:lpstr>
      <vt:lpstr>Bakgrunn</vt:lpstr>
      <vt:lpstr>Tidligere norske indikatorer for skyting med lette våpen</vt:lpstr>
      <vt:lpstr>Tidligere norske indikatorer for skyting med lette våpen</vt:lpstr>
      <vt:lpstr>Tidligere norske indikatorer for skyting med lette våpen</vt:lpstr>
      <vt:lpstr>Tidligere norske indikatorer for skyting med lette våpen</vt:lpstr>
      <vt:lpstr>Studie om maksimale støynivåer fra skyting med lette våpen</vt:lpstr>
      <vt:lpstr>Studie om maksimale støynivåer fra skyting med lette våpen</vt:lpstr>
      <vt:lpstr>Studie om maksimale støynivåer fra skyting med lette våpen</vt:lpstr>
      <vt:lpstr>Studie om maksimale støynivåer fra skyting med lette våpen</vt:lpstr>
      <vt:lpstr>Studie om maksimale støynivåer fra skyting med lette våpen</vt:lpstr>
      <vt:lpstr>Studie om maksimale støynivåer fra skyting med lette våpen</vt:lpstr>
      <vt:lpstr>Studie om maksimale støynivåer fra skyting med lette våpen</vt:lpstr>
      <vt:lpstr>Studie om maksimale støynivåer fra skyting med lette våpen</vt:lpstr>
      <vt:lpstr>Studie om maksimale støynivåer fra skyting med lette våpen</vt:lpstr>
      <vt:lpstr>Forslag til nye støygrenser for skytebaner (Forsvarsbygg 2015)</vt:lpstr>
      <vt:lpstr>Forslag til nye støygrenser for skytebaner (Forsvarsbygg 2015)</vt:lpstr>
      <vt:lpstr>PowerPoint-presentasjon</vt:lpstr>
      <vt:lpstr>PowerPoint-presentasjon</vt:lpstr>
      <vt:lpstr>PowerPoint-presentasjon</vt:lpstr>
    </vt:vector>
  </TitlesOfParts>
  <Company>Forsvarsbygg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Valdem</dc:creator>
  <cp:lastModifiedBy>Nordin, Lars Robert</cp:lastModifiedBy>
  <cp:revision>53</cp:revision>
  <dcterms:created xsi:type="dcterms:W3CDTF">2016-01-18T08:13:22Z</dcterms:created>
  <dcterms:modified xsi:type="dcterms:W3CDTF">2017-11-03T10:16:56Z</dcterms:modified>
</cp:coreProperties>
</file>