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6" r:id="rId3"/>
    <p:sldId id="278" r:id="rId4"/>
    <p:sldId id="277" r:id="rId5"/>
    <p:sldId id="279" r:id="rId6"/>
    <p:sldId id="267" r:id="rId7"/>
    <p:sldId id="263" r:id="rId8"/>
    <p:sldId id="265" r:id="rId9"/>
    <p:sldId id="266" r:id="rId10"/>
    <p:sldId id="262" r:id="rId11"/>
    <p:sldId id="268" r:id="rId12"/>
    <p:sldId id="270" r:id="rId13"/>
    <p:sldId id="261" r:id="rId14"/>
    <p:sldId id="271" r:id="rId15"/>
    <p:sldId id="274" r:id="rId16"/>
    <p:sldId id="275"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70" autoAdjust="0"/>
    <p:restoredTop sz="94660"/>
  </p:normalViewPr>
  <p:slideViewPr>
    <p:cSldViewPr snapToGrid="0">
      <p:cViewPr varScale="1">
        <p:scale>
          <a:sx n="82" d="100"/>
          <a:sy n="82" d="100"/>
        </p:scale>
        <p:origin x="394"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eir\Documents\Foreninger\ASL\Kultivering\Smolt-fang%20tell%20og%20slep\Smolt%20beregninger-202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dirty="0"/>
              <a:t>Laksesmolt </a:t>
            </a:r>
            <a:r>
              <a:rPr lang="nb-NO" dirty="0" smtClean="0"/>
              <a:t>utvandring</a:t>
            </a:r>
            <a:endParaRPr lang="nb-NO" dirty="0"/>
          </a:p>
        </c:rich>
      </c:tx>
      <c:layout>
        <c:manualLayout>
          <c:xMode val="edge"/>
          <c:yMode val="edge"/>
          <c:x val="0.16311111111111112"/>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lineChart>
        <c:grouping val="standard"/>
        <c:varyColors val="0"/>
        <c:ser>
          <c:idx val="0"/>
          <c:order val="0"/>
          <c:tx>
            <c:v>Laksesmolt</c:v>
          </c:tx>
          <c:spPr>
            <a:ln w="28575" cap="rnd">
              <a:solidFill>
                <a:schemeClr val="accent1"/>
              </a:solidFill>
              <a:round/>
            </a:ln>
            <a:effectLst/>
          </c:spPr>
          <c:marker>
            <c:symbol val="none"/>
          </c:marker>
          <c:cat>
            <c:numRef>
              <c:f>Utvandring!$A$10:$A$46</c:f>
              <c:numCache>
                <c:formatCode>d\-mmm</c:formatCode>
                <c:ptCount val="37"/>
                <c:pt idx="0">
                  <c:v>45752</c:v>
                </c:pt>
                <c:pt idx="1">
                  <c:v>45753</c:v>
                </c:pt>
                <c:pt idx="2">
                  <c:v>45754</c:v>
                </c:pt>
                <c:pt idx="3">
                  <c:v>45755</c:v>
                </c:pt>
                <c:pt idx="4">
                  <c:v>45756</c:v>
                </c:pt>
                <c:pt idx="5">
                  <c:v>45757</c:v>
                </c:pt>
                <c:pt idx="6">
                  <c:v>45758</c:v>
                </c:pt>
                <c:pt idx="7">
                  <c:v>45759</c:v>
                </c:pt>
                <c:pt idx="8">
                  <c:v>45760</c:v>
                </c:pt>
                <c:pt idx="9">
                  <c:v>45761</c:v>
                </c:pt>
                <c:pt idx="10">
                  <c:v>45762</c:v>
                </c:pt>
                <c:pt idx="11">
                  <c:v>45763</c:v>
                </c:pt>
                <c:pt idx="12">
                  <c:v>45764</c:v>
                </c:pt>
                <c:pt idx="13">
                  <c:v>45765</c:v>
                </c:pt>
                <c:pt idx="14">
                  <c:v>45766</c:v>
                </c:pt>
                <c:pt idx="15">
                  <c:v>45767</c:v>
                </c:pt>
                <c:pt idx="16">
                  <c:v>45768</c:v>
                </c:pt>
                <c:pt idx="17">
                  <c:v>45769</c:v>
                </c:pt>
                <c:pt idx="18">
                  <c:v>45770</c:v>
                </c:pt>
                <c:pt idx="19">
                  <c:v>45771</c:v>
                </c:pt>
                <c:pt idx="20">
                  <c:v>45772</c:v>
                </c:pt>
                <c:pt idx="21">
                  <c:v>45773</c:v>
                </c:pt>
                <c:pt idx="22">
                  <c:v>45774</c:v>
                </c:pt>
                <c:pt idx="23">
                  <c:v>45775</c:v>
                </c:pt>
                <c:pt idx="24">
                  <c:v>45776</c:v>
                </c:pt>
                <c:pt idx="25">
                  <c:v>45777</c:v>
                </c:pt>
                <c:pt idx="26">
                  <c:v>45778</c:v>
                </c:pt>
                <c:pt idx="27">
                  <c:v>45779</c:v>
                </c:pt>
                <c:pt idx="28">
                  <c:v>45780</c:v>
                </c:pt>
                <c:pt idx="29">
                  <c:v>45781</c:v>
                </c:pt>
                <c:pt idx="30">
                  <c:v>45782</c:v>
                </c:pt>
                <c:pt idx="31">
                  <c:v>45783</c:v>
                </c:pt>
                <c:pt idx="32">
                  <c:v>45784</c:v>
                </c:pt>
                <c:pt idx="33">
                  <c:v>45785</c:v>
                </c:pt>
                <c:pt idx="34">
                  <c:v>45786</c:v>
                </c:pt>
                <c:pt idx="35">
                  <c:v>45787</c:v>
                </c:pt>
                <c:pt idx="36">
                  <c:v>45788</c:v>
                </c:pt>
              </c:numCache>
            </c:numRef>
          </c:cat>
          <c:val>
            <c:numRef>
              <c:f>Utvandring!$B$10:$B$46</c:f>
              <c:numCache>
                <c:formatCode>General</c:formatCode>
                <c:ptCount val="37"/>
                <c:pt idx="6">
                  <c:v>38</c:v>
                </c:pt>
                <c:pt idx="7">
                  <c:v>22</c:v>
                </c:pt>
                <c:pt idx="8">
                  <c:v>117</c:v>
                </c:pt>
                <c:pt idx="9">
                  <c:v>60</c:v>
                </c:pt>
                <c:pt idx="10">
                  <c:v>60</c:v>
                </c:pt>
                <c:pt idx="11">
                  <c:v>61</c:v>
                </c:pt>
                <c:pt idx="12">
                  <c:v>61</c:v>
                </c:pt>
                <c:pt idx="13">
                  <c:v>61</c:v>
                </c:pt>
                <c:pt idx="14">
                  <c:v>71</c:v>
                </c:pt>
                <c:pt idx="15">
                  <c:v>71</c:v>
                </c:pt>
                <c:pt idx="16">
                  <c:v>71</c:v>
                </c:pt>
                <c:pt idx="17">
                  <c:v>30</c:v>
                </c:pt>
                <c:pt idx="18">
                  <c:v>30</c:v>
                </c:pt>
                <c:pt idx="19">
                  <c:v>30</c:v>
                </c:pt>
                <c:pt idx="20">
                  <c:v>30</c:v>
                </c:pt>
                <c:pt idx="21">
                  <c:v>30</c:v>
                </c:pt>
                <c:pt idx="22">
                  <c:v>33</c:v>
                </c:pt>
                <c:pt idx="23">
                  <c:v>33</c:v>
                </c:pt>
                <c:pt idx="24">
                  <c:v>33</c:v>
                </c:pt>
                <c:pt idx="25">
                  <c:v>33</c:v>
                </c:pt>
                <c:pt idx="26">
                  <c:v>33</c:v>
                </c:pt>
                <c:pt idx="27">
                  <c:v>33</c:v>
                </c:pt>
                <c:pt idx="28">
                  <c:v>12</c:v>
                </c:pt>
                <c:pt idx="29">
                  <c:v>12</c:v>
                </c:pt>
                <c:pt idx="30">
                  <c:v>12</c:v>
                </c:pt>
                <c:pt idx="31">
                  <c:v>10</c:v>
                </c:pt>
                <c:pt idx="32">
                  <c:v>10</c:v>
                </c:pt>
                <c:pt idx="33">
                  <c:v>10</c:v>
                </c:pt>
                <c:pt idx="34">
                  <c:v>10</c:v>
                </c:pt>
                <c:pt idx="35">
                  <c:v>10</c:v>
                </c:pt>
                <c:pt idx="36">
                  <c:v>10</c:v>
                </c:pt>
              </c:numCache>
            </c:numRef>
          </c:val>
          <c:smooth val="0"/>
        </c:ser>
        <c:ser>
          <c:idx val="1"/>
          <c:order val="1"/>
          <c:tx>
            <c:v>Forhåndsmerket</c:v>
          </c:tx>
          <c:spPr>
            <a:ln w="28575" cap="rnd">
              <a:solidFill>
                <a:schemeClr val="accent2"/>
              </a:solidFill>
              <a:round/>
            </a:ln>
            <a:effectLst/>
          </c:spPr>
          <c:marker>
            <c:symbol val="none"/>
          </c:marker>
          <c:cat>
            <c:numRef>
              <c:f>Utvandring!$A$10:$A$46</c:f>
              <c:numCache>
                <c:formatCode>d\-mmm</c:formatCode>
                <c:ptCount val="37"/>
                <c:pt idx="0">
                  <c:v>45752</c:v>
                </c:pt>
                <c:pt idx="1">
                  <c:v>45753</c:v>
                </c:pt>
                <c:pt idx="2">
                  <c:v>45754</c:v>
                </c:pt>
                <c:pt idx="3">
                  <c:v>45755</c:v>
                </c:pt>
                <c:pt idx="4">
                  <c:v>45756</c:v>
                </c:pt>
                <c:pt idx="5">
                  <c:v>45757</c:v>
                </c:pt>
                <c:pt idx="6">
                  <c:v>45758</c:v>
                </c:pt>
                <c:pt idx="7">
                  <c:v>45759</c:v>
                </c:pt>
                <c:pt idx="8">
                  <c:v>45760</c:v>
                </c:pt>
                <c:pt idx="9">
                  <c:v>45761</c:v>
                </c:pt>
                <c:pt idx="10">
                  <c:v>45762</c:v>
                </c:pt>
                <c:pt idx="11">
                  <c:v>45763</c:v>
                </c:pt>
                <c:pt idx="12">
                  <c:v>45764</c:v>
                </c:pt>
                <c:pt idx="13">
                  <c:v>45765</c:v>
                </c:pt>
                <c:pt idx="14">
                  <c:v>45766</c:v>
                </c:pt>
                <c:pt idx="15">
                  <c:v>45767</c:v>
                </c:pt>
                <c:pt idx="16">
                  <c:v>45768</c:v>
                </c:pt>
                <c:pt idx="17">
                  <c:v>45769</c:v>
                </c:pt>
                <c:pt idx="18">
                  <c:v>45770</c:v>
                </c:pt>
                <c:pt idx="19">
                  <c:v>45771</c:v>
                </c:pt>
                <c:pt idx="20">
                  <c:v>45772</c:v>
                </c:pt>
                <c:pt idx="21">
                  <c:v>45773</c:v>
                </c:pt>
                <c:pt idx="22">
                  <c:v>45774</c:v>
                </c:pt>
                <c:pt idx="23">
                  <c:v>45775</c:v>
                </c:pt>
                <c:pt idx="24">
                  <c:v>45776</c:v>
                </c:pt>
                <c:pt idx="25">
                  <c:v>45777</c:v>
                </c:pt>
                <c:pt idx="26">
                  <c:v>45778</c:v>
                </c:pt>
                <c:pt idx="27">
                  <c:v>45779</c:v>
                </c:pt>
                <c:pt idx="28">
                  <c:v>45780</c:v>
                </c:pt>
                <c:pt idx="29">
                  <c:v>45781</c:v>
                </c:pt>
                <c:pt idx="30">
                  <c:v>45782</c:v>
                </c:pt>
                <c:pt idx="31">
                  <c:v>45783</c:v>
                </c:pt>
                <c:pt idx="32">
                  <c:v>45784</c:v>
                </c:pt>
                <c:pt idx="33">
                  <c:v>45785</c:v>
                </c:pt>
                <c:pt idx="34">
                  <c:v>45786</c:v>
                </c:pt>
                <c:pt idx="35">
                  <c:v>45787</c:v>
                </c:pt>
                <c:pt idx="36">
                  <c:v>45788</c:v>
                </c:pt>
              </c:numCache>
            </c:numRef>
          </c:cat>
          <c:val>
            <c:numRef>
              <c:f>Utvandring!$C$10:$C$46</c:f>
              <c:numCache>
                <c:formatCode>General</c:formatCode>
                <c:ptCount val="37"/>
                <c:pt idx="6">
                  <c:v>12</c:v>
                </c:pt>
                <c:pt idx="7">
                  <c:v>3</c:v>
                </c:pt>
                <c:pt idx="8">
                  <c:v>12</c:v>
                </c:pt>
                <c:pt idx="9">
                  <c:v>3</c:v>
                </c:pt>
                <c:pt idx="10">
                  <c:v>3</c:v>
                </c:pt>
                <c:pt idx="11">
                  <c:v>5</c:v>
                </c:pt>
                <c:pt idx="12">
                  <c:v>5</c:v>
                </c:pt>
                <c:pt idx="13">
                  <c:v>5</c:v>
                </c:pt>
                <c:pt idx="14">
                  <c:v>4</c:v>
                </c:pt>
                <c:pt idx="15">
                  <c:v>4</c:v>
                </c:pt>
                <c:pt idx="16">
                  <c:v>4</c:v>
                </c:pt>
                <c:pt idx="17">
                  <c:v>2</c:v>
                </c:pt>
                <c:pt idx="18">
                  <c:v>2</c:v>
                </c:pt>
                <c:pt idx="19">
                  <c:v>2</c:v>
                </c:pt>
                <c:pt idx="20">
                  <c:v>2</c:v>
                </c:pt>
                <c:pt idx="21">
                  <c:v>2</c:v>
                </c:pt>
                <c:pt idx="22">
                  <c:v>2</c:v>
                </c:pt>
                <c:pt idx="23">
                  <c:v>2</c:v>
                </c:pt>
                <c:pt idx="24">
                  <c:v>2</c:v>
                </c:pt>
                <c:pt idx="25">
                  <c:v>2</c:v>
                </c:pt>
                <c:pt idx="26">
                  <c:v>2</c:v>
                </c:pt>
                <c:pt idx="27">
                  <c:v>2</c:v>
                </c:pt>
                <c:pt idx="28">
                  <c:v>1</c:v>
                </c:pt>
                <c:pt idx="29">
                  <c:v>0</c:v>
                </c:pt>
                <c:pt idx="30">
                  <c:v>0</c:v>
                </c:pt>
                <c:pt idx="31">
                  <c:v>1</c:v>
                </c:pt>
                <c:pt idx="32">
                  <c:v>1</c:v>
                </c:pt>
                <c:pt idx="33">
                  <c:v>1</c:v>
                </c:pt>
                <c:pt idx="34">
                  <c:v>1</c:v>
                </c:pt>
                <c:pt idx="35">
                  <c:v>0</c:v>
                </c:pt>
                <c:pt idx="36">
                  <c:v>0</c:v>
                </c:pt>
              </c:numCache>
            </c:numRef>
          </c:val>
          <c:smooth val="0"/>
        </c:ser>
        <c:dLbls>
          <c:showLegendKey val="0"/>
          <c:showVal val="0"/>
          <c:showCatName val="0"/>
          <c:showSerName val="0"/>
          <c:showPercent val="0"/>
          <c:showBubbleSize val="0"/>
        </c:dLbls>
        <c:smooth val="0"/>
        <c:axId val="297991416"/>
        <c:axId val="297479824"/>
      </c:lineChart>
      <c:dateAx>
        <c:axId val="297991416"/>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97479824"/>
        <c:crosses val="autoZero"/>
        <c:auto val="1"/>
        <c:lblOffset val="100"/>
        <c:baseTimeUnit val="days"/>
      </c:dateAx>
      <c:valAx>
        <c:axId val="297479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97991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832C9E04-90D4-4073-A30B-60B5562B7499}" type="datetimeFigureOut">
              <a:rPr lang="nb-NO" smtClean="0"/>
              <a:t>26.06.2025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4F6946F-4A25-4689-81B5-1806C285D538}" type="slidenum">
              <a:rPr lang="nb-NO" smtClean="0"/>
              <a:t>‹#›</a:t>
            </a:fld>
            <a:endParaRPr lang="nb-NO"/>
          </a:p>
        </p:txBody>
      </p:sp>
    </p:spTree>
    <p:extLst>
      <p:ext uri="{BB962C8B-B14F-4D97-AF65-F5344CB8AC3E}">
        <p14:creationId xmlns:p14="http://schemas.microsoft.com/office/powerpoint/2010/main" val="179389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832C9E04-90D4-4073-A30B-60B5562B7499}" type="datetimeFigureOut">
              <a:rPr lang="nb-NO" smtClean="0"/>
              <a:t>26.06.2025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4F6946F-4A25-4689-81B5-1806C285D538}" type="slidenum">
              <a:rPr lang="nb-NO" smtClean="0"/>
              <a:t>‹#›</a:t>
            </a:fld>
            <a:endParaRPr lang="nb-NO"/>
          </a:p>
        </p:txBody>
      </p:sp>
    </p:spTree>
    <p:extLst>
      <p:ext uri="{BB962C8B-B14F-4D97-AF65-F5344CB8AC3E}">
        <p14:creationId xmlns:p14="http://schemas.microsoft.com/office/powerpoint/2010/main" val="42525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832C9E04-90D4-4073-A30B-60B5562B7499}" type="datetimeFigureOut">
              <a:rPr lang="nb-NO" smtClean="0"/>
              <a:t>26.06.2025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4F6946F-4A25-4689-81B5-1806C285D538}" type="slidenum">
              <a:rPr lang="nb-NO" smtClean="0"/>
              <a:t>‹#›</a:t>
            </a:fld>
            <a:endParaRPr lang="nb-NO"/>
          </a:p>
        </p:txBody>
      </p:sp>
    </p:spTree>
    <p:extLst>
      <p:ext uri="{BB962C8B-B14F-4D97-AF65-F5344CB8AC3E}">
        <p14:creationId xmlns:p14="http://schemas.microsoft.com/office/powerpoint/2010/main" val="3334649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832C9E04-90D4-4073-A30B-60B5562B7499}" type="datetimeFigureOut">
              <a:rPr lang="nb-NO" smtClean="0"/>
              <a:t>26.06.2025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4F6946F-4A25-4689-81B5-1806C285D538}" type="slidenum">
              <a:rPr lang="nb-NO" smtClean="0"/>
              <a:t>‹#›</a:t>
            </a:fld>
            <a:endParaRPr lang="nb-NO"/>
          </a:p>
        </p:txBody>
      </p:sp>
    </p:spTree>
    <p:extLst>
      <p:ext uri="{BB962C8B-B14F-4D97-AF65-F5344CB8AC3E}">
        <p14:creationId xmlns:p14="http://schemas.microsoft.com/office/powerpoint/2010/main" val="4023524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832C9E04-90D4-4073-A30B-60B5562B7499}" type="datetimeFigureOut">
              <a:rPr lang="nb-NO" smtClean="0"/>
              <a:t>26.06.2025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4F6946F-4A25-4689-81B5-1806C285D538}" type="slidenum">
              <a:rPr lang="nb-NO" smtClean="0"/>
              <a:t>‹#›</a:t>
            </a:fld>
            <a:endParaRPr lang="nb-NO"/>
          </a:p>
        </p:txBody>
      </p:sp>
    </p:spTree>
    <p:extLst>
      <p:ext uri="{BB962C8B-B14F-4D97-AF65-F5344CB8AC3E}">
        <p14:creationId xmlns:p14="http://schemas.microsoft.com/office/powerpoint/2010/main" val="4101077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832C9E04-90D4-4073-A30B-60B5562B7499}" type="datetimeFigureOut">
              <a:rPr lang="nb-NO" smtClean="0"/>
              <a:t>26.06.2025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4F6946F-4A25-4689-81B5-1806C285D538}" type="slidenum">
              <a:rPr lang="nb-NO" smtClean="0"/>
              <a:t>‹#›</a:t>
            </a:fld>
            <a:endParaRPr lang="nb-NO"/>
          </a:p>
        </p:txBody>
      </p:sp>
    </p:spTree>
    <p:extLst>
      <p:ext uri="{BB962C8B-B14F-4D97-AF65-F5344CB8AC3E}">
        <p14:creationId xmlns:p14="http://schemas.microsoft.com/office/powerpoint/2010/main" val="1895341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832C9E04-90D4-4073-A30B-60B5562B7499}" type="datetimeFigureOut">
              <a:rPr lang="nb-NO" smtClean="0"/>
              <a:t>26.06.2025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E4F6946F-4A25-4689-81B5-1806C285D538}" type="slidenum">
              <a:rPr lang="nb-NO" smtClean="0"/>
              <a:t>‹#›</a:t>
            </a:fld>
            <a:endParaRPr lang="nb-NO"/>
          </a:p>
        </p:txBody>
      </p:sp>
    </p:spTree>
    <p:extLst>
      <p:ext uri="{BB962C8B-B14F-4D97-AF65-F5344CB8AC3E}">
        <p14:creationId xmlns:p14="http://schemas.microsoft.com/office/powerpoint/2010/main" val="12471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832C9E04-90D4-4073-A30B-60B5562B7499}" type="datetimeFigureOut">
              <a:rPr lang="nb-NO" smtClean="0"/>
              <a:t>26.06.2025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4F6946F-4A25-4689-81B5-1806C285D538}" type="slidenum">
              <a:rPr lang="nb-NO" smtClean="0"/>
              <a:t>‹#›</a:t>
            </a:fld>
            <a:endParaRPr lang="nb-NO"/>
          </a:p>
        </p:txBody>
      </p:sp>
    </p:spTree>
    <p:extLst>
      <p:ext uri="{BB962C8B-B14F-4D97-AF65-F5344CB8AC3E}">
        <p14:creationId xmlns:p14="http://schemas.microsoft.com/office/powerpoint/2010/main" val="72364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32C9E04-90D4-4073-A30B-60B5562B7499}" type="datetimeFigureOut">
              <a:rPr lang="nb-NO" smtClean="0"/>
              <a:t>26.06.2025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E4F6946F-4A25-4689-81B5-1806C285D538}" type="slidenum">
              <a:rPr lang="nb-NO" smtClean="0"/>
              <a:t>‹#›</a:t>
            </a:fld>
            <a:endParaRPr lang="nb-NO"/>
          </a:p>
        </p:txBody>
      </p:sp>
    </p:spTree>
    <p:extLst>
      <p:ext uri="{BB962C8B-B14F-4D97-AF65-F5344CB8AC3E}">
        <p14:creationId xmlns:p14="http://schemas.microsoft.com/office/powerpoint/2010/main" val="3709661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832C9E04-90D4-4073-A30B-60B5562B7499}" type="datetimeFigureOut">
              <a:rPr lang="nb-NO" smtClean="0"/>
              <a:t>26.06.2025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4F6946F-4A25-4689-81B5-1806C285D538}" type="slidenum">
              <a:rPr lang="nb-NO" smtClean="0"/>
              <a:t>‹#›</a:t>
            </a:fld>
            <a:endParaRPr lang="nb-NO"/>
          </a:p>
        </p:txBody>
      </p:sp>
    </p:spTree>
    <p:extLst>
      <p:ext uri="{BB962C8B-B14F-4D97-AF65-F5344CB8AC3E}">
        <p14:creationId xmlns:p14="http://schemas.microsoft.com/office/powerpoint/2010/main" val="1557649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832C9E04-90D4-4073-A30B-60B5562B7499}" type="datetimeFigureOut">
              <a:rPr lang="nb-NO" smtClean="0"/>
              <a:t>26.06.2025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4F6946F-4A25-4689-81B5-1806C285D538}" type="slidenum">
              <a:rPr lang="nb-NO" smtClean="0"/>
              <a:t>‹#›</a:t>
            </a:fld>
            <a:endParaRPr lang="nb-NO"/>
          </a:p>
        </p:txBody>
      </p:sp>
    </p:spTree>
    <p:extLst>
      <p:ext uri="{BB962C8B-B14F-4D97-AF65-F5344CB8AC3E}">
        <p14:creationId xmlns:p14="http://schemas.microsoft.com/office/powerpoint/2010/main" val="1361831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C9E04-90D4-4073-A30B-60B5562B7499}" type="datetimeFigureOut">
              <a:rPr lang="nb-NO" smtClean="0"/>
              <a:t>26.06.2025</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6946F-4A25-4689-81B5-1806C285D538}" type="slidenum">
              <a:rPr lang="nb-NO" smtClean="0"/>
              <a:t>‹#›</a:t>
            </a:fld>
            <a:endParaRPr lang="nb-NO"/>
          </a:p>
        </p:txBody>
      </p:sp>
    </p:spTree>
    <p:extLst>
      <p:ext uri="{BB962C8B-B14F-4D97-AF65-F5344CB8AC3E}">
        <p14:creationId xmlns:p14="http://schemas.microsoft.com/office/powerpoint/2010/main" val="1872198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noGrp="1"/>
          </p:cNvSpPr>
          <p:nvPr>
            <p:ph type="title"/>
          </p:nvPr>
        </p:nvSpPr>
        <p:spPr>
          <a:xfrm>
            <a:off x="848251" y="0"/>
            <a:ext cx="10515600" cy="1999622"/>
          </a:xfrm>
        </p:spPr>
        <p:txBody>
          <a:bodyPr anchorCtr="1">
            <a:normAutofit fontScale="90000"/>
          </a:bodyPr>
          <a:lstStyle/>
          <a:p>
            <a:pPr lvl="0" algn="ctr"/>
            <a:r>
              <a:rPr lang="nb-NO" b="1" dirty="0" smtClean="0"/>
              <a:t>Sesongmøter 2025</a:t>
            </a:r>
            <a:br>
              <a:rPr lang="nb-NO" b="1" dirty="0" smtClean="0"/>
            </a:br>
            <a:r>
              <a:rPr lang="nb-NO" b="1" dirty="0" smtClean="0"/>
              <a:t/>
            </a:r>
            <a:br>
              <a:rPr lang="nb-NO" b="1" dirty="0" smtClean="0"/>
            </a:br>
            <a:r>
              <a:rPr lang="nb-NO" sz="2800" b="1" dirty="0" smtClean="0"/>
              <a:t>Arna </a:t>
            </a:r>
            <a:r>
              <a:rPr lang="nb-NO" sz="2800" b="1" dirty="0" err="1" smtClean="0"/>
              <a:t>Sportsfiskarlag</a:t>
            </a:r>
            <a:r>
              <a:rPr lang="nb-NO" sz="2800" b="1" dirty="0" smtClean="0"/>
              <a:t>  10/6 – 12/6 – 25/6</a:t>
            </a:r>
            <a:br>
              <a:rPr lang="nb-NO" sz="2800" b="1" dirty="0" smtClean="0"/>
            </a:br>
            <a:endParaRPr lang="nb-NO" sz="2800" b="1" dirty="0"/>
          </a:p>
        </p:txBody>
      </p:sp>
      <p:pic>
        <p:nvPicPr>
          <p:cNvPr id="3" name="Bilde 2"/>
          <p:cNvPicPr>
            <a:picLocks noChangeAspect="1"/>
          </p:cNvPicPr>
          <p:nvPr/>
        </p:nvPicPr>
        <p:blipFill>
          <a:blip r:embed="rId2"/>
          <a:stretch>
            <a:fillRect/>
          </a:stretch>
        </p:blipFill>
        <p:spPr>
          <a:xfrm>
            <a:off x="374468" y="2534491"/>
            <a:ext cx="12191996" cy="3922693"/>
          </a:xfrm>
          <a:prstGeom prst="rect">
            <a:avLst/>
          </a:prstGeom>
          <a:noFill/>
          <a:ln cap="flat">
            <a:noFill/>
          </a:ln>
        </p:spPr>
      </p:pic>
      <p:pic>
        <p:nvPicPr>
          <p:cNvPr id="6" name="Bilde 5"/>
          <p:cNvPicPr>
            <a:picLocks noChangeAspect="1"/>
          </p:cNvPicPr>
          <p:nvPr/>
        </p:nvPicPr>
        <p:blipFill>
          <a:blip r:embed="rId3"/>
          <a:stretch>
            <a:fillRect/>
          </a:stretch>
        </p:blipFill>
        <p:spPr>
          <a:xfrm>
            <a:off x="10840083" y="0"/>
            <a:ext cx="1351917" cy="1710726"/>
          </a:xfrm>
          <a:prstGeom prst="rect">
            <a:avLst/>
          </a:prstGeom>
        </p:spPr>
      </p:pic>
    </p:spTree>
    <p:extLst>
      <p:ext uri="{BB962C8B-B14F-4D97-AF65-F5344CB8AC3E}">
        <p14:creationId xmlns:p14="http://schemas.microsoft.com/office/powerpoint/2010/main" val="2550113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999666" y="1968032"/>
            <a:ext cx="5975493" cy="4481620"/>
          </a:xfrm>
          <a:prstGeom prst="rect">
            <a:avLst/>
          </a:prstGeom>
        </p:spPr>
      </p:pic>
      <p:sp>
        <p:nvSpPr>
          <p:cNvPr id="6" name="TekstSylinder 5"/>
          <p:cNvSpPr txBox="1"/>
          <p:nvPr/>
        </p:nvSpPr>
        <p:spPr>
          <a:xfrm>
            <a:off x="906224" y="424627"/>
            <a:ext cx="3676006" cy="584775"/>
          </a:xfrm>
          <a:prstGeom prst="rect">
            <a:avLst/>
          </a:prstGeom>
          <a:noFill/>
        </p:spPr>
        <p:txBody>
          <a:bodyPr wrap="none" rtlCol="0">
            <a:spAutoFit/>
          </a:bodyPr>
          <a:lstStyle/>
          <a:p>
            <a:r>
              <a:rPr lang="nb-NO" sz="3200" dirty="0" smtClean="0"/>
              <a:t>Fange og slepe smolt</a:t>
            </a:r>
            <a:endParaRPr lang="nb-NO" sz="3200" dirty="0"/>
          </a:p>
        </p:txBody>
      </p:sp>
      <p:pic>
        <p:nvPicPr>
          <p:cNvPr id="7" name="Bilde 6"/>
          <p:cNvPicPr>
            <a:picLocks noChangeAspect="1"/>
          </p:cNvPicPr>
          <p:nvPr/>
        </p:nvPicPr>
        <p:blipFill>
          <a:blip r:embed="rId3"/>
          <a:stretch>
            <a:fillRect/>
          </a:stretch>
        </p:blipFill>
        <p:spPr>
          <a:xfrm>
            <a:off x="11457992" y="62176"/>
            <a:ext cx="614798" cy="777970"/>
          </a:xfrm>
          <a:prstGeom prst="rect">
            <a:avLst/>
          </a:prstGeom>
        </p:spPr>
      </p:pic>
      <p:pic>
        <p:nvPicPr>
          <p:cNvPr id="2" name="Bil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4505" y="1951531"/>
            <a:ext cx="5997495" cy="4498121"/>
          </a:xfrm>
          <a:prstGeom prst="rect">
            <a:avLst/>
          </a:prstGeom>
        </p:spPr>
      </p:pic>
      <p:sp>
        <p:nvSpPr>
          <p:cNvPr id="3" name="Rektangel 2"/>
          <p:cNvSpPr/>
          <p:nvPr/>
        </p:nvSpPr>
        <p:spPr>
          <a:xfrm>
            <a:off x="1819469" y="1968032"/>
            <a:ext cx="1455576" cy="4608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17755" y="2390985"/>
            <a:ext cx="3383625" cy="2537719"/>
          </a:xfrm>
          <a:prstGeom prst="rect">
            <a:avLst/>
          </a:prstGeom>
        </p:spPr>
      </p:pic>
      <p:sp>
        <p:nvSpPr>
          <p:cNvPr id="5" name="TekstSylinder 4"/>
          <p:cNvSpPr txBox="1"/>
          <p:nvPr/>
        </p:nvSpPr>
        <p:spPr>
          <a:xfrm>
            <a:off x="3728720" y="1508071"/>
            <a:ext cx="1052404" cy="369332"/>
          </a:xfrm>
          <a:prstGeom prst="rect">
            <a:avLst/>
          </a:prstGeom>
          <a:noFill/>
        </p:spPr>
        <p:txBody>
          <a:bodyPr wrap="none" rtlCol="0">
            <a:spAutoFit/>
          </a:bodyPr>
          <a:lstStyle/>
          <a:p>
            <a:r>
              <a:rPr lang="nb-NO" dirty="0" smtClean="0"/>
              <a:t>Ledegarn</a:t>
            </a:r>
            <a:endParaRPr lang="nb-NO" dirty="0"/>
          </a:p>
        </p:txBody>
      </p:sp>
      <p:sp>
        <p:nvSpPr>
          <p:cNvPr id="9" name="Rektangel 8"/>
          <p:cNvSpPr/>
          <p:nvPr/>
        </p:nvSpPr>
        <p:spPr>
          <a:xfrm>
            <a:off x="6071527" y="1954803"/>
            <a:ext cx="121091" cy="4585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kstSylinder 9"/>
          <p:cNvSpPr txBox="1"/>
          <p:nvPr/>
        </p:nvSpPr>
        <p:spPr>
          <a:xfrm>
            <a:off x="7721600" y="1508071"/>
            <a:ext cx="2234522" cy="369332"/>
          </a:xfrm>
          <a:prstGeom prst="rect">
            <a:avLst/>
          </a:prstGeom>
          <a:noFill/>
        </p:spPr>
        <p:txBody>
          <a:bodyPr wrap="none" rtlCol="0">
            <a:spAutoFit/>
          </a:bodyPr>
          <a:lstStyle/>
          <a:p>
            <a:r>
              <a:rPr lang="nb-NO" dirty="0" smtClean="0"/>
              <a:t>Smoltfelle (Wolf-felle)</a:t>
            </a:r>
            <a:endParaRPr lang="nb-NO" dirty="0"/>
          </a:p>
        </p:txBody>
      </p:sp>
      <p:sp>
        <p:nvSpPr>
          <p:cNvPr id="11" name="TekstSylinder 10"/>
          <p:cNvSpPr txBox="1"/>
          <p:nvPr/>
        </p:nvSpPr>
        <p:spPr>
          <a:xfrm>
            <a:off x="655098" y="1522622"/>
            <a:ext cx="1500732" cy="369332"/>
          </a:xfrm>
          <a:prstGeom prst="rect">
            <a:avLst/>
          </a:prstGeom>
          <a:noFill/>
        </p:spPr>
        <p:txBody>
          <a:bodyPr wrap="none" rtlCol="0">
            <a:spAutoFit/>
          </a:bodyPr>
          <a:lstStyle/>
          <a:p>
            <a:r>
              <a:rPr lang="nb-NO" dirty="0" smtClean="0"/>
              <a:t>Klar til sleping</a:t>
            </a:r>
            <a:endParaRPr lang="nb-NO" dirty="0"/>
          </a:p>
        </p:txBody>
      </p:sp>
      <p:sp>
        <p:nvSpPr>
          <p:cNvPr id="13" name="TekstSylinder 12"/>
          <p:cNvSpPr txBox="1"/>
          <p:nvPr/>
        </p:nvSpPr>
        <p:spPr>
          <a:xfrm>
            <a:off x="9360816" y="81829"/>
            <a:ext cx="1563826" cy="369332"/>
          </a:xfrm>
          <a:prstGeom prst="rect">
            <a:avLst/>
          </a:prstGeom>
          <a:noFill/>
        </p:spPr>
        <p:txBody>
          <a:bodyPr wrap="none" rtlCol="0">
            <a:spAutoFit/>
          </a:bodyPr>
          <a:lstStyle/>
          <a:p>
            <a:r>
              <a:rPr lang="nb-NO" dirty="0" smtClean="0"/>
              <a:t>Kultivering 4/6</a:t>
            </a:r>
            <a:endParaRPr lang="nb-NO" dirty="0"/>
          </a:p>
        </p:txBody>
      </p:sp>
    </p:spTree>
    <p:extLst>
      <p:ext uri="{BB962C8B-B14F-4D97-AF65-F5344CB8AC3E}">
        <p14:creationId xmlns:p14="http://schemas.microsoft.com/office/powerpoint/2010/main" val="3268508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p:cNvSpPr txBox="1"/>
          <p:nvPr/>
        </p:nvSpPr>
        <p:spPr>
          <a:xfrm>
            <a:off x="800580" y="255371"/>
            <a:ext cx="2603020" cy="584775"/>
          </a:xfrm>
          <a:prstGeom prst="rect">
            <a:avLst/>
          </a:prstGeom>
          <a:noFill/>
        </p:spPr>
        <p:txBody>
          <a:bodyPr wrap="none" rtlCol="0">
            <a:spAutoFit/>
          </a:bodyPr>
          <a:lstStyle/>
          <a:p>
            <a:r>
              <a:rPr lang="nb-NO" sz="3200" dirty="0" smtClean="0"/>
              <a:t>Smolt mengde</a:t>
            </a:r>
            <a:endParaRPr lang="nb-NO" sz="3200" dirty="0"/>
          </a:p>
        </p:txBody>
      </p:sp>
      <p:pic>
        <p:nvPicPr>
          <p:cNvPr id="7" name="Bilde 6"/>
          <p:cNvPicPr>
            <a:picLocks noChangeAspect="1"/>
          </p:cNvPicPr>
          <p:nvPr/>
        </p:nvPicPr>
        <p:blipFill>
          <a:blip r:embed="rId2"/>
          <a:stretch>
            <a:fillRect/>
          </a:stretch>
        </p:blipFill>
        <p:spPr>
          <a:xfrm>
            <a:off x="11457992" y="62176"/>
            <a:ext cx="614798" cy="777970"/>
          </a:xfrm>
          <a:prstGeom prst="rect">
            <a:avLst/>
          </a:prstGeom>
        </p:spPr>
      </p:pic>
      <p:sp>
        <p:nvSpPr>
          <p:cNvPr id="12" name="TekstSylinder 11"/>
          <p:cNvSpPr txBox="1"/>
          <p:nvPr/>
        </p:nvSpPr>
        <p:spPr>
          <a:xfrm>
            <a:off x="616805" y="1714143"/>
            <a:ext cx="11278685" cy="2400657"/>
          </a:xfrm>
          <a:prstGeom prst="rect">
            <a:avLst/>
          </a:prstGeom>
          <a:noFill/>
        </p:spPr>
        <p:txBody>
          <a:bodyPr wrap="square" rtlCol="0">
            <a:spAutoFit/>
          </a:bodyPr>
          <a:lstStyle/>
          <a:p>
            <a:pPr>
              <a:spcAft>
                <a:spcPts val="600"/>
              </a:spcAft>
            </a:pPr>
            <a:r>
              <a:rPr lang="nb-NO" dirty="0" smtClean="0"/>
              <a:t>Utvandret laksesmolt 2025</a:t>
            </a:r>
            <a:r>
              <a:rPr lang="nb-NO" b="1" dirty="0" smtClean="0"/>
              <a:t>.</a:t>
            </a:r>
          </a:p>
          <a:p>
            <a:pPr>
              <a:spcAft>
                <a:spcPts val="600"/>
              </a:spcAft>
            </a:pPr>
            <a:endParaRPr lang="nb-NO" b="1" dirty="0" smtClean="0"/>
          </a:p>
          <a:p>
            <a:pPr marL="342900" indent="-342900">
              <a:spcAft>
                <a:spcPts val="600"/>
              </a:spcAft>
              <a:buFont typeface="+mj-lt"/>
              <a:buAutoNum type="arabicPeriod"/>
            </a:pPr>
            <a:r>
              <a:rPr lang="nb-NO" sz="1400" dirty="0" smtClean="0"/>
              <a:t>Før vi startet å fange, merket </a:t>
            </a:r>
            <a:r>
              <a:rPr lang="nb-NO" sz="1400" dirty="0" err="1" smtClean="0"/>
              <a:t>Norce</a:t>
            </a:r>
            <a:r>
              <a:rPr lang="nb-NO" sz="1400" dirty="0" smtClean="0"/>
              <a:t> 724 smolt ovenfor laksetrappen. </a:t>
            </a:r>
            <a:r>
              <a:rPr lang="nb-NO" sz="1400" dirty="0"/>
              <a:t>V</a:t>
            </a:r>
            <a:r>
              <a:rPr lang="nb-NO" sz="1400" dirty="0" smtClean="0"/>
              <a:t>i antar at 500 </a:t>
            </a:r>
            <a:r>
              <a:rPr lang="nb-NO" sz="1400" dirty="0" err="1" smtClean="0"/>
              <a:t>stk</a:t>
            </a:r>
            <a:r>
              <a:rPr lang="nb-NO" sz="1400" dirty="0" smtClean="0"/>
              <a:t> (</a:t>
            </a:r>
            <a:r>
              <a:rPr lang="nb-NO" sz="1400" dirty="0" err="1" smtClean="0"/>
              <a:t>ca</a:t>
            </a:r>
            <a:r>
              <a:rPr lang="nb-NO" sz="1400" dirty="0" smtClean="0"/>
              <a:t> 70% ) av disse var på vei ut, da noen gikk ut før/etter og noen skulle ikke ut i år. </a:t>
            </a:r>
          </a:p>
          <a:p>
            <a:pPr marL="342900" indent="-342900">
              <a:spcAft>
                <a:spcPts val="600"/>
              </a:spcAft>
              <a:buFont typeface="+mj-lt"/>
              <a:buAutoNum type="arabicPeriod"/>
            </a:pPr>
            <a:r>
              <a:rPr lang="nb-NO" sz="1400" dirty="0" smtClean="0"/>
              <a:t>I perioden 11.4-11.5 fanget vi 1109 laksesmolt, hvorav 85 var forhåndsmerket.  Altså fanget vi 7,7% . Vi antar samme andel gjelder for all smolt..  </a:t>
            </a:r>
          </a:p>
          <a:p>
            <a:pPr marL="342900" indent="-342900">
              <a:spcAft>
                <a:spcPts val="600"/>
              </a:spcAft>
              <a:buFont typeface="+mj-lt"/>
              <a:buAutoNum type="arabicPeriod"/>
            </a:pPr>
            <a:r>
              <a:rPr lang="nb-NO" sz="1400" dirty="0" smtClean="0"/>
              <a:t>Total antall, ovenfor laksetrapp, som gikk ut i perioden 11/4-11/5 er da 14402.  (1109/7,7%).</a:t>
            </a:r>
          </a:p>
          <a:p>
            <a:pPr marL="342900" indent="-342900">
              <a:spcAft>
                <a:spcPts val="600"/>
              </a:spcAft>
              <a:buFont typeface="+mj-lt"/>
              <a:buAutoNum type="arabicPeriod"/>
            </a:pPr>
            <a:r>
              <a:rPr lang="nb-NO" sz="1400" dirty="0" smtClean="0"/>
              <a:t>Tar vi hensyn til antall som gikk ut før 11/4 (estimert 9%) og de som gikk ut etter 11/5 (målt 11%) er totalt antall ovenfor laksetrappen  18002.</a:t>
            </a:r>
          </a:p>
          <a:p>
            <a:pPr marL="342900" indent="-342900">
              <a:spcAft>
                <a:spcPts val="600"/>
              </a:spcAft>
              <a:buFont typeface="+mj-lt"/>
              <a:buAutoNum type="arabicPeriod"/>
            </a:pPr>
            <a:r>
              <a:rPr lang="nb-NO" sz="1400" dirty="0" smtClean="0"/>
              <a:t>Tar vi hensyn til gyting nedenfor trappen (17% </a:t>
            </a:r>
            <a:r>
              <a:rPr lang="nb-NO" sz="1400" dirty="0" err="1" smtClean="0"/>
              <a:t>iht</a:t>
            </a:r>
            <a:r>
              <a:rPr lang="nb-NO" sz="1400" dirty="0" smtClean="0"/>
              <a:t> gytefisktelling 2024), er totalt antall utvandret smolt i 2025 beregnet til </a:t>
            </a:r>
            <a:r>
              <a:rPr lang="nb-NO" sz="1400" b="1" dirty="0" smtClean="0"/>
              <a:t>21 690</a:t>
            </a:r>
            <a:r>
              <a:rPr lang="nb-NO" sz="1400" dirty="0" smtClean="0"/>
              <a:t> </a:t>
            </a:r>
            <a:r>
              <a:rPr lang="nb-NO" sz="1400" dirty="0" err="1" smtClean="0"/>
              <a:t>stk</a:t>
            </a:r>
            <a:r>
              <a:rPr lang="nb-NO" sz="1400" dirty="0" smtClean="0"/>
              <a:t> .laksesmolt</a:t>
            </a:r>
          </a:p>
        </p:txBody>
      </p:sp>
      <p:sp>
        <p:nvSpPr>
          <p:cNvPr id="17" name="TekstSylinder 16"/>
          <p:cNvSpPr txBox="1"/>
          <p:nvPr/>
        </p:nvSpPr>
        <p:spPr>
          <a:xfrm flipV="1">
            <a:off x="3403600" y="2565400"/>
            <a:ext cx="194733" cy="2328333"/>
          </a:xfrm>
          <a:prstGeom prst="rect">
            <a:avLst/>
          </a:prstGeom>
          <a:noFill/>
        </p:spPr>
        <p:txBody>
          <a:bodyPr wrap="square" rtlCol="0">
            <a:spAutoFit/>
          </a:bodyPr>
          <a:lstStyle/>
          <a:p>
            <a:endParaRPr lang="nb-NO" dirty="0"/>
          </a:p>
        </p:txBody>
      </p:sp>
      <p:graphicFrame>
        <p:nvGraphicFramePr>
          <p:cNvPr id="18" name="Diagram 17"/>
          <p:cNvGraphicFramePr>
            <a:graphicFrameLocks/>
          </p:cNvGraphicFramePr>
          <p:nvPr>
            <p:extLst>
              <p:ext uri="{D42A27DB-BD31-4B8C-83A1-F6EECF244321}">
                <p14:modId xmlns:p14="http://schemas.microsoft.com/office/powerpoint/2010/main" val="2497698914"/>
              </p:ext>
            </p:extLst>
          </p:nvPr>
        </p:nvGraphicFramePr>
        <p:xfrm>
          <a:off x="7193391" y="41148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kstSylinder 20"/>
          <p:cNvSpPr txBox="1"/>
          <p:nvPr/>
        </p:nvSpPr>
        <p:spPr>
          <a:xfrm>
            <a:off x="616805" y="4599097"/>
            <a:ext cx="6185858" cy="1908215"/>
          </a:xfrm>
          <a:prstGeom prst="rect">
            <a:avLst/>
          </a:prstGeom>
          <a:noFill/>
        </p:spPr>
        <p:txBody>
          <a:bodyPr wrap="square" rtlCol="0">
            <a:spAutoFit/>
          </a:bodyPr>
          <a:lstStyle/>
          <a:p>
            <a:r>
              <a:rPr lang="nb-NO" dirty="0" smtClean="0"/>
              <a:t>Smolt-tetthet - #smolt pr 100kvm</a:t>
            </a:r>
          </a:p>
          <a:p>
            <a:endParaRPr lang="nb-NO" sz="1400" dirty="0" smtClean="0"/>
          </a:p>
          <a:p>
            <a:pPr marL="342900" indent="-342900">
              <a:buFont typeface="+mj-lt"/>
              <a:buAutoNum type="arabicPeriod"/>
            </a:pPr>
            <a:r>
              <a:rPr lang="nb-NO" sz="1400" dirty="0" smtClean="0"/>
              <a:t>Hele </a:t>
            </a:r>
            <a:r>
              <a:rPr lang="nb-NO" sz="1400" dirty="0" err="1" smtClean="0"/>
              <a:t>anadromt</a:t>
            </a:r>
            <a:r>
              <a:rPr lang="nb-NO" sz="1400" dirty="0" smtClean="0"/>
              <a:t> område er 91113 kvm (22% Nedre, 40% øvre, 38% ovenfor Janus.</a:t>
            </a:r>
          </a:p>
          <a:p>
            <a:pPr marL="342900" indent="-342900">
              <a:buFont typeface="+mj-lt"/>
              <a:buAutoNum type="arabicPeriod"/>
            </a:pPr>
            <a:r>
              <a:rPr lang="nb-NO" sz="1400" dirty="0" smtClean="0"/>
              <a:t>Fordelt over hele </a:t>
            </a:r>
            <a:r>
              <a:rPr lang="nb-NO" sz="1400" dirty="0" err="1" smtClean="0"/>
              <a:t>anadromt</a:t>
            </a:r>
            <a:r>
              <a:rPr lang="nb-NO" sz="1400" dirty="0" smtClean="0"/>
              <a:t> område er det </a:t>
            </a:r>
            <a:r>
              <a:rPr lang="nb-NO" sz="1600" b="1" dirty="0" smtClean="0"/>
              <a:t>24</a:t>
            </a:r>
            <a:r>
              <a:rPr lang="nb-NO" sz="1400" b="1" dirty="0" smtClean="0"/>
              <a:t> </a:t>
            </a:r>
            <a:r>
              <a:rPr lang="nb-NO" sz="1400" dirty="0" smtClean="0"/>
              <a:t>utvandret smolt pr 100 kvm.</a:t>
            </a:r>
            <a:endParaRPr lang="nb-NO" dirty="0" smtClean="0"/>
          </a:p>
          <a:p>
            <a:pPr marL="342900" indent="-342900">
              <a:buFont typeface="+mj-lt"/>
              <a:buAutoNum type="arabicPeriod"/>
            </a:pPr>
            <a:endParaRPr lang="nb-NO" sz="1400" dirty="0"/>
          </a:p>
          <a:p>
            <a:pPr marL="342900" indent="-342900">
              <a:buFont typeface="+mj-lt"/>
              <a:buAutoNum type="arabicPeriod"/>
            </a:pPr>
            <a:r>
              <a:rPr lang="nb-NO" sz="1400" dirty="0" smtClean="0"/>
              <a:t>I store elver regnes gjerne 3 smolt/100kvm , og i produktive mindre elver gjerne 10 .</a:t>
            </a:r>
          </a:p>
        </p:txBody>
      </p:sp>
      <p:sp>
        <p:nvSpPr>
          <p:cNvPr id="24" name="TekstSylinder 23"/>
          <p:cNvSpPr txBox="1"/>
          <p:nvPr/>
        </p:nvSpPr>
        <p:spPr>
          <a:xfrm>
            <a:off x="7515311" y="632660"/>
            <a:ext cx="3676006" cy="1384995"/>
          </a:xfrm>
          <a:prstGeom prst="rect">
            <a:avLst/>
          </a:prstGeom>
          <a:noFill/>
          <a:ln>
            <a:solidFill>
              <a:schemeClr val="accent1">
                <a:shade val="50000"/>
              </a:schemeClr>
            </a:solidFill>
          </a:ln>
        </p:spPr>
        <p:txBody>
          <a:bodyPr wrap="none" rtlCol="0">
            <a:spAutoFit/>
          </a:bodyPr>
          <a:lstStyle/>
          <a:p>
            <a:r>
              <a:rPr lang="nb-NO" sz="1400" dirty="0" smtClean="0"/>
              <a:t># </a:t>
            </a:r>
            <a:r>
              <a:rPr lang="nb-NO" sz="1400" dirty="0"/>
              <a:t>L</a:t>
            </a:r>
            <a:r>
              <a:rPr lang="nb-NO" sz="1400" dirty="0" smtClean="0"/>
              <a:t>aksesmolt fanget og merket  = 1109</a:t>
            </a:r>
          </a:p>
          <a:p>
            <a:r>
              <a:rPr lang="nb-NO" sz="1400" dirty="0" smtClean="0"/>
              <a:t>             # slept til Herdlefjorden =   807   (2 slept)</a:t>
            </a:r>
          </a:p>
          <a:p>
            <a:r>
              <a:rPr lang="nb-NO" sz="1400" dirty="0" smtClean="0"/>
              <a:t>             #sluppet i elven                =   302</a:t>
            </a:r>
          </a:p>
          <a:p>
            <a:endParaRPr lang="nb-NO" sz="1400" dirty="0"/>
          </a:p>
          <a:p>
            <a:r>
              <a:rPr lang="nb-NO" sz="1400" dirty="0" smtClean="0"/>
              <a:t>#Laksesmolt talt og sluppet        =   135</a:t>
            </a:r>
          </a:p>
          <a:p>
            <a:r>
              <a:rPr lang="nb-NO" sz="1400" dirty="0" smtClean="0"/>
              <a:t># Sjøørret                                        =   237</a:t>
            </a:r>
          </a:p>
        </p:txBody>
      </p:sp>
      <p:sp>
        <p:nvSpPr>
          <p:cNvPr id="25" name="TekstSylinder 24"/>
          <p:cNvSpPr txBox="1"/>
          <p:nvPr/>
        </p:nvSpPr>
        <p:spPr>
          <a:xfrm>
            <a:off x="9360816" y="81829"/>
            <a:ext cx="1563826" cy="369332"/>
          </a:xfrm>
          <a:prstGeom prst="rect">
            <a:avLst/>
          </a:prstGeom>
          <a:noFill/>
        </p:spPr>
        <p:txBody>
          <a:bodyPr wrap="none" rtlCol="0">
            <a:spAutoFit/>
          </a:bodyPr>
          <a:lstStyle/>
          <a:p>
            <a:r>
              <a:rPr lang="nb-NO" dirty="0" smtClean="0"/>
              <a:t>Kultivering 5/6</a:t>
            </a:r>
            <a:endParaRPr lang="nb-NO" dirty="0"/>
          </a:p>
        </p:txBody>
      </p:sp>
      <p:sp>
        <p:nvSpPr>
          <p:cNvPr id="10" name="TekstSylinder 9"/>
          <p:cNvSpPr txBox="1"/>
          <p:nvPr/>
        </p:nvSpPr>
        <p:spPr>
          <a:xfrm rot="19833045">
            <a:off x="3179787" y="312662"/>
            <a:ext cx="1772541" cy="276999"/>
          </a:xfrm>
          <a:prstGeom prst="rect">
            <a:avLst/>
          </a:prstGeom>
          <a:noFill/>
        </p:spPr>
        <p:txBody>
          <a:bodyPr wrap="square" rtlCol="0">
            <a:spAutoFit/>
          </a:bodyPr>
          <a:lstStyle/>
          <a:p>
            <a:r>
              <a:rPr lang="nb-NO" sz="1200" dirty="0" smtClean="0">
                <a:solidFill>
                  <a:srgbClr val="FF0000"/>
                </a:solidFill>
              </a:rPr>
              <a:t>Foreløpig beregning </a:t>
            </a:r>
            <a:r>
              <a:rPr lang="nb-NO" sz="1200" dirty="0">
                <a:solidFill>
                  <a:srgbClr val="FF0000"/>
                </a:solidFill>
              </a:rPr>
              <a:t>!</a:t>
            </a:r>
            <a:endParaRPr lang="nb-NO" dirty="0"/>
          </a:p>
        </p:txBody>
      </p:sp>
    </p:spTree>
    <p:extLst>
      <p:ext uri="{BB962C8B-B14F-4D97-AF65-F5344CB8AC3E}">
        <p14:creationId xmlns:p14="http://schemas.microsoft.com/office/powerpoint/2010/main" val="118897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18" grpId="0">
        <p:bldAsOne/>
      </p:bldGraphic>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p:cNvSpPr txBox="1"/>
          <p:nvPr/>
        </p:nvSpPr>
        <p:spPr>
          <a:xfrm>
            <a:off x="830809" y="255371"/>
            <a:ext cx="3682418" cy="584775"/>
          </a:xfrm>
          <a:prstGeom prst="rect">
            <a:avLst/>
          </a:prstGeom>
          <a:noFill/>
        </p:spPr>
        <p:txBody>
          <a:bodyPr wrap="none" rtlCol="0">
            <a:spAutoFit/>
          </a:bodyPr>
          <a:lstStyle/>
          <a:p>
            <a:r>
              <a:rPr lang="nb-NO" sz="3200" dirty="0" smtClean="0"/>
              <a:t>Smolt tilbakevending</a:t>
            </a:r>
            <a:endParaRPr lang="nb-NO" sz="3200" dirty="0"/>
          </a:p>
        </p:txBody>
      </p:sp>
      <p:pic>
        <p:nvPicPr>
          <p:cNvPr id="7" name="Bilde 6"/>
          <p:cNvPicPr>
            <a:picLocks noChangeAspect="1"/>
          </p:cNvPicPr>
          <p:nvPr/>
        </p:nvPicPr>
        <p:blipFill>
          <a:blip r:embed="rId2"/>
          <a:stretch>
            <a:fillRect/>
          </a:stretch>
        </p:blipFill>
        <p:spPr>
          <a:xfrm>
            <a:off x="11457992" y="62176"/>
            <a:ext cx="614798" cy="777970"/>
          </a:xfrm>
          <a:prstGeom prst="rect">
            <a:avLst/>
          </a:prstGeom>
        </p:spPr>
      </p:pic>
      <p:sp>
        <p:nvSpPr>
          <p:cNvPr id="17" name="TekstSylinder 16"/>
          <p:cNvSpPr txBox="1"/>
          <p:nvPr/>
        </p:nvSpPr>
        <p:spPr>
          <a:xfrm flipV="1">
            <a:off x="3403600" y="2565400"/>
            <a:ext cx="194733" cy="2328333"/>
          </a:xfrm>
          <a:prstGeom prst="rect">
            <a:avLst/>
          </a:prstGeom>
          <a:noFill/>
        </p:spPr>
        <p:txBody>
          <a:bodyPr wrap="square" rtlCol="0">
            <a:spAutoFit/>
          </a:bodyPr>
          <a:lstStyle/>
          <a:p>
            <a:endParaRPr lang="nb-NO" dirty="0"/>
          </a:p>
        </p:txBody>
      </p:sp>
      <p:sp>
        <p:nvSpPr>
          <p:cNvPr id="21" name="TekstSylinder 20"/>
          <p:cNvSpPr txBox="1"/>
          <p:nvPr/>
        </p:nvSpPr>
        <p:spPr>
          <a:xfrm>
            <a:off x="935937" y="1225356"/>
            <a:ext cx="6944870" cy="1938992"/>
          </a:xfrm>
          <a:prstGeom prst="rect">
            <a:avLst/>
          </a:prstGeom>
          <a:noFill/>
        </p:spPr>
        <p:txBody>
          <a:bodyPr wrap="square" rtlCol="0">
            <a:spAutoFit/>
          </a:bodyPr>
          <a:lstStyle/>
          <a:p>
            <a:r>
              <a:rPr lang="nb-NO" dirty="0" smtClean="0"/>
              <a:t>Tilbakevending</a:t>
            </a:r>
          </a:p>
          <a:p>
            <a:endParaRPr lang="nb-NO" sz="1400" dirty="0" smtClean="0"/>
          </a:p>
          <a:p>
            <a:pPr marL="342900" indent="-342900">
              <a:buFont typeface="+mj-lt"/>
              <a:buAutoNum type="arabicPeriod"/>
            </a:pPr>
            <a:r>
              <a:rPr lang="nb-NO" sz="1400" dirty="0" smtClean="0"/>
              <a:t>Gytefisktelling 2024 viser 320 </a:t>
            </a:r>
            <a:r>
              <a:rPr lang="nb-NO" sz="1400" dirty="0" err="1" smtClean="0"/>
              <a:t>stk</a:t>
            </a:r>
            <a:r>
              <a:rPr lang="nb-NO" sz="1400" dirty="0" smtClean="0"/>
              <a:t> i elven.  Ved fiske 2024 ble det avlivet 161 </a:t>
            </a:r>
            <a:r>
              <a:rPr lang="nb-NO" sz="1400" dirty="0" err="1" smtClean="0"/>
              <a:t>stk</a:t>
            </a:r>
            <a:r>
              <a:rPr lang="nb-NO" sz="1400" dirty="0" smtClean="0"/>
              <a:t>  Total tilbakevending i 2024 var da 406 laks.</a:t>
            </a:r>
          </a:p>
          <a:p>
            <a:pPr marL="342900" indent="-342900">
              <a:buFont typeface="+mj-lt"/>
              <a:buAutoNum type="arabicPeriod"/>
            </a:pPr>
            <a:endParaRPr lang="nb-NO" sz="1400" dirty="0"/>
          </a:p>
          <a:p>
            <a:pPr marL="342900" indent="-342900">
              <a:buFont typeface="+mj-lt"/>
              <a:buAutoNum type="arabicPeriod"/>
            </a:pPr>
            <a:r>
              <a:rPr lang="nb-NO" sz="1400" dirty="0" smtClean="0"/>
              <a:t>Om vi forutsetter at det hvert år går ut samme antall som i 2025 (21 690 </a:t>
            </a:r>
            <a:r>
              <a:rPr lang="nb-NO" sz="1400" dirty="0" err="1" smtClean="0"/>
              <a:t>stk</a:t>
            </a:r>
            <a:r>
              <a:rPr lang="nb-NO" sz="1400" dirty="0" smtClean="0"/>
              <a:t>), og hvert år kommer tilbake samme antall voksne laks som i 2024 (406  </a:t>
            </a:r>
            <a:r>
              <a:rPr lang="nb-NO" sz="1400" dirty="0" err="1" smtClean="0"/>
              <a:t>stk</a:t>
            </a:r>
            <a:r>
              <a:rPr lang="nb-NO" sz="1400" dirty="0" smtClean="0"/>
              <a:t>), så betyr det at </a:t>
            </a:r>
            <a:r>
              <a:rPr lang="nb-NO" b="1" dirty="0" smtClean="0"/>
              <a:t>1,9</a:t>
            </a:r>
            <a:r>
              <a:rPr lang="nb-NO" b="1" dirty="0" smtClean="0"/>
              <a:t>%</a:t>
            </a:r>
            <a:r>
              <a:rPr lang="nb-NO" sz="1400" dirty="0" smtClean="0"/>
              <a:t>  </a:t>
            </a:r>
            <a:r>
              <a:rPr lang="nb-NO" sz="1400" dirty="0" smtClean="0"/>
              <a:t>av utvandret smolt kommer tilbake som voksen laks.</a:t>
            </a:r>
            <a:endParaRPr lang="nb-NO" sz="1400" dirty="0" smtClean="0"/>
          </a:p>
        </p:txBody>
      </p:sp>
      <p:sp>
        <p:nvSpPr>
          <p:cNvPr id="8" name="TekstSylinder 7"/>
          <p:cNvSpPr txBox="1"/>
          <p:nvPr/>
        </p:nvSpPr>
        <p:spPr>
          <a:xfrm>
            <a:off x="9360816" y="81829"/>
            <a:ext cx="1563826" cy="369332"/>
          </a:xfrm>
          <a:prstGeom prst="rect">
            <a:avLst/>
          </a:prstGeom>
          <a:noFill/>
        </p:spPr>
        <p:txBody>
          <a:bodyPr wrap="none" rtlCol="0">
            <a:spAutoFit/>
          </a:bodyPr>
          <a:lstStyle/>
          <a:p>
            <a:r>
              <a:rPr lang="nb-NO" dirty="0" smtClean="0"/>
              <a:t>Kultivering 6/6</a:t>
            </a:r>
            <a:endParaRPr lang="nb-NO" dirty="0"/>
          </a:p>
        </p:txBody>
      </p:sp>
      <p:sp>
        <p:nvSpPr>
          <p:cNvPr id="9" name="TekstSylinder 8"/>
          <p:cNvSpPr txBox="1"/>
          <p:nvPr/>
        </p:nvSpPr>
        <p:spPr>
          <a:xfrm rot="19833045">
            <a:off x="4371050" y="449125"/>
            <a:ext cx="1772541" cy="276999"/>
          </a:xfrm>
          <a:prstGeom prst="rect">
            <a:avLst/>
          </a:prstGeom>
          <a:noFill/>
        </p:spPr>
        <p:txBody>
          <a:bodyPr wrap="square" rtlCol="0">
            <a:spAutoFit/>
          </a:bodyPr>
          <a:lstStyle/>
          <a:p>
            <a:r>
              <a:rPr lang="nb-NO" sz="1200" dirty="0" smtClean="0">
                <a:solidFill>
                  <a:srgbClr val="FF0000"/>
                </a:solidFill>
              </a:rPr>
              <a:t>Foreløpig beregning </a:t>
            </a:r>
            <a:r>
              <a:rPr lang="nb-NO" sz="1200" dirty="0">
                <a:solidFill>
                  <a:srgbClr val="FF0000"/>
                </a:solidFill>
              </a:rPr>
              <a:t>!</a:t>
            </a:r>
            <a:endParaRPr lang="nb-NO" dirty="0"/>
          </a:p>
        </p:txBody>
      </p:sp>
    </p:spTree>
    <p:extLst>
      <p:ext uri="{BB962C8B-B14F-4D97-AF65-F5344CB8AC3E}">
        <p14:creationId xmlns:p14="http://schemas.microsoft.com/office/powerpoint/2010/main" val="287075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p:cNvSpPr txBox="1"/>
          <p:nvPr/>
        </p:nvSpPr>
        <p:spPr>
          <a:xfrm>
            <a:off x="962792" y="1831334"/>
            <a:ext cx="7373134" cy="1831271"/>
          </a:xfrm>
          <a:prstGeom prst="rect">
            <a:avLst/>
          </a:prstGeom>
          <a:noFill/>
        </p:spPr>
        <p:txBody>
          <a:bodyPr wrap="square" rtlCol="0">
            <a:spAutoFit/>
          </a:bodyPr>
          <a:lstStyle/>
          <a:p>
            <a:pPr>
              <a:spcAft>
                <a:spcPts val="600"/>
              </a:spcAft>
            </a:pPr>
            <a:r>
              <a:rPr lang="nb-NO" dirty="0" smtClean="0"/>
              <a:t>Aktiviteter</a:t>
            </a:r>
          </a:p>
          <a:p>
            <a:pPr marL="285750" indent="-285750">
              <a:spcAft>
                <a:spcPts val="600"/>
              </a:spcAft>
              <a:buFont typeface="Arial" panose="020B0604020202020204" pitchFamily="34" charset="0"/>
              <a:buChar char="•"/>
            </a:pPr>
            <a:r>
              <a:rPr lang="nb-NO" sz="1400" dirty="0" smtClean="0"/>
              <a:t>Jubileum 40 år.  </a:t>
            </a:r>
          </a:p>
          <a:p>
            <a:pPr marL="742950" lvl="1" indent="-285750">
              <a:spcAft>
                <a:spcPts val="600"/>
              </a:spcAft>
              <a:buFont typeface="Arial" panose="020B0604020202020204" pitchFamily="34" charset="0"/>
              <a:buChar char="•"/>
            </a:pPr>
            <a:r>
              <a:rPr lang="nb-NO" sz="1400" dirty="0" err="1" smtClean="0"/>
              <a:t>Friborg</a:t>
            </a:r>
            <a:r>
              <a:rPr lang="nb-NO" sz="1400" dirty="0" smtClean="0"/>
              <a:t> på Lone,    25 </a:t>
            </a:r>
            <a:r>
              <a:rPr lang="nb-NO" sz="1400" dirty="0" err="1" smtClean="0"/>
              <a:t>Okt</a:t>
            </a:r>
            <a:r>
              <a:rPr lang="nb-NO" sz="1400" dirty="0" smtClean="0"/>
              <a:t> 2025,    Kjersti har regien</a:t>
            </a:r>
          </a:p>
          <a:p>
            <a:pPr marL="742950" lvl="1" indent="-285750">
              <a:spcAft>
                <a:spcPts val="600"/>
              </a:spcAft>
              <a:buFont typeface="Arial" panose="020B0604020202020204" pitchFamily="34" charset="0"/>
              <a:buChar char="•"/>
            </a:pPr>
            <a:endParaRPr lang="nb-NO" sz="1400" dirty="0" smtClean="0"/>
          </a:p>
          <a:p>
            <a:pPr marL="285750" indent="-285750">
              <a:spcAft>
                <a:spcPts val="600"/>
              </a:spcAft>
              <a:buFont typeface="Arial" panose="020B0604020202020204" pitchFamily="34" charset="0"/>
              <a:buChar char="•"/>
            </a:pPr>
            <a:r>
              <a:rPr lang="nb-NO" sz="1400" dirty="0" smtClean="0"/>
              <a:t>Bruktmarked </a:t>
            </a:r>
          </a:p>
          <a:p>
            <a:pPr marL="742950" lvl="1" indent="-285750">
              <a:spcAft>
                <a:spcPts val="600"/>
              </a:spcAft>
              <a:buFont typeface="Arial" panose="020B0604020202020204" pitchFamily="34" charset="0"/>
              <a:buChar char="•"/>
            </a:pPr>
            <a:r>
              <a:rPr lang="nb-NO" sz="1400" dirty="0" smtClean="0"/>
              <a:t>Planlegger marked for bytte &amp; salg/kjøp av fiskeutstyr.  Utsatt til før sesong neste år.  </a:t>
            </a:r>
          </a:p>
        </p:txBody>
      </p:sp>
      <p:pic>
        <p:nvPicPr>
          <p:cNvPr id="7" name="Bilde 6"/>
          <p:cNvPicPr>
            <a:picLocks noChangeAspect="1"/>
          </p:cNvPicPr>
          <p:nvPr/>
        </p:nvPicPr>
        <p:blipFill>
          <a:blip r:embed="rId2"/>
          <a:stretch>
            <a:fillRect/>
          </a:stretch>
        </p:blipFill>
        <p:spPr>
          <a:xfrm>
            <a:off x="11457992" y="62176"/>
            <a:ext cx="614798" cy="777970"/>
          </a:xfrm>
          <a:prstGeom prst="rect">
            <a:avLst/>
          </a:prstGeom>
        </p:spPr>
      </p:pic>
      <p:sp>
        <p:nvSpPr>
          <p:cNvPr id="11" name="TekstSylinder 10"/>
          <p:cNvSpPr txBox="1"/>
          <p:nvPr/>
        </p:nvSpPr>
        <p:spPr>
          <a:xfrm>
            <a:off x="1654339" y="82213"/>
            <a:ext cx="2148152" cy="646331"/>
          </a:xfrm>
          <a:prstGeom prst="rect">
            <a:avLst/>
          </a:prstGeom>
          <a:noFill/>
        </p:spPr>
        <p:txBody>
          <a:bodyPr wrap="none" rtlCol="0">
            <a:spAutoFit/>
          </a:bodyPr>
          <a:lstStyle/>
          <a:p>
            <a:r>
              <a:rPr lang="nb-NO" sz="3600" dirty="0" smtClean="0"/>
              <a:t>Aktiviteter</a:t>
            </a:r>
            <a:endParaRPr lang="nb-NO" sz="3600" dirty="0"/>
          </a:p>
        </p:txBody>
      </p:sp>
      <p:pic>
        <p:nvPicPr>
          <p:cNvPr id="3" name="Bilde 2"/>
          <p:cNvPicPr>
            <a:picLocks noChangeAspect="1"/>
          </p:cNvPicPr>
          <p:nvPr/>
        </p:nvPicPr>
        <p:blipFill>
          <a:blip r:embed="rId3"/>
          <a:stretch>
            <a:fillRect/>
          </a:stretch>
        </p:blipFill>
        <p:spPr>
          <a:xfrm>
            <a:off x="8632511" y="1220025"/>
            <a:ext cx="2825481" cy="3053888"/>
          </a:xfrm>
          <a:prstGeom prst="rect">
            <a:avLst/>
          </a:prstGeom>
        </p:spPr>
      </p:pic>
    </p:spTree>
    <p:extLst>
      <p:ext uri="{BB962C8B-B14F-4D97-AF65-F5344CB8AC3E}">
        <p14:creationId xmlns:p14="http://schemas.microsoft.com/office/powerpoint/2010/main" val="1108413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p:cNvSpPr txBox="1"/>
          <p:nvPr/>
        </p:nvSpPr>
        <p:spPr>
          <a:xfrm>
            <a:off x="983837" y="1029077"/>
            <a:ext cx="6958684" cy="1338828"/>
          </a:xfrm>
          <a:prstGeom prst="rect">
            <a:avLst/>
          </a:prstGeom>
          <a:noFill/>
        </p:spPr>
        <p:txBody>
          <a:bodyPr wrap="square" rtlCol="0">
            <a:spAutoFit/>
          </a:bodyPr>
          <a:lstStyle/>
          <a:p>
            <a:pPr>
              <a:spcAft>
                <a:spcPts val="600"/>
              </a:spcAft>
            </a:pPr>
            <a:r>
              <a:rPr lang="nb-NO" dirty="0" smtClean="0"/>
              <a:t>Nettside og meldinger. </a:t>
            </a:r>
            <a:endParaRPr lang="nb-NO" dirty="0"/>
          </a:p>
          <a:p>
            <a:pPr marL="742950" lvl="1" indent="-285750">
              <a:spcAft>
                <a:spcPts val="600"/>
              </a:spcAft>
              <a:buFont typeface="Arial" panose="020B0604020202020204" pitchFamily="34" charset="0"/>
              <a:buChar char="•"/>
            </a:pPr>
            <a:r>
              <a:rPr lang="nb-NO" sz="1600" dirty="0" smtClean="0"/>
              <a:t>Kart over elv og høler er lagt inn.</a:t>
            </a:r>
          </a:p>
          <a:p>
            <a:pPr marL="742950" lvl="1" indent="-285750">
              <a:spcAft>
                <a:spcPts val="600"/>
              </a:spcAft>
              <a:buFont typeface="Arial" panose="020B0604020202020204" pitchFamily="34" charset="0"/>
              <a:buChar char="•"/>
            </a:pPr>
            <a:r>
              <a:rPr lang="nb-NO" sz="1600" dirty="0" smtClean="0"/>
              <a:t>Vide om behandling av fisk (C&amp;R) ligger på </a:t>
            </a:r>
            <a:r>
              <a:rPr lang="nb-NO" sz="1600" dirty="0" err="1" smtClean="0"/>
              <a:t>elveguiden</a:t>
            </a:r>
            <a:r>
              <a:rPr lang="nb-NO" sz="1600" dirty="0" smtClean="0"/>
              <a:t> – ikke på vår side</a:t>
            </a:r>
          </a:p>
          <a:p>
            <a:pPr marL="742950" lvl="1" indent="-285750">
              <a:spcAft>
                <a:spcPts val="600"/>
              </a:spcAft>
              <a:buFont typeface="Arial" panose="020B0604020202020204" pitchFamily="34" charset="0"/>
              <a:buChar char="•"/>
            </a:pPr>
            <a:r>
              <a:rPr lang="nb-NO" sz="1600" dirty="0" smtClean="0"/>
              <a:t>Kommentarer – Ønsker ?</a:t>
            </a:r>
          </a:p>
        </p:txBody>
      </p:sp>
      <p:pic>
        <p:nvPicPr>
          <p:cNvPr id="7" name="Bilde 6"/>
          <p:cNvPicPr>
            <a:picLocks noChangeAspect="1"/>
          </p:cNvPicPr>
          <p:nvPr/>
        </p:nvPicPr>
        <p:blipFill>
          <a:blip r:embed="rId2"/>
          <a:stretch>
            <a:fillRect/>
          </a:stretch>
        </p:blipFill>
        <p:spPr>
          <a:xfrm>
            <a:off x="11457992" y="62176"/>
            <a:ext cx="614798" cy="777970"/>
          </a:xfrm>
          <a:prstGeom prst="rect">
            <a:avLst/>
          </a:prstGeom>
        </p:spPr>
      </p:pic>
      <p:sp>
        <p:nvSpPr>
          <p:cNvPr id="9" name="TekstSylinder 8"/>
          <p:cNvSpPr txBox="1"/>
          <p:nvPr/>
        </p:nvSpPr>
        <p:spPr>
          <a:xfrm>
            <a:off x="1654339" y="82213"/>
            <a:ext cx="3188502" cy="646331"/>
          </a:xfrm>
          <a:prstGeom prst="rect">
            <a:avLst/>
          </a:prstGeom>
          <a:noFill/>
        </p:spPr>
        <p:txBody>
          <a:bodyPr wrap="none" rtlCol="0">
            <a:spAutoFit/>
          </a:bodyPr>
          <a:lstStyle/>
          <a:p>
            <a:r>
              <a:rPr lang="nb-NO" sz="3600" dirty="0" smtClean="0"/>
              <a:t>Kommunikasjon</a:t>
            </a:r>
            <a:endParaRPr lang="nb-NO" sz="3600" dirty="0"/>
          </a:p>
        </p:txBody>
      </p:sp>
      <p:pic>
        <p:nvPicPr>
          <p:cNvPr id="10" name="Bilde 9"/>
          <p:cNvPicPr>
            <a:picLocks noChangeAspect="1"/>
          </p:cNvPicPr>
          <p:nvPr/>
        </p:nvPicPr>
        <p:blipFill>
          <a:blip r:embed="rId3"/>
          <a:stretch>
            <a:fillRect/>
          </a:stretch>
        </p:blipFill>
        <p:spPr>
          <a:xfrm>
            <a:off x="9290770" y="451161"/>
            <a:ext cx="1828038" cy="2471127"/>
          </a:xfrm>
          <a:prstGeom prst="rect">
            <a:avLst/>
          </a:prstGeom>
        </p:spPr>
      </p:pic>
      <p:pic>
        <p:nvPicPr>
          <p:cNvPr id="11" name="Bilde 10"/>
          <p:cNvPicPr>
            <a:picLocks noChangeAspect="1"/>
          </p:cNvPicPr>
          <p:nvPr/>
        </p:nvPicPr>
        <p:blipFill>
          <a:blip r:embed="rId4"/>
          <a:stretch>
            <a:fillRect/>
          </a:stretch>
        </p:blipFill>
        <p:spPr>
          <a:xfrm>
            <a:off x="1392865" y="3222821"/>
            <a:ext cx="9115489" cy="3534747"/>
          </a:xfrm>
          <a:prstGeom prst="rect">
            <a:avLst/>
          </a:prstGeom>
        </p:spPr>
      </p:pic>
    </p:spTree>
    <p:extLst>
      <p:ext uri="{BB962C8B-B14F-4D97-AF65-F5344CB8AC3E}">
        <p14:creationId xmlns:p14="http://schemas.microsoft.com/office/powerpoint/2010/main" val="160947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2"/>
          <a:stretch>
            <a:fillRect/>
          </a:stretch>
        </p:blipFill>
        <p:spPr>
          <a:xfrm>
            <a:off x="11457992" y="62176"/>
            <a:ext cx="614798" cy="777970"/>
          </a:xfrm>
          <a:prstGeom prst="rect">
            <a:avLst/>
          </a:prstGeom>
        </p:spPr>
      </p:pic>
      <p:sp>
        <p:nvSpPr>
          <p:cNvPr id="17" name="TekstSylinder 16"/>
          <p:cNvSpPr txBox="1"/>
          <p:nvPr/>
        </p:nvSpPr>
        <p:spPr>
          <a:xfrm flipV="1">
            <a:off x="3403600" y="2565400"/>
            <a:ext cx="194733" cy="2328333"/>
          </a:xfrm>
          <a:prstGeom prst="rect">
            <a:avLst/>
          </a:prstGeom>
          <a:noFill/>
        </p:spPr>
        <p:txBody>
          <a:bodyPr wrap="square" rtlCol="0">
            <a:spAutoFit/>
          </a:bodyPr>
          <a:lstStyle/>
          <a:p>
            <a:endParaRPr lang="nb-NO" dirty="0"/>
          </a:p>
        </p:txBody>
      </p:sp>
      <p:sp>
        <p:nvSpPr>
          <p:cNvPr id="2" name="TekstSylinder 1"/>
          <p:cNvSpPr txBox="1"/>
          <p:nvPr/>
        </p:nvSpPr>
        <p:spPr>
          <a:xfrm>
            <a:off x="1820008" y="720969"/>
            <a:ext cx="5419497" cy="707886"/>
          </a:xfrm>
          <a:prstGeom prst="rect">
            <a:avLst/>
          </a:prstGeom>
          <a:noFill/>
        </p:spPr>
        <p:txBody>
          <a:bodyPr wrap="none" rtlCol="0">
            <a:spAutoFit/>
          </a:bodyPr>
          <a:lstStyle/>
          <a:p>
            <a:r>
              <a:rPr lang="nb-NO" sz="4000" dirty="0" smtClean="0"/>
              <a:t>Spørsmål / Kommentarer</a:t>
            </a:r>
            <a:endParaRPr lang="nb-NO" sz="4000" dirty="0"/>
          </a:p>
        </p:txBody>
      </p:sp>
      <p:pic>
        <p:nvPicPr>
          <p:cNvPr id="4" name="Bilde 3"/>
          <p:cNvPicPr>
            <a:picLocks noChangeAspect="1"/>
          </p:cNvPicPr>
          <p:nvPr/>
        </p:nvPicPr>
        <p:blipFill>
          <a:blip r:embed="rId3"/>
          <a:stretch>
            <a:fillRect/>
          </a:stretch>
        </p:blipFill>
        <p:spPr>
          <a:xfrm>
            <a:off x="3113690" y="2974177"/>
            <a:ext cx="4363059" cy="3839111"/>
          </a:xfrm>
          <a:prstGeom prst="rect">
            <a:avLst/>
          </a:prstGeom>
        </p:spPr>
      </p:pic>
      <p:sp>
        <p:nvSpPr>
          <p:cNvPr id="5" name="TekstSylinder 4"/>
          <p:cNvSpPr txBox="1"/>
          <p:nvPr/>
        </p:nvSpPr>
        <p:spPr>
          <a:xfrm>
            <a:off x="3510575" y="2387600"/>
            <a:ext cx="755335" cy="1569660"/>
          </a:xfrm>
          <a:prstGeom prst="rect">
            <a:avLst/>
          </a:prstGeom>
          <a:noFill/>
        </p:spPr>
        <p:txBody>
          <a:bodyPr wrap="none" rtlCol="0">
            <a:spAutoFit/>
          </a:bodyPr>
          <a:lstStyle/>
          <a:p>
            <a:r>
              <a:rPr lang="nb-NO" sz="9600" dirty="0" smtClean="0"/>
              <a:t>?</a:t>
            </a:r>
            <a:endParaRPr lang="nb-NO" sz="9600" dirty="0"/>
          </a:p>
        </p:txBody>
      </p:sp>
    </p:spTree>
    <p:extLst>
      <p:ext uri="{BB962C8B-B14F-4D97-AF65-F5344CB8AC3E}">
        <p14:creationId xmlns:p14="http://schemas.microsoft.com/office/powerpoint/2010/main" val="2667456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a:stretch>
            <a:fillRect/>
          </a:stretch>
        </p:blipFill>
        <p:spPr>
          <a:xfrm>
            <a:off x="4101676" y="1608843"/>
            <a:ext cx="4286848" cy="3391373"/>
          </a:xfrm>
          <a:prstGeom prst="rect">
            <a:avLst/>
          </a:prstGeom>
        </p:spPr>
      </p:pic>
      <p:pic>
        <p:nvPicPr>
          <p:cNvPr id="4" name="Bilde 3"/>
          <p:cNvPicPr>
            <a:picLocks noChangeAspect="1"/>
          </p:cNvPicPr>
          <p:nvPr/>
        </p:nvPicPr>
        <p:blipFill>
          <a:blip r:embed="rId3"/>
          <a:stretch>
            <a:fillRect/>
          </a:stretch>
        </p:blipFill>
        <p:spPr>
          <a:xfrm>
            <a:off x="11457992" y="62176"/>
            <a:ext cx="614798" cy="777970"/>
          </a:xfrm>
          <a:prstGeom prst="rect">
            <a:avLst/>
          </a:prstGeom>
        </p:spPr>
      </p:pic>
    </p:spTree>
    <p:extLst>
      <p:ext uri="{BB962C8B-B14F-4D97-AF65-F5344CB8AC3E}">
        <p14:creationId xmlns:p14="http://schemas.microsoft.com/office/powerpoint/2010/main" val="2465333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2795036" y="302726"/>
            <a:ext cx="2085699" cy="3847207"/>
          </a:xfrm>
          <a:prstGeom prst="rect">
            <a:avLst/>
          </a:prstGeom>
          <a:noFill/>
        </p:spPr>
        <p:txBody>
          <a:bodyPr wrap="none" rtlCol="0">
            <a:spAutoFit/>
          </a:bodyPr>
          <a:lstStyle/>
          <a:p>
            <a:r>
              <a:rPr lang="nb-NO" sz="4000" dirty="0" smtClean="0"/>
              <a:t>Agenda</a:t>
            </a:r>
          </a:p>
          <a:p>
            <a:endParaRPr lang="nb-NO" dirty="0"/>
          </a:p>
          <a:p>
            <a:pPr marL="285750" indent="-285750">
              <a:spcAft>
                <a:spcPts val="1200"/>
              </a:spcAft>
              <a:buFont typeface="Arial" panose="020B0604020202020204" pitchFamily="34" charset="0"/>
              <a:buChar char="•"/>
            </a:pPr>
            <a:r>
              <a:rPr lang="nb-NO" dirty="0" smtClean="0"/>
              <a:t>Fiskekort</a:t>
            </a:r>
          </a:p>
          <a:p>
            <a:pPr marL="285750" indent="-285750">
              <a:spcAft>
                <a:spcPts val="1200"/>
              </a:spcAft>
              <a:buFont typeface="Arial" panose="020B0604020202020204" pitchFamily="34" charset="0"/>
              <a:buChar char="•"/>
            </a:pPr>
            <a:r>
              <a:rPr lang="nb-NO" dirty="0" smtClean="0"/>
              <a:t>Fiskeregler</a:t>
            </a:r>
          </a:p>
          <a:p>
            <a:pPr marL="285750" indent="-285750">
              <a:spcAft>
                <a:spcPts val="1200"/>
              </a:spcAft>
              <a:buFont typeface="Arial" panose="020B0604020202020204" pitchFamily="34" charset="0"/>
              <a:buChar char="•"/>
            </a:pPr>
            <a:r>
              <a:rPr lang="nb-NO" dirty="0" smtClean="0"/>
              <a:t>Kultivering</a:t>
            </a:r>
          </a:p>
          <a:p>
            <a:pPr marL="285750" indent="-285750">
              <a:spcAft>
                <a:spcPts val="1200"/>
              </a:spcAft>
              <a:buFont typeface="Arial" panose="020B0604020202020204" pitchFamily="34" charset="0"/>
              <a:buChar char="•"/>
            </a:pPr>
            <a:r>
              <a:rPr lang="nb-NO" dirty="0" smtClean="0"/>
              <a:t>Aktiviteter</a:t>
            </a:r>
          </a:p>
          <a:p>
            <a:pPr marL="285750" indent="-285750">
              <a:spcAft>
                <a:spcPts val="1200"/>
              </a:spcAft>
              <a:buFont typeface="Arial" panose="020B0604020202020204" pitchFamily="34" charset="0"/>
              <a:buChar char="•"/>
            </a:pPr>
            <a:r>
              <a:rPr lang="nb-NO" dirty="0" smtClean="0"/>
              <a:t>Kommunikasjon. </a:t>
            </a:r>
          </a:p>
          <a:p>
            <a:pPr marL="285750" indent="-285750">
              <a:spcAft>
                <a:spcPts val="1200"/>
              </a:spcAft>
              <a:buFont typeface="Arial" panose="020B0604020202020204" pitchFamily="34" charset="0"/>
              <a:buChar char="•"/>
            </a:pPr>
            <a:r>
              <a:rPr lang="nb-NO" dirty="0" smtClean="0"/>
              <a:t>Spørsmål?</a:t>
            </a:r>
          </a:p>
          <a:p>
            <a:pPr>
              <a:spcAft>
                <a:spcPts val="1200"/>
              </a:spcAft>
            </a:pPr>
            <a:endParaRPr lang="nb-NO" dirty="0" smtClean="0"/>
          </a:p>
        </p:txBody>
      </p:sp>
      <p:pic>
        <p:nvPicPr>
          <p:cNvPr id="3" name="Bilde 2"/>
          <p:cNvPicPr>
            <a:picLocks noChangeAspect="1"/>
          </p:cNvPicPr>
          <p:nvPr/>
        </p:nvPicPr>
        <p:blipFill>
          <a:blip r:embed="rId2"/>
          <a:stretch>
            <a:fillRect/>
          </a:stretch>
        </p:blipFill>
        <p:spPr>
          <a:xfrm>
            <a:off x="11457992" y="62176"/>
            <a:ext cx="614798" cy="777970"/>
          </a:xfrm>
          <a:prstGeom prst="rect">
            <a:avLst/>
          </a:prstGeom>
        </p:spPr>
      </p:pic>
      <p:pic>
        <p:nvPicPr>
          <p:cNvPr id="5" name="Bilde 4"/>
          <p:cNvPicPr>
            <a:picLocks noChangeAspect="1"/>
          </p:cNvPicPr>
          <p:nvPr/>
        </p:nvPicPr>
        <p:blipFill>
          <a:blip r:embed="rId3"/>
          <a:stretch>
            <a:fillRect/>
          </a:stretch>
        </p:blipFill>
        <p:spPr>
          <a:xfrm>
            <a:off x="8074666" y="2032300"/>
            <a:ext cx="2991267" cy="3267531"/>
          </a:xfrm>
          <a:prstGeom prst="rect">
            <a:avLst/>
          </a:prstGeom>
        </p:spPr>
      </p:pic>
    </p:spTree>
    <p:extLst>
      <p:ext uri="{BB962C8B-B14F-4D97-AF65-F5344CB8AC3E}">
        <p14:creationId xmlns:p14="http://schemas.microsoft.com/office/powerpoint/2010/main" val="2757526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p:cNvSpPr txBox="1"/>
          <p:nvPr/>
        </p:nvSpPr>
        <p:spPr>
          <a:xfrm>
            <a:off x="891073" y="62176"/>
            <a:ext cx="1859805" cy="646331"/>
          </a:xfrm>
          <a:prstGeom prst="rect">
            <a:avLst/>
          </a:prstGeom>
          <a:noFill/>
        </p:spPr>
        <p:txBody>
          <a:bodyPr wrap="none" rtlCol="0">
            <a:spAutoFit/>
          </a:bodyPr>
          <a:lstStyle/>
          <a:p>
            <a:r>
              <a:rPr lang="nb-NO" sz="3600" dirty="0" smtClean="0"/>
              <a:t>Fiskekort</a:t>
            </a:r>
            <a:endParaRPr lang="nb-NO" sz="3600" dirty="0"/>
          </a:p>
        </p:txBody>
      </p:sp>
      <p:pic>
        <p:nvPicPr>
          <p:cNvPr id="7" name="Bilde 6"/>
          <p:cNvPicPr>
            <a:picLocks noChangeAspect="1"/>
          </p:cNvPicPr>
          <p:nvPr/>
        </p:nvPicPr>
        <p:blipFill>
          <a:blip r:embed="rId2"/>
          <a:stretch>
            <a:fillRect/>
          </a:stretch>
        </p:blipFill>
        <p:spPr>
          <a:xfrm>
            <a:off x="11457992" y="62176"/>
            <a:ext cx="614798" cy="777970"/>
          </a:xfrm>
          <a:prstGeom prst="rect">
            <a:avLst/>
          </a:prstGeom>
        </p:spPr>
      </p:pic>
      <p:sp>
        <p:nvSpPr>
          <p:cNvPr id="9" name="TekstSylinder 8"/>
          <p:cNvSpPr txBox="1"/>
          <p:nvPr/>
        </p:nvSpPr>
        <p:spPr>
          <a:xfrm>
            <a:off x="8458246" y="81829"/>
            <a:ext cx="1450269" cy="369332"/>
          </a:xfrm>
          <a:prstGeom prst="rect">
            <a:avLst/>
          </a:prstGeom>
          <a:noFill/>
        </p:spPr>
        <p:txBody>
          <a:bodyPr wrap="none" rtlCol="0">
            <a:spAutoFit/>
          </a:bodyPr>
          <a:lstStyle/>
          <a:p>
            <a:r>
              <a:rPr lang="nb-NO" dirty="0" smtClean="0"/>
              <a:t>Fiskekort  </a:t>
            </a:r>
            <a:r>
              <a:rPr lang="nb-NO" dirty="0" smtClean="0"/>
              <a:t>1/2</a:t>
            </a:r>
            <a:endParaRPr lang="nb-NO" dirty="0"/>
          </a:p>
        </p:txBody>
      </p:sp>
      <p:sp>
        <p:nvSpPr>
          <p:cNvPr id="10" name="TekstSylinder 9"/>
          <p:cNvSpPr txBox="1"/>
          <p:nvPr/>
        </p:nvSpPr>
        <p:spPr>
          <a:xfrm>
            <a:off x="260385" y="709074"/>
            <a:ext cx="9114930" cy="2154436"/>
          </a:xfrm>
          <a:prstGeom prst="rect">
            <a:avLst/>
          </a:prstGeom>
          <a:noFill/>
        </p:spPr>
        <p:txBody>
          <a:bodyPr wrap="square" rtlCol="0">
            <a:spAutoFit/>
          </a:bodyPr>
          <a:lstStyle/>
          <a:p>
            <a:pPr>
              <a:spcAft>
                <a:spcPts val="600"/>
              </a:spcAft>
            </a:pPr>
            <a:r>
              <a:rPr lang="nb-NO" dirty="0" smtClean="0"/>
              <a:t>Strengere regler for registrering.</a:t>
            </a:r>
          </a:p>
          <a:p>
            <a:pPr marL="742950" lvl="1" indent="-285750">
              <a:spcAft>
                <a:spcPts val="600"/>
              </a:spcAft>
              <a:buFont typeface="Arial" panose="020B0604020202020204" pitchFamily="34" charset="0"/>
              <a:buChar char="•"/>
            </a:pPr>
            <a:r>
              <a:rPr lang="nb-NO" sz="1600" dirty="0" smtClean="0"/>
              <a:t>Må registrere tidligere kort, før nytt kan kjøpes. Også kort fra andre elver. </a:t>
            </a:r>
          </a:p>
          <a:p>
            <a:pPr marL="742950" lvl="1" indent="-285750">
              <a:spcAft>
                <a:spcPts val="600"/>
              </a:spcAft>
              <a:buFont typeface="Arial" panose="020B0604020202020204" pitchFamily="34" charset="0"/>
              <a:buChar char="•"/>
            </a:pPr>
            <a:r>
              <a:rPr lang="nb-NO" sz="1600" dirty="0" smtClean="0"/>
              <a:t>Også kort uten fangst skal rapporteres. Oppfordring om å registrere fiskedager uten fisk, også for sesongkort. </a:t>
            </a:r>
          </a:p>
          <a:p>
            <a:pPr marL="742950" lvl="1" indent="-285750">
              <a:spcAft>
                <a:spcPts val="600"/>
              </a:spcAft>
              <a:buFont typeface="Arial" panose="020B0604020202020204" pitchFamily="34" charset="0"/>
              <a:buChar char="•"/>
            </a:pPr>
            <a:r>
              <a:rPr lang="nb-NO" sz="1600" dirty="0" smtClean="0"/>
              <a:t>Fangstrapportering må gjøres tilknyttet et kort </a:t>
            </a:r>
            <a:r>
              <a:rPr lang="nb-NO" sz="1600" u="sng" dirty="0" smtClean="0"/>
              <a:t>i </a:t>
            </a:r>
            <a:r>
              <a:rPr lang="nb-NO" sz="1600" u="sng" dirty="0" err="1" smtClean="0"/>
              <a:t>Elveguiden</a:t>
            </a:r>
            <a:r>
              <a:rPr lang="nb-NO" sz="1600" dirty="0" smtClean="0"/>
              <a:t>. Dette betyr at også Sesongkort, Dugnadskort, Grunneierkort og Gjestekort må kunne knyttes til et kortnummer hos i </a:t>
            </a:r>
            <a:r>
              <a:rPr lang="nb-NO" sz="1600" dirty="0" err="1" smtClean="0"/>
              <a:t>Elveguiden</a:t>
            </a:r>
            <a:r>
              <a:rPr lang="nb-NO" sz="1600" dirty="0" smtClean="0"/>
              <a:t>.</a:t>
            </a:r>
          </a:p>
          <a:p>
            <a:pPr marL="742950" lvl="1" indent="-285750">
              <a:spcAft>
                <a:spcPts val="600"/>
              </a:spcAft>
              <a:buFont typeface="Arial" panose="020B0604020202020204" pitchFamily="34" charset="0"/>
              <a:buChar char="•"/>
            </a:pPr>
            <a:endParaRPr lang="nb-NO" sz="1600" dirty="0" smtClean="0"/>
          </a:p>
        </p:txBody>
      </p:sp>
      <p:sp>
        <p:nvSpPr>
          <p:cNvPr id="16" name="TekstSylinder 15"/>
          <p:cNvSpPr txBox="1"/>
          <p:nvPr/>
        </p:nvSpPr>
        <p:spPr>
          <a:xfrm>
            <a:off x="252222" y="2821919"/>
            <a:ext cx="7884367" cy="1908215"/>
          </a:xfrm>
          <a:prstGeom prst="rect">
            <a:avLst/>
          </a:prstGeom>
          <a:noFill/>
        </p:spPr>
        <p:txBody>
          <a:bodyPr wrap="square" rtlCol="0">
            <a:spAutoFit/>
          </a:bodyPr>
          <a:lstStyle>
            <a:defPPr>
              <a:defRPr lang="nb-NO"/>
            </a:defPPr>
            <a:lvl1pPr>
              <a:spcAft>
                <a:spcPts val="600"/>
              </a:spcAft>
            </a:lvl1pPr>
            <a:lvl2pPr marL="742950" lvl="1" indent="-285750">
              <a:spcAft>
                <a:spcPts val="600"/>
              </a:spcAft>
              <a:buFont typeface="Arial" panose="020B0604020202020204" pitchFamily="34" charset="0"/>
              <a:buChar char="•"/>
              <a:defRPr sz="1600"/>
            </a:lvl2pPr>
          </a:lstStyle>
          <a:p>
            <a:r>
              <a:rPr lang="nb-NO" dirty="0"/>
              <a:t>Fiskekort.</a:t>
            </a:r>
          </a:p>
          <a:p>
            <a:pPr lvl="1"/>
            <a:r>
              <a:rPr lang="nb-NO" dirty="0"/>
              <a:t>Dagskort </a:t>
            </a:r>
            <a:r>
              <a:rPr lang="nb-NO" dirty="0" smtClean="0"/>
              <a:t>selges hos </a:t>
            </a:r>
            <a:r>
              <a:rPr lang="nb-NO" dirty="0" err="1"/>
              <a:t>Elveguiden</a:t>
            </a:r>
            <a:r>
              <a:rPr lang="nb-NO" dirty="0"/>
              <a:t> som </a:t>
            </a:r>
            <a:r>
              <a:rPr lang="nb-NO" dirty="0" smtClean="0"/>
              <a:t>tidligere.</a:t>
            </a:r>
          </a:p>
          <a:p>
            <a:pPr lvl="1"/>
            <a:r>
              <a:rPr lang="nb-NO" dirty="0"/>
              <a:t>Redusert pris på dagskort til barn under 16 år. Pris kr 150,-   (over 16 koster kr.350</a:t>
            </a:r>
            <a:r>
              <a:rPr lang="nb-NO" dirty="0" smtClean="0"/>
              <a:t>).</a:t>
            </a:r>
          </a:p>
          <a:p>
            <a:pPr lvl="1"/>
            <a:r>
              <a:rPr lang="nb-NO" dirty="0" smtClean="0"/>
              <a:t>Det er 10 voksen og 5 barne-kort på hver sone.</a:t>
            </a:r>
            <a:endParaRPr lang="nb-NO" dirty="0"/>
          </a:p>
          <a:p>
            <a:pPr lvl="1"/>
            <a:r>
              <a:rPr lang="nb-NO" dirty="0" smtClean="0"/>
              <a:t>Uendret </a:t>
            </a:r>
            <a:r>
              <a:rPr lang="nb-NO" dirty="0"/>
              <a:t>kortpris for Sesongkort: </a:t>
            </a:r>
            <a:r>
              <a:rPr lang="nb-NO" dirty="0" smtClean="0"/>
              <a:t> 3000(Normalpris) , 3500 (etter sesongstart),  1500(ungdom) 500(pensjonist.</a:t>
            </a:r>
          </a:p>
        </p:txBody>
      </p:sp>
      <p:pic>
        <p:nvPicPr>
          <p:cNvPr id="17" name="Bilde 16"/>
          <p:cNvPicPr>
            <a:picLocks noChangeAspect="1"/>
          </p:cNvPicPr>
          <p:nvPr/>
        </p:nvPicPr>
        <p:blipFill>
          <a:blip r:embed="rId3"/>
          <a:stretch>
            <a:fillRect/>
          </a:stretch>
        </p:blipFill>
        <p:spPr>
          <a:xfrm>
            <a:off x="10131613" y="2736008"/>
            <a:ext cx="1941177" cy="1635375"/>
          </a:xfrm>
          <a:prstGeom prst="rect">
            <a:avLst/>
          </a:prstGeom>
        </p:spPr>
      </p:pic>
      <p:sp>
        <p:nvSpPr>
          <p:cNvPr id="18" name="TekstSylinder 17"/>
          <p:cNvSpPr txBox="1"/>
          <p:nvPr/>
        </p:nvSpPr>
        <p:spPr>
          <a:xfrm>
            <a:off x="260385" y="5113651"/>
            <a:ext cx="8657207" cy="1585049"/>
          </a:xfrm>
          <a:prstGeom prst="rect">
            <a:avLst/>
          </a:prstGeom>
          <a:noFill/>
        </p:spPr>
        <p:txBody>
          <a:bodyPr wrap="square" rtlCol="0">
            <a:spAutoFit/>
          </a:bodyPr>
          <a:lstStyle/>
          <a:p>
            <a:pPr>
              <a:spcAft>
                <a:spcPts val="600"/>
              </a:spcAft>
            </a:pPr>
            <a:r>
              <a:rPr lang="nb-NO" dirty="0"/>
              <a:t>Kjøp og betaling av Sesongkort</a:t>
            </a:r>
          </a:p>
          <a:p>
            <a:pPr marL="742950" lvl="1" indent="-285750">
              <a:spcAft>
                <a:spcPts val="600"/>
              </a:spcAft>
              <a:buFont typeface="Arial" panose="020B0604020202020204" pitchFamily="34" charset="0"/>
              <a:buChar char="•"/>
            </a:pPr>
            <a:r>
              <a:rPr lang="nb-NO" sz="1600" dirty="0"/>
              <a:t>For å kjøpe sesongkort – send SMS til Inge Hansen-481 96 444. Han sender faktura på SMS.  </a:t>
            </a:r>
          </a:p>
          <a:p>
            <a:pPr marL="742950" lvl="1" indent="-285750">
              <a:spcAft>
                <a:spcPts val="600"/>
              </a:spcAft>
              <a:buFont typeface="Arial" panose="020B0604020202020204" pitchFamily="34" charset="0"/>
              <a:buChar char="•"/>
            </a:pPr>
            <a:r>
              <a:rPr lang="nb-NO" sz="1600" dirty="0"/>
              <a:t>Har du installert GNIST (</a:t>
            </a:r>
            <a:r>
              <a:rPr lang="nb-NO" sz="1600" dirty="0" err="1"/>
              <a:t>app</a:t>
            </a:r>
            <a:r>
              <a:rPr lang="nb-NO" sz="1600" dirty="0"/>
              <a:t>), kommer faktura opp der i tillegg til på SMS. I </a:t>
            </a:r>
            <a:r>
              <a:rPr lang="nb-NO" sz="1600" dirty="0" err="1"/>
              <a:t>appen</a:t>
            </a:r>
            <a:r>
              <a:rPr lang="nb-NO" sz="1600" dirty="0"/>
              <a:t> kan faktura betales med Vipps.(NYTT)</a:t>
            </a:r>
          </a:p>
          <a:p>
            <a:pPr marL="742950" lvl="1" indent="-285750">
              <a:spcAft>
                <a:spcPts val="600"/>
              </a:spcAft>
              <a:buFont typeface="Arial" panose="020B0604020202020204" pitchFamily="34" charset="0"/>
              <a:buChar char="•"/>
            </a:pPr>
            <a:r>
              <a:rPr lang="nb-NO" sz="1600" dirty="0"/>
              <a:t>For dugnadskort –vil du motta en faktura på kr.0.  Den trenger ikke betales.</a:t>
            </a:r>
          </a:p>
        </p:txBody>
      </p:sp>
    </p:spTree>
    <p:extLst>
      <p:ext uri="{BB962C8B-B14F-4D97-AF65-F5344CB8AC3E}">
        <p14:creationId xmlns:p14="http://schemas.microsoft.com/office/powerpoint/2010/main" val="141431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2"/>
          <a:stretch>
            <a:fillRect/>
          </a:stretch>
        </p:blipFill>
        <p:spPr>
          <a:xfrm>
            <a:off x="11457992" y="62176"/>
            <a:ext cx="614798" cy="777970"/>
          </a:xfrm>
          <a:prstGeom prst="rect">
            <a:avLst/>
          </a:prstGeom>
        </p:spPr>
      </p:pic>
      <p:sp>
        <p:nvSpPr>
          <p:cNvPr id="9" name="TekstSylinder 8"/>
          <p:cNvSpPr txBox="1"/>
          <p:nvPr/>
        </p:nvSpPr>
        <p:spPr>
          <a:xfrm>
            <a:off x="8458246" y="81829"/>
            <a:ext cx="1450269" cy="369332"/>
          </a:xfrm>
          <a:prstGeom prst="rect">
            <a:avLst/>
          </a:prstGeom>
          <a:noFill/>
        </p:spPr>
        <p:txBody>
          <a:bodyPr wrap="none" rtlCol="0">
            <a:spAutoFit/>
          </a:bodyPr>
          <a:lstStyle/>
          <a:p>
            <a:r>
              <a:rPr lang="nb-NO" dirty="0" smtClean="0"/>
              <a:t>Fiskekort  </a:t>
            </a:r>
            <a:r>
              <a:rPr lang="nb-NO" dirty="0" smtClean="0"/>
              <a:t>2/2</a:t>
            </a:r>
            <a:endParaRPr lang="nb-NO" dirty="0"/>
          </a:p>
        </p:txBody>
      </p:sp>
      <p:sp>
        <p:nvSpPr>
          <p:cNvPr id="12" name="TekstSylinder 11"/>
          <p:cNvSpPr txBox="1"/>
          <p:nvPr/>
        </p:nvSpPr>
        <p:spPr>
          <a:xfrm>
            <a:off x="336704" y="463026"/>
            <a:ext cx="8657207" cy="2631490"/>
          </a:xfrm>
          <a:prstGeom prst="rect">
            <a:avLst/>
          </a:prstGeom>
          <a:noFill/>
        </p:spPr>
        <p:txBody>
          <a:bodyPr wrap="square" rtlCol="0">
            <a:spAutoFit/>
          </a:bodyPr>
          <a:lstStyle/>
          <a:p>
            <a:pPr>
              <a:spcAft>
                <a:spcPts val="600"/>
              </a:spcAft>
            </a:pPr>
            <a:r>
              <a:rPr lang="nb-NO" dirty="0" smtClean="0"/>
              <a:t>Distribusjon </a:t>
            </a:r>
            <a:endParaRPr lang="nb-NO" dirty="0"/>
          </a:p>
          <a:p>
            <a:pPr marL="742950" lvl="1" indent="-285750">
              <a:spcAft>
                <a:spcPts val="600"/>
              </a:spcAft>
              <a:buFont typeface="Arial" panose="020B0604020202020204" pitchFamily="34" charset="0"/>
              <a:buChar char="•"/>
            </a:pPr>
            <a:r>
              <a:rPr lang="nb-NO" sz="1600" dirty="0" smtClean="0"/>
              <a:t>Dagskort: </a:t>
            </a:r>
            <a:r>
              <a:rPr lang="nb-NO" sz="1600" dirty="0"/>
              <a:t>distribueres fra Elveguide ved kjøp.</a:t>
            </a:r>
          </a:p>
          <a:p>
            <a:pPr marL="742950" lvl="1" indent="-285750">
              <a:spcAft>
                <a:spcPts val="600"/>
              </a:spcAft>
              <a:buFont typeface="Arial" panose="020B0604020202020204" pitchFamily="34" charset="0"/>
              <a:buChar char="•"/>
            </a:pPr>
            <a:r>
              <a:rPr lang="nb-NO" sz="1600" dirty="0" smtClean="0"/>
              <a:t>Grunneierkort:  Distribuert </a:t>
            </a:r>
            <a:r>
              <a:rPr lang="nb-NO" sz="1600" dirty="0"/>
              <a:t>fysisk</a:t>
            </a:r>
          </a:p>
          <a:p>
            <a:pPr marL="742950" lvl="1" indent="-285750">
              <a:spcAft>
                <a:spcPts val="600"/>
              </a:spcAft>
              <a:buFont typeface="Arial" panose="020B0604020202020204" pitchFamily="34" charset="0"/>
              <a:buChar char="•"/>
            </a:pPr>
            <a:r>
              <a:rPr lang="nb-NO" sz="1600" dirty="0" smtClean="0"/>
              <a:t>Gjestekort:  </a:t>
            </a:r>
            <a:r>
              <a:rPr lang="nb-NO" sz="1600" dirty="0"/>
              <a:t>sendes som SMS fra </a:t>
            </a:r>
            <a:r>
              <a:rPr lang="nb-NO" sz="1600" dirty="0" smtClean="0"/>
              <a:t>formann</a:t>
            </a:r>
            <a:endParaRPr lang="nb-NO" sz="1600" dirty="0"/>
          </a:p>
          <a:p>
            <a:pPr marL="742950" lvl="1" indent="-285750">
              <a:spcAft>
                <a:spcPts val="600"/>
              </a:spcAft>
              <a:buFont typeface="Arial" panose="020B0604020202020204" pitchFamily="34" charset="0"/>
              <a:buChar char="•"/>
            </a:pPr>
            <a:r>
              <a:rPr lang="nb-NO" sz="1600" dirty="0" smtClean="0"/>
              <a:t>Sesongkort:</a:t>
            </a:r>
          </a:p>
          <a:p>
            <a:pPr marL="1200150" lvl="2" indent="-285750">
              <a:spcAft>
                <a:spcPts val="600"/>
              </a:spcAft>
              <a:buFont typeface="Arial" panose="020B0604020202020204" pitchFamily="34" charset="0"/>
              <a:buChar char="•"/>
            </a:pPr>
            <a:r>
              <a:rPr lang="nb-NO" sz="1600" dirty="0" smtClean="0"/>
              <a:t>Vi (ASL) vil i år sørge for å legge kortene ut til hver bruker i </a:t>
            </a:r>
            <a:r>
              <a:rPr lang="nb-NO" sz="1600" dirty="0" err="1" smtClean="0"/>
              <a:t>Elveguiden</a:t>
            </a:r>
            <a:r>
              <a:rPr lang="nb-NO" sz="1600" dirty="0" smtClean="0"/>
              <a:t>. </a:t>
            </a:r>
          </a:p>
          <a:p>
            <a:pPr marL="1200150" lvl="2" indent="-285750">
              <a:spcAft>
                <a:spcPts val="600"/>
              </a:spcAft>
              <a:buFont typeface="Arial" panose="020B0604020202020204" pitchFamily="34" charset="0"/>
              <a:buChar char="•"/>
            </a:pPr>
            <a:r>
              <a:rPr lang="nb-NO" sz="1600" dirty="0" smtClean="0"/>
              <a:t>Du vil motta en e-post når kortet er lagt ut.</a:t>
            </a:r>
          </a:p>
          <a:p>
            <a:pPr marL="1200150" lvl="2" indent="-285750">
              <a:spcAft>
                <a:spcPts val="600"/>
              </a:spcAft>
              <a:buFont typeface="Arial" panose="020B0604020202020204" pitchFamily="34" charset="0"/>
              <a:buChar char="•"/>
            </a:pPr>
            <a:r>
              <a:rPr lang="nb-NO" sz="1600" dirty="0" smtClean="0"/>
              <a:t>Du kan da gå inn på din bruker og se eller hente ut kortet.</a:t>
            </a:r>
          </a:p>
        </p:txBody>
      </p:sp>
      <p:pic>
        <p:nvPicPr>
          <p:cNvPr id="14" name="Bilde 13"/>
          <p:cNvPicPr>
            <a:picLocks noChangeAspect="1"/>
          </p:cNvPicPr>
          <p:nvPr/>
        </p:nvPicPr>
        <p:blipFill>
          <a:blip r:embed="rId3"/>
          <a:stretch>
            <a:fillRect/>
          </a:stretch>
        </p:blipFill>
        <p:spPr>
          <a:xfrm>
            <a:off x="7392222" y="1570066"/>
            <a:ext cx="1961430" cy="1724433"/>
          </a:xfrm>
          <a:prstGeom prst="rect">
            <a:avLst/>
          </a:prstGeom>
        </p:spPr>
      </p:pic>
      <p:sp>
        <p:nvSpPr>
          <p:cNvPr id="15" name="TekstSylinder 14"/>
          <p:cNvSpPr txBox="1"/>
          <p:nvPr/>
        </p:nvSpPr>
        <p:spPr>
          <a:xfrm>
            <a:off x="336704" y="3403459"/>
            <a:ext cx="8657207" cy="3046988"/>
          </a:xfrm>
          <a:prstGeom prst="rect">
            <a:avLst/>
          </a:prstGeom>
          <a:noFill/>
        </p:spPr>
        <p:txBody>
          <a:bodyPr wrap="square" rtlCol="0">
            <a:spAutoFit/>
          </a:bodyPr>
          <a:lstStyle/>
          <a:p>
            <a:pPr>
              <a:spcAft>
                <a:spcPts val="600"/>
              </a:spcAft>
            </a:pPr>
            <a:r>
              <a:rPr lang="nb-NO" dirty="0" smtClean="0"/>
              <a:t>Rapportering </a:t>
            </a:r>
            <a:endParaRPr lang="nb-NO" dirty="0"/>
          </a:p>
          <a:p>
            <a:pPr marL="742950" lvl="1" indent="-285750">
              <a:spcAft>
                <a:spcPts val="600"/>
              </a:spcAft>
              <a:buFont typeface="Arial" panose="020B0604020202020204" pitchFamily="34" charset="0"/>
              <a:buChar char="•"/>
            </a:pPr>
            <a:r>
              <a:rPr lang="nb-NO" sz="1600" dirty="0" smtClean="0"/>
              <a:t>Sesongkort og Dugnadskort: </a:t>
            </a:r>
          </a:p>
          <a:p>
            <a:pPr marL="1200150" lvl="2" indent="-285750">
              <a:spcAft>
                <a:spcPts val="600"/>
              </a:spcAft>
              <a:buFont typeface="Arial" panose="020B0604020202020204" pitchFamily="34" charset="0"/>
              <a:buChar char="•"/>
            </a:pPr>
            <a:r>
              <a:rPr lang="nb-NO" sz="1600" dirty="0" smtClean="0"/>
              <a:t>Logg inn med din bruker. Velg  «Velg blant dine fiskekort», og registrer fangst</a:t>
            </a:r>
          </a:p>
          <a:p>
            <a:pPr marL="742950" lvl="1" indent="-285750">
              <a:spcAft>
                <a:spcPts val="600"/>
              </a:spcAft>
              <a:buFont typeface="Arial" panose="020B0604020202020204" pitchFamily="34" charset="0"/>
              <a:buChar char="•"/>
            </a:pPr>
            <a:r>
              <a:rPr lang="nb-NO" sz="1600" dirty="0" smtClean="0"/>
              <a:t>Grunneierkort:</a:t>
            </a:r>
          </a:p>
          <a:p>
            <a:pPr marL="1200150" lvl="2" indent="-285750">
              <a:spcAft>
                <a:spcPts val="600"/>
              </a:spcAft>
              <a:buFont typeface="Arial" panose="020B0604020202020204" pitchFamily="34" charset="0"/>
              <a:buChar char="•"/>
            </a:pPr>
            <a:r>
              <a:rPr lang="nb-NO" sz="1600" dirty="0" smtClean="0"/>
              <a:t>Logg inn med din bruker. Velg «Fiskekort kjøpt av en annen»</a:t>
            </a:r>
          </a:p>
          <a:p>
            <a:pPr marL="1200150" lvl="2" indent="-285750">
              <a:spcAft>
                <a:spcPts val="600"/>
              </a:spcAft>
              <a:buFont typeface="Arial" panose="020B0604020202020204" pitchFamily="34" charset="0"/>
              <a:buChar char="•"/>
            </a:pPr>
            <a:r>
              <a:rPr lang="nb-NO" sz="1600" dirty="0" smtClean="0"/>
              <a:t>Velg «Sesongkort» og oppgi en SFCID.(Sesong fiskekort ID)</a:t>
            </a:r>
          </a:p>
          <a:p>
            <a:pPr marL="1200150" lvl="2" indent="-285750">
              <a:spcAft>
                <a:spcPts val="600"/>
              </a:spcAft>
              <a:buFont typeface="Arial" panose="020B0604020202020204" pitchFamily="34" charset="0"/>
              <a:buChar char="•"/>
            </a:pPr>
            <a:r>
              <a:rPr lang="nb-NO" sz="1600" dirty="0" smtClean="0"/>
              <a:t>Hver grunneier skal ha et SFCID som skal benyttes for alle som registrerer fangst på hans Grunneierkort. For at hvert Grunneierkort skal få sin egen SFCID, vil vi (ASL) årlig utsteder et «digitalt grunneierkort» i </a:t>
            </a:r>
            <a:r>
              <a:rPr lang="nb-NO" sz="1600" dirty="0" err="1" smtClean="0"/>
              <a:t>Elveguiden</a:t>
            </a:r>
            <a:r>
              <a:rPr lang="nb-NO" sz="1600" dirty="0" smtClean="0"/>
              <a:t> for hver grunneier. Hvem dette utstedes til kan avtales med grunneier i hvert tilfelle.</a:t>
            </a:r>
          </a:p>
        </p:txBody>
      </p:sp>
      <p:pic>
        <p:nvPicPr>
          <p:cNvPr id="17" name="Bilde 16"/>
          <p:cNvPicPr>
            <a:picLocks noChangeAspect="1"/>
          </p:cNvPicPr>
          <p:nvPr/>
        </p:nvPicPr>
        <p:blipFill>
          <a:blip r:embed="rId4"/>
          <a:stretch>
            <a:fillRect/>
          </a:stretch>
        </p:blipFill>
        <p:spPr>
          <a:xfrm>
            <a:off x="9713393" y="2185330"/>
            <a:ext cx="2062187" cy="2218339"/>
          </a:xfrm>
          <a:prstGeom prst="rect">
            <a:avLst/>
          </a:prstGeom>
        </p:spPr>
      </p:pic>
      <p:grpSp>
        <p:nvGrpSpPr>
          <p:cNvPr id="22" name="Gruppe 21"/>
          <p:cNvGrpSpPr/>
          <p:nvPr/>
        </p:nvGrpSpPr>
        <p:grpSpPr>
          <a:xfrm>
            <a:off x="9713395" y="4488730"/>
            <a:ext cx="1992520" cy="2228636"/>
            <a:chOff x="10083811" y="3408753"/>
            <a:chExt cx="1558680" cy="1935985"/>
          </a:xfrm>
        </p:grpSpPr>
        <p:pic>
          <p:nvPicPr>
            <p:cNvPr id="4" name="Bilde 3"/>
            <p:cNvPicPr>
              <a:picLocks noChangeAspect="1"/>
            </p:cNvPicPr>
            <p:nvPr/>
          </p:nvPicPr>
          <p:blipFill>
            <a:blip r:embed="rId5"/>
            <a:stretch>
              <a:fillRect/>
            </a:stretch>
          </p:blipFill>
          <p:spPr>
            <a:xfrm>
              <a:off x="10083811" y="3408753"/>
              <a:ext cx="1486706" cy="1935985"/>
            </a:xfrm>
            <a:prstGeom prst="rect">
              <a:avLst/>
            </a:prstGeom>
          </p:spPr>
        </p:pic>
        <p:sp>
          <p:nvSpPr>
            <p:cNvPr id="21" name="Ellipse 20"/>
            <p:cNvSpPr/>
            <p:nvPr/>
          </p:nvSpPr>
          <p:spPr>
            <a:xfrm>
              <a:off x="10083811" y="4086623"/>
              <a:ext cx="1558680" cy="2875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323364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2"/>
          <a:stretch>
            <a:fillRect/>
          </a:stretch>
        </p:blipFill>
        <p:spPr>
          <a:xfrm>
            <a:off x="11457992" y="62176"/>
            <a:ext cx="614798" cy="777970"/>
          </a:xfrm>
          <a:prstGeom prst="rect">
            <a:avLst/>
          </a:prstGeom>
        </p:spPr>
      </p:pic>
      <p:pic>
        <p:nvPicPr>
          <p:cNvPr id="2" name="Bilde 1"/>
          <p:cNvPicPr>
            <a:picLocks noChangeAspect="1"/>
          </p:cNvPicPr>
          <p:nvPr/>
        </p:nvPicPr>
        <p:blipFill>
          <a:blip r:embed="rId3"/>
          <a:stretch>
            <a:fillRect/>
          </a:stretch>
        </p:blipFill>
        <p:spPr>
          <a:xfrm>
            <a:off x="9539844" y="1159477"/>
            <a:ext cx="1918148" cy="2885862"/>
          </a:xfrm>
          <a:prstGeom prst="rect">
            <a:avLst/>
          </a:prstGeom>
        </p:spPr>
      </p:pic>
      <p:sp>
        <p:nvSpPr>
          <p:cNvPr id="11" name="TekstSylinder 10"/>
          <p:cNvSpPr txBox="1"/>
          <p:nvPr/>
        </p:nvSpPr>
        <p:spPr>
          <a:xfrm>
            <a:off x="367583" y="1962546"/>
            <a:ext cx="9318677" cy="1338828"/>
          </a:xfrm>
          <a:prstGeom prst="rect">
            <a:avLst/>
          </a:prstGeom>
          <a:noFill/>
        </p:spPr>
        <p:txBody>
          <a:bodyPr wrap="square" rtlCol="0">
            <a:spAutoFit/>
          </a:bodyPr>
          <a:lstStyle/>
          <a:p>
            <a:pPr>
              <a:spcAft>
                <a:spcPts val="600"/>
              </a:spcAft>
            </a:pPr>
            <a:r>
              <a:rPr lang="nb-NO" dirty="0" smtClean="0"/>
              <a:t>Kontroll av kort</a:t>
            </a:r>
          </a:p>
          <a:p>
            <a:pPr marL="742950" lvl="1" indent="-285750">
              <a:spcAft>
                <a:spcPts val="600"/>
              </a:spcAft>
              <a:buFont typeface="Arial" panose="020B0604020202020204" pitchFamily="34" charset="0"/>
              <a:buChar char="•"/>
            </a:pPr>
            <a:r>
              <a:rPr lang="nb-NO" sz="1600" dirty="0" smtClean="0"/>
              <a:t>Dagskort, Sesongkort og Dugnadskort kontrolleres ved å vise frem kortet fra </a:t>
            </a:r>
            <a:r>
              <a:rPr lang="nb-NO" sz="1600" dirty="0" err="1" smtClean="0"/>
              <a:t>Elveguiden</a:t>
            </a:r>
            <a:r>
              <a:rPr lang="nb-NO" sz="1600" dirty="0" smtClean="0"/>
              <a:t>. </a:t>
            </a:r>
          </a:p>
          <a:p>
            <a:pPr marL="742950" lvl="1" indent="-285750">
              <a:spcAft>
                <a:spcPts val="600"/>
              </a:spcAft>
              <a:buFont typeface="Arial" panose="020B0604020202020204" pitchFamily="34" charset="0"/>
              <a:buChar char="•"/>
            </a:pPr>
            <a:r>
              <a:rPr lang="nb-NO" sz="1600" dirty="0" smtClean="0"/>
              <a:t>Grunneierkort kontrolleres med det fysiske kortet.</a:t>
            </a:r>
          </a:p>
          <a:p>
            <a:pPr marL="1200150" lvl="2" indent="-285750">
              <a:spcAft>
                <a:spcPts val="600"/>
              </a:spcAft>
              <a:buFont typeface="Arial" panose="020B0604020202020204" pitchFamily="34" charset="0"/>
              <a:buChar char="•"/>
            </a:pPr>
            <a:r>
              <a:rPr lang="nb-NO" sz="1600" dirty="0" smtClean="0"/>
              <a:t>Kortet kontrollerer mot liste over gyldige Grunneierkort. Det er noen endringer i kortene.</a:t>
            </a:r>
          </a:p>
        </p:txBody>
      </p:sp>
      <p:sp>
        <p:nvSpPr>
          <p:cNvPr id="12" name="TekstSylinder 11"/>
          <p:cNvSpPr txBox="1"/>
          <p:nvPr/>
        </p:nvSpPr>
        <p:spPr>
          <a:xfrm>
            <a:off x="891073" y="62176"/>
            <a:ext cx="1003095" cy="646331"/>
          </a:xfrm>
          <a:prstGeom prst="rect">
            <a:avLst/>
          </a:prstGeom>
          <a:noFill/>
        </p:spPr>
        <p:txBody>
          <a:bodyPr wrap="none" rtlCol="0">
            <a:spAutoFit/>
          </a:bodyPr>
          <a:lstStyle/>
          <a:p>
            <a:r>
              <a:rPr lang="nb-NO" sz="3600" dirty="0" smtClean="0"/>
              <a:t>Vakt</a:t>
            </a:r>
            <a:endParaRPr lang="nb-NO" sz="3600" dirty="0"/>
          </a:p>
        </p:txBody>
      </p:sp>
      <p:sp>
        <p:nvSpPr>
          <p:cNvPr id="13" name="TekstSylinder 12"/>
          <p:cNvSpPr txBox="1"/>
          <p:nvPr/>
        </p:nvSpPr>
        <p:spPr>
          <a:xfrm>
            <a:off x="-50535" y="867392"/>
            <a:ext cx="8657207" cy="692497"/>
          </a:xfrm>
          <a:prstGeom prst="rect">
            <a:avLst/>
          </a:prstGeom>
          <a:noFill/>
        </p:spPr>
        <p:txBody>
          <a:bodyPr wrap="square" rtlCol="0">
            <a:spAutoFit/>
          </a:bodyPr>
          <a:lstStyle/>
          <a:p>
            <a:pPr lvl="1">
              <a:spcAft>
                <a:spcPts val="600"/>
              </a:spcAft>
            </a:pPr>
            <a:r>
              <a:rPr lang="nb-NO" dirty="0" smtClean="0"/>
              <a:t>Som </a:t>
            </a:r>
            <a:r>
              <a:rPr lang="nb-NO" dirty="0"/>
              <a:t>tidligere </a:t>
            </a:r>
            <a:r>
              <a:rPr lang="nb-NO" dirty="0" smtClean="0"/>
              <a:t>er vaktene fordelt mellom de som har </a:t>
            </a:r>
            <a:r>
              <a:rPr lang="nb-NO" dirty="0"/>
              <a:t>sesong og </a:t>
            </a:r>
            <a:r>
              <a:rPr lang="nb-NO" dirty="0" smtClean="0"/>
              <a:t>dugnadskort.</a:t>
            </a:r>
          </a:p>
          <a:p>
            <a:pPr marL="1200150" lvl="2" indent="-285750">
              <a:spcAft>
                <a:spcPts val="600"/>
              </a:spcAft>
              <a:buFont typeface="Arial" panose="020B0604020202020204" pitchFamily="34" charset="0"/>
              <a:buChar char="•"/>
            </a:pPr>
            <a:r>
              <a:rPr lang="nb-NO" sz="1600" dirty="0" smtClean="0"/>
              <a:t>Vaktliste distribueres innen 4.7 og gjelder fra 7.7.  Styret tar vakter frem til da.</a:t>
            </a:r>
          </a:p>
        </p:txBody>
      </p:sp>
    </p:spTree>
    <p:extLst>
      <p:ext uri="{BB962C8B-B14F-4D97-AF65-F5344CB8AC3E}">
        <p14:creationId xmlns:p14="http://schemas.microsoft.com/office/powerpoint/2010/main" val="3898182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2"/>
          <a:stretch>
            <a:fillRect/>
          </a:stretch>
        </p:blipFill>
        <p:spPr>
          <a:xfrm>
            <a:off x="11457992" y="62176"/>
            <a:ext cx="614798" cy="777970"/>
          </a:xfrm>
          <a:prstGeom prst="rect">
            <a:avLst/>
          </a:prstGeom>
        </p:spPr>
      </p:pic>
      <p:sp>
        <p:nvSpPr>
          <p:cNvPr id="8" name="TekstSylinder 7"/>
          <p:cNvSpPr txBox="1"/>
          <p:nvPr/>
        </p:nvSpPr>
        <p:spPr>
          <a:xfrm>
            <a:off x="728880" y="1286714"/>
            <a:ext cx="8028259" cy="3123932"/>
          </a:xfrm>
          <a:prstGeom prst="rect">
            <a:avLst/>
          </a:prstGeom>
          <a:noFill/>
        </p:spPr>
        <p:txBody>
          <a:bodyPr wrap="square" rtlCol="0">
            <a:spAutoFit/>
          </a:bodyPr>
          <a:lstStyle/>
          <a:p>
            <a:pPr>
              <a:spcAft>
                <a:spcPts val="600"/>
              </a:spcAft>
            </a:pPr>
            <a:r>
              <a:rPr lang="nb-NO" dirty="0" smtClean="0"/>
              <a:t>Endring Fiskeregler</a:t>
            </a:r>
          </a:p>
          <a:p>
            <a:pPr marL="742950" lvl="1" indent="-285750" defTabSz="447675">
              <a:buFont typeface="Arial" panose="020B0604020202020204" pitchFamily="34" charset="0"/>
              <a:buChar char="•"/>
            </a:pPr>
            <a:endParaRPr lang="nb-NO" dirty="0" smtClean="0"/>
          </a:p>
          <a:p>
            <a:pPr marL="742950" lvl="1" indent="-285750" defTabSz="447675">
              <a:spcAft>
                <a:spcPts val="600"/>
              </a:spcAft>
              <a:buFont typeface="Arial" panose="020B0604020202020204" pitchFamily="34" charset="0"/>
              <a:buChar char="•"/>
            </a:pPr>
            <a:r>
              <a:rPr lang="nb-NO" sz="1600" dirty="0" smtClean="0"/>
              <a:t>2 </a:t>
            </a:r>
            <a:r>
              <a:rPr lang="nb-NO" sz="1600" dirty="0"/>
              <a:t>laks over 70 cm pr person for </a:t>
            </a:r>
            <a:r>
              <a:rPr lang="nb-NO" sz="1600" dirty="0" smtClean="0"/>
              <a:t>sesongen.</a:t>
            </a:r>
            <a:endParaRPr lang="nb-NO" sz="1600" dirty="0"/>
          </a:p>
          <a:p>
            <a:pPr marL="742950" lvl="1" indent="-285750">
              <a:spcAft>
                <a:spcPts val="600"/>
              </a:spcAft>
              <a:buFont typeface="Arial" panose="020B0604020202020204" pitchFamily="34" charset="0"/>
              <a:buChar char="•"/>
            </a:pPr>
            <a:r>
              <a:rPr lang="nb-NO" sz="1600" dirty="0"/>
              <a:t>FF-fisk og pukkellaks får samme regler som </a:t>
            </a:r>
            <a:r>
              <a:rPr lang="nb-NO" sz="1600" dirty="0" smtClean="0"/>
              <a:t>oppdrettsfisk. </a:t>
            </a:r>
          </a:p>
          <a:p>
            <a:pPr marL="742950" lvl="1" indent="-285750">
              <a:spcAft>
                <a:spcPts val="600"/>
              </a:spcAft>
              <a:buFont typeface="Arial" panose="020B0604020202020204" pitchFamily="34" charset="0"/>
              <a:buChar char="•"/>
            </a:pPr>
            <a:r>
              <a:rPr lang="nb-NO" sz="1600" dirty="0" err="1" smtClean="0"/>
              <a:t>Tindesvad</a:t>
            </a:r>
            <a:r>
              <a:rPr lang="nb-NO" sz="1600" dirty="0" smtClean="0"/>
              <a:t> </a:t>
            </a:r>
            <a:r>
              <a:rPr lang="nb-NO" sz="1600" dirty="0"/>
              <a:t>og </a:t>
            </a:r>
            <a:r>
              <a:rPr lang="nb-NO" sz="1600" dirty="0" err="1"/>
              <a:t>Skraphandlerhøl</a:t>
            </a:r>
            <a:r>
              <a:rPr lang="nb-NO" sz="1600" dirty="0"/>
              <a:t> blir kun for </a:t>
            </a:r>
            <a:r>
              <a:rPr lang="nb-NO" sz="1600" dirty="0" smtClean="0"/>
              <a:t>fluefiske</a:t>
            </a:r>
          </a:p>
          <a:p>
            <a:pPr marL="742950" lvl="1" indent="-285750">
              <a:spcAft>
                <a:spcPts val="600"/>
              </a:spcAft>
              <a:buFont typeface="Arial" panose="020B0604020202020204" pitchFamily="34" charset="0"/>
              <a:buChar char="•"/>
            </a:pPr>
            <a:r>
              <a:rPr lang="nb-NO" sz="1600" dirty="0" smtClean="0"/>
              <a:t>Barn under 16 år </a:t>
            </a:r>
            <a:r>
              <a:rPr lang="nb-NO" sz="1600" dirty="0"/>
              <a:t>må ha kort, men kan fiske </a:t>
            </a:r>
            <a:r>
              <a:rPr lang="nb-NO" sz="1600" dirty="0" smtClean="0"/>
              <a:t>på kort til ledsager som er med.(uendret)</a:t>
            </a:r>
          </a:p>
          <a:p>
            <a:endParaRPr lang="nb-NO" sz="1600" dirty="0" smtClean="0"/>
          </a:p>
          <a:p>
            <a:pPr marL="742950" lvl="1" indent="-285750">
              <a:spcAft>
                <a:spcPts val="600"/>
              </a:spcAft>
              <a:buFont typeface="Arial" panose="020B0604020202020204" pitchFamily="34" charset="0"/>
              <a:buChar char="•"/>
            </a:pPr>
            <a:r>
              <a:rPr lang="nb-NO" sz="1600" dirty="0" smtClean="0"/>
              <a:t>Avlivet fisk skal skannes i tillegg til skjellprøve – Skanner ved </a:t>
            </a:r>
            <a:r>
              <a:rPr lang="nb-NO" sz="1600" dirty="0" err="1" smtClean="0"/>
              <a:t>øyrane</a:t>
            </a:r>
            <a:r>
              <a:rPr lang="nb-NO" sz="1600" dirty="0" smtClean="0"/>
              <a:t>.</a:t>
            </a:r>
          </a:p>
          <a:p>
            <a:pPr marL="742950" lvl="1" indent="-285750">
              <a:spcAft>
                <a:spcPts val="600"/>
              </a:spcAft>
              <a:buFont typeface="Arial" panose="020B0604020202020204" pitchFamily="34" charset="0"/>
              <a:buChar char="•"/>
            </a:pPr>
            <a:r>
              <a:rPr lang="nb-NO" sz="1600" dirty="0" smtClean="0"/>
              <a:t>Fredet fisk som må avlives skal leveres til en i styret.</a:t>
            </a:r>
            <a:endParaRPr lang="nb-NO" sz="1600" dirty="0"/>
          </a:p>
          <a:p>
            <a:pPr marL="742950" lvl="1" indent="-285750">
              <a:spcAft>
                <a:spcPts val="600"/>
              </a:spcAft>
              <a:buFont typeface="Arial" panose="020B0604020202020204" pitchFamily="34" charset="0"/>
              <a:buChar char="•"/>
            </a:pPr>
            <a:endParaRPr lang="nb-NO" sz="1400" dirty="0" smtClean="0"/>
          </a:p>
        </p:txBody>
      </p:sp>
      <p:pic>
        <p:nvPicPr>
          <p:cNvPr id="9" name="Bilde 8"/>
          <p:cNvPicPr>
            <a:picLocks noChangeAspect="1"/>
          </p:cNvPicPr>
          <p:nvPr/>
        </p:nvPicPr>
        <p:blipFill>
          <a:blip r:embed="rId3"/>
          <a:stretch>
            <a:fillRect/>
          </a:stretch>
        </p:blipFill>
        <p:spPr>
          <a:xfrm>
            <a:off x="9276860" y="1722649"/>
            <a:ext cx="2600688" cy="3334215"/>
          </a:xfrm>
          <a:prstGeom prst="rect">
            <a:avLst/>
          </a:prstGeom>
        </p:spPr>
      </p:pic>
      <p:sp>
        <p:nvSpPr>
          <p:cNvPr id="10" name="TekstSylinder 9"/>
          <p:cNvSpPr txBox="1"/>
          <p:nvPr/>
        </p:nvSpPr>
        <p:spPr>
          <a:xfrm>
            <a:off x="891073" y="62176"/>
            <a:ext cx="2204321" cy="646331"/>
          </a:xfrm>
          <a:prstGeom prst="rect">
            <a:avLst/>
          </a:prstGeom>
          <a:noFill/>
        </p:spPr>
        <p:txBody>
          <a:bodyPr wrap="none" rtlCol="0">
            <a:spAutoFit/>
          </a:bodyPr>
          <a:lstStyle/>
          <a:p>
            <a:r>
              <a:rPr lang="nb-NO" sz="3600" dirty="0" smtClean="0"/>
              <a:t>Fiskeregler</a:t>
            </a:r>
            <a:endParaRPr lang="nb-NO" sz="3600" dirty="0"/>
          </a:p>
        </p:txBody>
      </p:sp>
      <p:sp>
        <p:nvSpPr>
          <p:cNvPr id="12" name="TekstSylinder 11"/>
          <p:cNvSpPr txBox="1"/>
          <p:nvPr/>
        </p:nvSpPr>
        <p:spPr>
          <a:xfrm>
            <a:off x="728880" y="4903089"/>
            <a:ext cx="9318677" cy="1015663"/>
          </a:xfrm>
          <a:prstGeom prst="rect">
            <a:avLst/>
          </a:prstGeom>
          <a:noFill/>
        </p:spPr>
        <p:txBody>
          <a:bodyPr wrap="square" rtlCol="0">
            <a:spAutoFit/>
          </a:bodyPr>
          <a:lstStyle/>
          <a:p>
            <a:pPr>
              <a:spcAft>
                <a:spcPts val="600"/>
              </a:spcAft>
            </a:pPr>
            <a:r>
              <a:rPr lang="nb-NO" dirty="0" smtClean="0"/>
              <a:t>Endringer </a:t>
            </a:r>
            <a:r>
              <a:rPr lang="nb-NO" u="sng" dirty="0" smtClean="0"/>
              <a:t>ikke i</a:t>
            </a:r>
            <a:r>
              <a:rPr lang="nb-NO" dirty="0" smtClean="0"/>
              <a:t>nnført</a:t>
            </a:r>
          </a:p>
          <a:p>
            <a:pPr marL="742950" lvl="1" indent="-285750">
              <a:spcAft>
                <a:spcPts val="600"/>
              </a:spcAft>
              <a:buFont typeface="Arial" panose="020B0604020202020204" pitchFamily="34" charset="0"/>
              <a:buChar char="•"/>
            </a:pPr>
            <a:r>
              <a:rPr lang="nb-NO" sz="1600" dirty="0"/>
              <a:t>Begrense fisketid uavhengig av om noen venter.</a:t>
            </a:r>
          </a:p>
          <a:p>
            <a:pPr marL="742950" lvl="1" indent="-285750">
              <a:spcAft>
                <a:spcPts val="600"/>
              </a:spcAft>
              <a:buFont typeface="Arial" panose="020B0604020202020204" pitchFamily="34" charset="0"/>
              <a:buChar char="•"/>
            </a:pPr>
            <a:r>
              <a:rPr lang="nb-NO" sz="1600" dirty="0"/>
              <a:t>Søppeldunker langs </a:t>
            </a:r>
            <a:r>
              <a:rPr lang="nb-NO" sz="1600" dirty="0" smtClean="0"/>
              <a:t>elven</a:t>
            </a:r>
            <a:r>
              <a:rPr lang="nb-NO" sz="1600" dirty="0"/>
              <a:t>.</a:t>
            </a:r>
          </a:p>
        </p:txBody>
      </p:sp>
    </p:spTree>
    <p:extLst>
      <p:ext uri="{BB962C8B-B14F-4D97-AF65-F5344CB8AC3E}">
        <p14:creationId xmlns:p14="http://schemas.microsoft.com/office/powerpoint/2010/main" val="563267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2748050" y="2774380"/>
            <a:ext cx="5704898" cy="1985159"/>
          </a:xfrm>
          <a:prstGeom prst="rect">
            <a:avLst/>
          </a:prstGeom>
          <a:noFill/>
        </p:spPr>
        <p:txBody>
          <a:bodyPr wrap="square" rtlCol="0">
            <a:spAutoFit/>
          </a:bodyPr>
          <a:lstStyle/>
          <a:p>
            <a:pPr>
              <a:spcAft>
                <a:spcPts val="600"/>
              </a:spcAft>
            </a:pPr>
            <a:r>
              <a:rPr lang="nb-NO" b="1" dirty="0" smtClean="0"/>
              <a:t>Strategi</a:t>
            </a:r>
          </a:p>
          <a:p>
            <a:pPr marL="800100" lvl="1" indent="-342900">
              <a:spcAft>
                <a:spcPts val="1200"/>
              </a:spcAft>
              <a:buFont typeface="+mj-lt"/>
              <a:buAutoNum type="arabicPeriod"/>
            </a:pPr>
            <a:r>
              <a:rPr lang="nb-NO" sz="1600" dirty="0" smtClean="0"/>
              <a:t>Å få </a:t>
            </a:r>
            <a:r>
              <a:rPr lang="nb-NO" sz="1600" dirty="0"/>
              <a:t>mer yngel i elven - ved å forbedre </a:t>
            </a:r>
            <a:r>
              <a:rPr lang="nb-NO" sz="1600" dirty="0" smtClean="0"/>
              <a:t>gyteforhold.</a:t>
            </a:r>
          </a:p>
          <a:p>
            <a:pPr marL="800100" lvl="1" indent="-342900">
              <a:spcAft>
                <a:spcPts val="1200"/>
              </a:spcAft>
              <a:buFont typeface="+mj-lt"/>
              <a:buAutoNum type="arabicPeriod"/>
            </a:pPr>
            <a:r>
              <a:rPr lang="nb-NO" sz="1600" dirty="0" smtClean="0"/>
              <a:t>Å øke antall fisk som vender tilbake – ved å slepe smolt forbi lakselus og predatorer.</a:t>
            </a:r>
            <a:endParaRPr lang="nb-NO" sz="1600" dirty="0"/>
          </a:p>
          <a:p>
            <a:pPr marL="800100" lvl="1" indent="-342900">
              <a:spcAft>
                <a:spcPts val="1200"/>
              </a:spcAft>
              <a:buFont typeface="+mj-lt"/>
              <a:buAutoNum type="arabicPeriod"/>
            </a:pPr>
            <a:r>
              <a:rPr lang="nb-NO" sz="1600" dirty="0" smtClean="0"/>
              <a:t>Å kartlegg </a:t>
            </a:r>
            <a:r>
              <a:rPr lang="nb-NO" sz="1600" dirty="0"/>
              <a:t>om bestanden synker </a:t>
            </a:r>
            <a:r>
              <a:rPr lang="nb-NO" sz="1600" dirty="0" smtClean="0"/>
              <a:t>etter stoppet </a:t>
            </a:r>
            <a:r>
              <a:rPr lang="nb-NO" sz="1600" dirty="0" err="1" smtClean="0"/>
              <a:t>klekkeridrift</a:t>
            </a:r>
            <a:r>
              <a:rPr lang="nb-NO" sz="1600" dirty="0" smtClean="0"/>
              <a:t> – ved å telle smolt som går ut.</a:t>
            </a:r>
          </a:p>
        </p:txBody>
      </p:sp>
      <p:pic>
        <p:nvPicPr>
          <p:cNvPr id="2" name="Bilde 1"/>
          <p:cNvPicPr>
            <a:picLocks noChangeAspect="1"/>
          </p:cNvPicPr>
          <p:nvPr/>
        </p:nvPicPr>
        <p:blipFill>
          <a:blip r:embed="rId2"/>
          <a:stretch>
            <a:fillRect/>
          </a:stretch>
        </p:blipFill>
        <p:spPr>
          <a:xfrm>
            <a:off x="588128" y="2375140"/>
            <a:ext cx="1530499" cy="2414308"/>
          </a:xfrm>
          <a:prstGeom prst="rect">
            <a:avLst/>
          </a:prstGeom>
        </p:spPr>
      </p:pic>
      <p:pic>
        <p:nvPicPr>
          <p:cNvPr id="5" name="Bilde 4"/>
          <p:cNvPicPr>
            <a:picLocks noChangeAspect="1"/>
          </p:cNvPicPr>
          <p:nvPr/>
        </p:nvPicPr>
        <p:blipFill>
          <a:blip r:embed="rId3"/>
          <a:stretch>
            <a:fillRect/>
          </a:stretch>
        </p:blipFill>
        <p:spPr>
          <a:xfrm>
            <a:off x="9148330" y="2512745"/>
            <a:ext cx="2816193" cy="1877462"/>
          </a:xfrm>
          <a:prstGeom prst="rect">
            <a:avLst/>
          </a:prstGeom>
        </p:spPr>
      </p:pic>
      <p:pic>
        <p:nvPicPr>
          <p:cNvPr id="7" name="Bilde 6"/>
          <p:cNvPicPr>
            <a:picLocks noChangeAspect="1"/>
          </p:cNvPicPr>
          <p:nvPr/>
        </p:nvPicPr>
        <p:blipFill>
          <a:blip r:embed="rId4"/>
          <a:stretch>
            <a:fillRect/>
          </a:stretch>
        </p:blipFill>
        <p:spPr>
          <a:xfrm>
            <a:off x="11457992" y="62176"/>
            <a:ext cx="614798" cy="777970"/>
          </a:xfrm>
          <a:prstGeom prst="rect">
            <a:avLst/>
          </a:prstGeom>
        </p:spPr>
      </p:pic>
      <p:sp>
        <p:nvSpPr>
          <p:cNvPr id="8" name="TekstSylinder 7"/>
          <p:cNvSpPr txBox="1"/>
          <p:nvPr/>
        </p:nvSpPr>
        <p:spPr>
          <a:xfrm>
            <a:off x="9360816" y="81829"/>
            <a:ext cx="1563826" cy="369332"/>
          </a:xfrm>
          <a:prstGeom prst="rect">
            <a:avLst/>
          </a:prstGeom>
          <a:noFill/>
        </p:spPr>
        <p:txBody>
          <a:bodyPr wrap="none" rtlCol="0">
            <a:spAutoFit/>
          </a:bodyPr>
          <a:lstStyle/>
          <a:p>
            <a:r>
              <a:rPr lang="nb-NO" dirty="0" smtClean="0"/>
              <a:t>Kultivering 1/6</a:t>
            </a:r>
            <a:endParaRPr lang="nb-NO" dirty="0"/>
          </a:p>
        </p:txBody>
      </p:sp>
      <p:sp>
        <p:nvSpPr>
          <p:cNvPr id="9" name="TekstSylinder 8"/>
          <p:cNvSpPr txBox="1"/>
          <p:nvPr/>
        </p:nvSpPr>
        <p:spPr>
          <a:xfrm>
            <a:off x="1654339" y="82213"/>
            <a:ext cx="2184701" cy="646331"/>
          </a:xfrm>
          <a:prstGeom prst="rect">
            <a:avLst/>
          </a:prstGeom>
          <a:noFill/>
        </p:spPr>
        <p:txBody>
          <a:bodyPr wrap="none" rtlCol="0">
            <a:spAutoFit/>
          </a:bodyPr>
          <a:lstStyle/>
          <a:p>
            <a:r>
              <a:rPr lang="nb-NO" sz="3600" dirty="0" smtClean="0"/>
              <a:t>Kultivering</a:t>
            </a:r>
            <a:endParaRPr lang="nb-NO" sz="3600" dirty="0"/>
          </a:p>
        </p:txBody>
      </p:sp>
    </p:spTree>
    <p:extLst>
      <p:ext uri="{BB962C8B-B14F-4D97-AF65-F5344CB8AC3E}">
        <p14:creationId xmlns:p14="http://schemas.microsoft.com/office/powerpoint/2010/main" val="363622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p:cNvSpPr txBox="1"/>
          <p:nvPr/>
        </p:nvSpPr>
        <p:spPr>
          <a:xfrm>
            <a:off x="1284154" y="0"/>
            <a:ext cx="7907713" cy="461665"/>
          </a:xfrm>
          <a:prstGeom prst="rect">
            <a:avLst/>
          </a:prstGeom>
          <a:noFill/>
        </p:spPr>
        <p:txBody>
          <a:bodyPr wrap="square" rtlCol="0">
            <a:spAutoFit/>
          </a:bodyPr>
          <a:lstStyle/>
          <a:p>
            <a:r>
              <a:rPr lang="nb-NO" sz="2400" dirty="0" smtClean="0"/>
              <a:t>Gyte og fiske -forhold.</a:t>
            </a:r>
            <a:endParaRPr lang="nb-NO" sz="2400" dirty="0"/>
          </a:p>
        </p:txBody>
      </p:sp>
      <p:pic>
        <p:nvPicPr>
          <p:cNvPr id="7" name="Bilde 6"/>
          <p:cNvPicPr>
            <a:picLocks noChangeAspect="1"/>
          </p:cNvPicPr>
          <p:nvPr/>
        </p:nvPicPr>
        <p:blipFill>
          <a:blip r:embed="rId2"/>
          <a:stretch>
            <a:fillRect/>
          </a:stretch>
        </p:blipFill>
        <p:spPr>
          <a:xfrm>
            <a:off x="11457992" y="62176"/>
            <a:ext cx="614798" cy="777970"/>
          </a:xfrm>
          <a:prstGeom prst="rect">
            <a:avLst/>
          </a:prstGeom>
        </p:spPr>
      </p:pic>
      <p:pic>
        <p:nvPicPr>
          <p:cNvPr id="8" name="Bil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7480" y="4333795"/>
            <a:ext cx="3287154" cy="2465366"/>
          </a:xfrm>
          <a:prstGeom prst="rect">
            <a:avLst/>
          </a:prstGeom>
        </p:spPr>
      </p:pic>
      <p:pic>
        <p:nvPicPr>
          <p:cNvPr id="9" name="Bild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5288" y="4324942"/>
            <a:ext cx="3326513" cy="2494885"/>
          </a:xfrm>
          <a:prstGeom prst="rect">
            <a:avLst/>
          </a:prstGeom>
        </p:spPr>
      </p:pic>
      <p:pic>
        <p:nvPicPr>
          <p:cNvPr id="10" name="Bild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6666" y="4324942"/>
            <a:ext cx="3298213" cy="2473660"/>
          </a:xfrm>
          <a:prstGeom prst="rect">
            <a:avLst/>
          </a:prstGeom>
        </p:spPr>
      </p:pic>
      <p:sp>
        <p:nvSpPr>
          <p:cNvPr id="2" name="TekstSylinder 1"/>
          <p:cNvSpPr txBox="1"/>
          <p:nvPr/>
        </p:nvSpPr>
        <p:spPr>
          <a:xfrm>
            <a:off x="2352271" y="4465542"/>
            <a:ext cx="1128386" cy="369332"/>
          </a:xfrm>
          <a:prstGeom prst="rect">
            <a:avLst/>
          </a:prstGeom>
          <a:noFill/>
        </p:spPr>
        <p:txBody>
          <a:bodyPr wrap="none" rtlCol="0">
            <a:spAutoFit/>
          </a:bodyPr>
          <a:lstStyle/>
          <a:p>
            <a:r>
              <a:rPr lang="nb-NO" dirty="0" err="1" smtClean="0"/>
              <a:t>Tindesvad</a:t>
            </a:r>
            <a:endParaRPr lang="nb-NO" dirty="0"/>
          </a:p>
        </p:txBody>
      </p:sp>
      <p:sp>
        <p:nvSpPr>
          <p:cNvPr id="11" name="TekstSylinder 10"/>
          <p:cNvSpPr txBox="1"/>
          <p:nvPr/>
        </p:nvSpPr>
        <p:spPr>
          <a:xfrm>
            <a:off x="5553624" y="4490535"/>
            <a:ext cx="1741182" cy="369332"/>
          </a:xfrm>
          <a:prstGeom prst="rect">
            <a:avLst/>
          </a:prstGeom>
          <a:noFill/>
        </p:spPr>
        <p:txBody>
          <a:bodyPr wrap="none" rtlCol="0">
            <a:spAutoFit/>
          </a:bodyPr>
          <a:lstStyle/>
          <a:p>
            <a:r>
              <a:rPr lang="nb-NO" dirty="0" smtClean="0"/>
              <a:t>Gapahuk-hølene</a:t>
            </a:r>
            <a:endParaRPr lang="nb-NO" dirty="0"/>
          </a:p>
        </p:txBody>
      </p:sp>
      <p:sp>
        <p:nvSpPr>
          <p:cNvPr id="12" name="TekstSylinder 11"/>
          <p:cNvSpPr txBox="1"/>
          <p:nvPr/>
        </p:nvSpPr>
        <p:spPr>
          <a:xfrm>
            <a:off x="9453505" y="4324942"/>
            <a:ext cx="1452385" cy="369332"/>
          </a:xfrm>
          <a:prstGeom prst="rect">
            <a:avLst/>
          </a:prstGeom>
          <a:noFill/>
        </p:spPr>
        <p:txBody>
          <a:bodyPr wrap="none" rtlCol="0">
            <a:spAutoFit/>
          </a:bodyPr>
          <a:lstStyle/>
          <a:p>
            <a:r>
              <a:rPr lang="nb-NO" dirty="0" err="1" smtClean="0"/>
              <a:t>Skaffamyrane</a:t>
            </a:r>
            <a:endParaRPr lang="nb-NO" dirty="0"/>
          </a:p>
        </p:txBody>
      </p:sp>
      <p:sp>
        <p:nvSpPr>
          <p:cNvPr id="3" name="TekstSylinder 2"/>
          <p:cNvSpPr txBox="1"/>
          <p:nvPr/>
        </p:nvSpPr>
        <p:spPr>
          <a:xfrm>
            <a:off x="275696" y="5247835"/>
            <a:ext cx="569387" cy="369332"/>
          </a:xfrm>
          <a:prstGeom prst="rect">
            <a:avLst/>
          </a:prstGeom>
          <a:noFill/>
        </p:spPr>
        <p:txBody>
          <a:bodyPr wrap="none" rtlCol="0">
            <a:spAutoFit/>
          </a:bodyPr>
          <a:lstStyle/>
          <a:p>
            <a:r>
              <a:rPr lang="nb-NO" dirty="0" smtClean="0"/>
              <a:t>FØR</a:t>
            </a:r>
            <a:endParaRPr lang="nb-NO" dirty="0"/>
          </a:p>
        </p:txBody>
      </p:sp>
      <p:sp>
        <p:nvSpPr>
          <p:cNvPr id="13" name="TekstSylinder 12"/>
          <p:cNvSpPr txBox="1"/>
          <p:nvPr/>
        </p:nvSpPr>
        <p:spPr>
          <a:xfrm>
            <a:off x="275696" y="2936005"/>
            <a:ext cx="761683" cy="369332"/>
          </a:xfrm>
          <a:prstGeom prst="rect">
            <a:avLst/>
          </a:prstGeom>
          <a:noFill/>
        </p:spPr>
        <p:txBody>
          <a:bodyPr wrap="none" rtlCol="0">
            <a:spAutoFit/>
          </a:bodyPr>
          <a:lstStyle/>
          <a:p>
            <a:r>
              <a:rPr lang="nb-NO" dirty="0" smtClean="0"/>
              <a:t>ETTER</a:t>
            </a:r>
            <a:endParaRPr lang="nb-NO" dirty="0"/>
          </a:p>
        </p:txBody>
      </p:sp>
      <p:sp>
        <p:nvSpPr>
          <p:cNvPr id="14" name="TekstSylinder 13"/>
          <p:cNvSpPr txBox="1"/>
          <p:nvPr/>
        </p:nvSpPr>
        <p:spPr>
          <a:xfrm>
            <a:off x="1284154" y="760668"/>
            <a:ext cx="8918026" cy="954107"/>
          </a:xfrm>
          <a:prstGeom prst="rect">
            <a:avLst/>
          </a:prstGeom>
          <a:noFill/>
        </p:spPr>
        <p:txBody>
          <a:bodyPr wrap="square" rtlCol="0">
            <a:spAutoFit/>
          </a:bodyPr>
          <a:lstStyle/>
          <a:p>
            <a:r>
              <a:rPr lang="nb-NO" sz="1400" b="1" dirty="0" smtClean="0"/>
              <a:t>Det er gitt tillatelse og økonomisk støtte for å:</a:t>
            </a:r>
          </a:p>
          <a:p>
            <a:pPr marL="228600" indent="-228600">
              <a:buFont typeface="+mj-lt"/>
              <a:buAutoNum type="arabicPeriod"/>
            </a:pPr>
            <a:r>
              <a:rPr lang="nb-NO" sz="1400" dirty="0" smtClean="0"/>
              <a:t>Snu grusen slik at mosen fjernes.</a:t>
            </a:r>
          </a:p>
          <a:p>
            <a:pPr marL="228600" indent="-228600">
              <a:buFont typeface="+mj-lt"/>
              <a:buAutoNum type="arabicPeriod"/>
            </a:pPr>
            <a:r>
              <a:rPr lang="nb-NO" sz="1400" dirty="0" smtClean="0"/>
              <a:t>Lage noen dypere områder og noen grus-rygger slik det blir noen kanaler/grøfter med mer fart i vannet.</a:t>
            </a:r>
          </a:p>
          <a:p>
            <a:pPr marL="228600" indent="-228600">
              <a:buFont typeface="+mj-lt"/>
              <a:buAutoNum type="arabicPeriod"/>
            </a:pPr>
            <a:r>
              <a:rPr lang="nb-NO" sz="1400" dirty="0" smtClean="0"/>
              <a:t>Legge ut/beholde noen  litt større steiner for vannstrøm og standplasser.</a:t>
            </a:r>
          </a:p>
        </p:txBody>
      </p:sp>
      <p:pic>
        <p:nvPicPr>
          <p:cNvPr id="4" name="Bild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5288" y="1804520"/>
            <a:ext cx="3283468" cy="2462602"/>
          </a:xfrm>
          <a:prstGeom prst="rect">
            <a:avLst/>
          </a:prstGeom>
        </p:spPr>
      </p:pic>
      <p:pic>
        <p:nvPicPr>
          <p:cNvPr id="16" name="Bild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7480" y="1814527"/>
            <a:ext cx="3270127" cy="2452595"/>
          </a:xfrm>
          <a:prstGeom prst="rect">
            <a:avLst/>
          </a:prstGeom>
        </p:spPr>
      </p:pic>
      <p:pic>
        <p:nvPicPr>
          <p:cNvPr id="17" name="Bild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87470" y="1804520"/>
            <a:ext cx="3271130" cy="2453348"/>
          </a:xfrm>
          <a:prstGeom prst="rect">
            <a:avLst/>
          </a:prstGeom>
        </p:spPr>
      </p:pic>
      <p:sp>
        <p:nvSpPr>
          <p:cNvPr id="18" name="TekstSylinder 17"/>
          <p:cNvSpPr txBox="1"/>
          <p:nvPr/>
        </p:nvSpPr>
        <p:spPr>
          <a:xfrm>
            <a:off x="9360816" y="81829"/>
            <a:ext cx="1563826" cy="369332"/>
          </a:xfrm>
          <a:prstGeom prst="rect">
            <a:avLst/>
          </a:prstGeom>
          <a:noFill/>
        </p:spPr>
        <p:txBody>
          <a:bodyPr wrap="none" rtlCol="0">
            <a:spAutoFit/>
          </a:bodyPr>
          <a:lstStyle/>
          <a:p>
            <a:r>
              <a:rPr lang="nb-NO" dirty="0" smtClean="0"/>
              <a:t>Kultivering 2/6</a:t>
            </a:r>
            <a:endParaRPr lang="nb-NO" dirty="0"/>
          </a:p>
        </p:txBody>
      </p:sp>
    </p:spTree>
    <p:extLst>
      <p:ext uri="{BB962C8B-B14F-4D97-AF65-F5344CB8AC3E}">
        <p14:creationId xmlns:p14="http://schemas.microsoft.com/office/powerpoint/2010/main" val="3273624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p:cNvSpPr txBox="1"/>
          <p:nvPr/>
        </p:nvSpPr>
        <p:spPr>
          <a:xfrm>
            <a:off x="1040394" y="62176"/>
            <a:ext cx="7907713" cy="461665"/>
          </a:xfrm>
          <a:prstGeom prst="rect">
            <a:avLst/>
          </a:prstGeom>
          <a:noFill/>
        </p:spPr>
        <p:txBody>
          <a:bodyPr wrap="square" rtlCol="0">
            <a:spAutoFit/>
          </a:bodyPr>
          <a:lstStyle/>
          <a:p>
            <a:r>
              <a:rPr lang="nb-NO" sz="2400" dirty="0" smtClean="0"/>
              <a:t>Terskler</a:t>
            </a:r>
            <a:endParaRPr lang="nb-NO" sz="2400" dirty="0"/>
          </a:p>
        </p:txBody>
      </p:sp>
      <p:pic>
        <p:nvPicPr>
          <p:cNvPr id="7" name="Bilde 6"/>
          <p:cNvPicPr>
            <a:picLocks noChangeAspect="1"/>
          </p:cNvPicPr>
          <p:nvPr/>
        </p:nvPicPr>
        <p:blipFill>
          <a:blip r:embed="rId2"/>
          <a:stretch>
            <a:fillRect/>
          </a:stretch>
        </p:blipFill>
        <p:spPr>
          <a:xfrm>
            <a:off x="11457992" y="62176"/>
            <a:ext cx="614798" cy="777970"/>
          </a:xfrm>
          <a:prstGeom prst="rect">
            <a:avLst/>
          </a:prstGeom>
        </p:spPr>
      </p:pic>
      <p:sp>
        <p:nvSpPr>
          <p:cNvPr id="14" name="TekstSylinder 13"/>
          <p:cNvSpPr txBox="1"/>
          <p:nvPr/>
        </p:nvSpPr>
        <p:spPr>
          <a:xfrm>
            <a:off x="910690" y="679203"/>
            <a:ext cx="10547302" cy="60016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nb-NO" sz="1400" dirty="0" smtClean="0"/>
              <a:t>BKK krysser elven med strømkabler, på to steder, ved Asko og under E16 (ved </a:t>
            </a:r>
            <a:r>
              <a:rPr lang="nb-NO" sz="1400" dirty="0" err="1" smtClean="0"/>
              <a:t>Algaard</a:t>
            </a:r>
            <a:r>
              <a:rPr lang="nb-NO" sz="1400" dirty="0" smtClean="0"/>
              <a:t>). </a:t>
            </a:r>
          </a:p>
          <a:p>
            <a:pPr marL="285750" indent="-285750">
              <a:spcAft>
                <a:spcPts val="600"/>
              </a:spcAft>
              <a:buFont typeface="Arial" panose="020B0604020202020204" pitchFamily="34" charset="0"/>
              <a:buChar char="•"/>
            </a:pPr>
            <a:r>
              <a:rPr lang="nb-NO" sz="1400" dirty="0" smtClean="0"/>
              <a:t>Mye arbeid og positivt engasjement er lagt ned av Mesta og BKK for å bygge best mulig etter våre ønsker.</a:t>
            </a:r>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3722" y="4198776"/>
            <a:ext cx="3545632" cy="2659224"/>
          </a:xfrm>
          <a:prstGeom prst="rect">
            <a:avLst/>
          </a:prstGeom>
        </p:spPr>
      </p:pic>
      <p:pic>
        <p:nvPicPr>
          <p:cNvPr id="15" name="Bild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5985" y="4198776"/>
            <a:ext cx="3545632" cy="2659224"/>
          </a:xfrm>
          <a:prstGeom prst="rect">
            <a:avLst/>
          </a:prstGeom>
        </p:spPr>
      </p:pic>
      <p:sp>
        <p:nvSpPr>
          <p:cNvPr id="19" name="TekstSylinder 18"/>
          <p:cNvSpPr txBox="1"/>
          <p:nvPr/>
        </p:nvSpPr>
        <p:spPr>
          <a:xfrm>
            <a:off x="844863" y="5194013"/>
            <a:ext cx="1035861" cy="369332"/>
          </a:xfrm>
          <a:prstGeom prst="rect">
            <a:avLst/>
          </a:prstGeom>
          <a:noFill/>
        </p:spPr>
        <p:txBody>
          <a:bodyPr wrap="none" rtlCol="0">
            <a:spAutoFit/>
          </a:bodyPr>
          <a:lstStyle/>
          <a:p>
            <a:r>
              <a:rPr lang="nb-NO" dirty="0" smtClean="0"/>
              <a:t>Ved Asko</a:t>
            </a:r>
            <a:endParaRPr lang="nb-NO" dirty="0"/>
          </a:p>
        </p:txBody>
      </p:sp>
      <p:sp>
        <p:nvSpPr>
          <p:cNvPr id="20" name="TekstSylinder 19"/>
          <p:cNvSpPr txBox="1"/>
          <p:nvPr/>
        </p:nvSpPr>
        <p:spPr>
          <a:xfrm>
            <a:off x="766223" y="2357507"/>
            <a:ext cx="1170513" cy="369332"/>
          </a:xfrm>
          <a:prstGeom prst="rect">
            <a:avLst/>
          </a:prstGeom>
          <a:noFill/>
        </p:spPr>
        <p:txBody>
          <a:bodyPr wrap="none" rtlCol="0">
            <a:spAutoFit/>
          </a:bodyPr>
          <a:lstStyle/>
          <a:p>
            <a:r>
              <a:rPr lang="nb-NO" dirty="0" smtClean="0"/>
              <a:t>Under E16</a:t>
            </a:r>
            <a:endParaRPr lang="nb-NO" dirty="0"/>
          </a:p>
        </p:txBody>
      </p:sp>
      <p:pic>
        <p:nvPicPr>
          <p:cNvPr id="21" name="Bild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5985" y="1507411"/>
            <a:ext cx="3539043" cy="2654283"/>
          </a:xfrm>
          <a:prstGeom prst="rect">
            <a:avLst/>
          </a:prstGeom>
        </p:spPr>
      </p:pic>
      <p:pic>
        <p:nvPicPr>
          <p:cNvPr id="22" name="Bild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0309" y="1507410"/>
            <a:ext cx="3539045" cy="2654284"/>
          </a:xfrm>
          <a:prstGeom prst="rect">
            <a:avLst/>
          </a:prstGeom>
        </p:spPr>
      </p:pic>
      <p:sp>
        <p:nvSpPr>
          <p:cNvPr id="11" name="TekstSylinder 10"/>
          <p:cNvSpPr txBox="1"/>
          <p:nvPr/>
        </p:nvSpPr>
        <p:spPr>
          <a:xfrm>
            <a:off x="9360816" y="81829"/>
            <a:ext cx="1563826" cy="369332"/>
          </a:xfrm>
          <a:prstGeom prst="rect">
            <a:avLst/>
          </a:prstGeom>
          <a:noFill/>
        </p:spPr>
        <p:txBody>
          <a:bodyPr wrap="none" rtlCol="0">
            <a:spAutoFit/>
          </a:bodyPr>
          <a:lstStyle/>
          <a:p>
            <a:r>
              <a:rPr lang="nb-NO" dirty="0" smtClean="0"/>
              <a:t>Kultivering 3/6</a:t>
            </a:r>
            <a:endParaRPr lang="nb-NO" dirty="0"/>
          </a:p>
        </p:txBody>
      </p:sp>
    </p:spTree>
    <p:extLst>
      <p:ext uri="{BB962C8B-B14F-4D97-AF65-F5344CB8AC3E}">
        <p14:creationId xmlns:p14="http://schemas.microsoft.com/office/powerpoint/2010/main" val="413315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1371</TotalTime>
  <Words>1124</Words>
  <Application>Microsoft Office PowerPoint</Application>
  <PresentationFormat>Widescreen</PresentationFormat>
  <Paragraphs>133</Paragraphs>
  <Slides>16</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16</vt:i4>
      </vt:variant>
    </vt:vector>
  </HeadingPairs>
  <TitlesOfParts>
    <vt:vector size="20" baseType="lpstr">
      <vt:lpstr>Arial</vt:lpstr>
      <vt:lpstr>Calibri</vt:lpstr>
      <vt:lpstr>Calibri Light</vt:lpstr>
      <vt:lpstr>Office-tema</vt:lpstr>
      <vt:lpstr>Sesongmøter 2025  Arna Sportsfiskarlag  10/6 – 12/6 – 25/6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Microsoft-konto</dc:creator>
  <cp:lastModifiedBy>Microsoft-konto</cp:lastModifiedBy>
  <cp:revision>87</cp:revision>
  <dcterms:created xsi:type="dcterms:W3CDTF">2025-06-09T08:09:51Z</dcterms:created>
  <dcterms:modified xsi:type="dcterms:W3CDTF">2025-06-26T09:40:39Z</dcterms:modified>
</cp:coreProperties>
</file>