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76" r:id="rId4"/>
    <p:sldId id="277" r:id="rId5"/>
    <p:sldId id="272" r:id="rId6"/>
    <p:sldId id="268" r:id="rId7"/>
    <p:sldId id="263" r:id="rId8"/>
    <p:sldId id="266" r:id="rId9"/>
    <p:sldId id="260" r:id="rId10"/>
    <p:sldId id="262" r:id="rId11"/>
    <p:sldId id="264" r:id="rId12"/>
    <p:sldId id="280" r:id="rId13"/>
    <p:sldId id="273" r:id="rId14"/>
    <p:sldId id="269" r:id="rId15"/>
    <p:sldId id="285" r:id="rId16"/>
    <p:sldId id="292" r:id="rId17"/>
    <p:sldId id="281" r:id="rId18"/>
    <p:sldId id="286" r:id="rId19"/>
    <p:sldId id="287" r:id="rId20"/>
    <p:sldId id="289" r:id="rId21"/>
    <p:sldId id="271" r:id="rId22"/>
    <p:sldId id="290" r:id="rId23"/>
    <p:sldId id="291" r:id="rId24"/>
    <p:sldId id="302" r:id="rId25"/>
    <p:sldId id="296" r:id="rId26"/>
    <p:sldId id="283" r:id="rId27"/>
    <p:sldId id="282" r:id="rId28"/>
    <p:sldId id="284" r:id="rId29"/>
    <p:sldId id="298" r:id="rId30"/>
    <p:sldId id="301" r:id="rId31"/>
    <p:sldId id="300" r:id="rId32"/>
    <p:sldId id="299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47DB-2FAB-FD94-322E-40AAE9D71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B46C1-6EA6-ACA4-7CB4-25BB5E6C0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BD52D-06E2-9CAC-5504-3D7EAEFA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88244-78C3-C298-5023-E119EC7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EE12-F9C9-806C-B663-ACD5B5F1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050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2760-B0C4-C1C8-7B67-F4830DB6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81428-D291-7D98-81A1-A60908E58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B903B-D925-4B15-27A6-3F9890EF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2F310-F808-C322-F3DF-7BF09A11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40AFB-692A-11C6-FCA6-19B1AB02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616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F3C97-AEE9-0584-F884-0A51BE077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117CC-1342-739A-C2AF-844E953BF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4028E-4ADE-2043-138B-3D6F028B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4E253-A001-3553-3A3D-A9471175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8D220-5777-93EA-7606-624E6BC5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88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68B1-A4B4-345C-537F-8872837C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A2A87-9E3D-5838-CAF8-CCA2745EB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F20A1-8703-E9D8-FF7A-C7A5AFC7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E15B-0C88-A748-4F55-3ADFBC08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A9961-839B-C542-4DF3-F5AE7CDC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84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4895-0971-78A6-97DB-10F4B5B3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9025A-6B58-F4D3-9FBF-82CDEEF38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2E2B3-A008-7DB7-3F55-16BE79A2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6C16-4DAC-EC84-DEEF-1809BA44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DCA43-8D17-C173-7511-2CED89CC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32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A8D5-A245-F473-DAB7-650AEEC5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8D7EC-A62F-D79B-B61C-DEC8C2DA7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F043A-87AF-924B-DE41-F7FDD3DBF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EC639-36FC-567E-4A46-F522220B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744FF-67FD-BA94-111E-48524187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13A86-F1B8-54B3-BC0C-337A4FE6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23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D75A-0286-1E8D-8E42-3C2CF63A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A7B75-B365-A98F-2411-8D62F6739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9CFAF-3ED4-A39B-72CB-8F937EB5E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4DF58-CA5E-A0F3-CD38-B13DC5255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5F8E0-A5CD-C7F7-C10F-B67422079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74F6F-6B1C-E0CE-0465-29F9AC97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1281F-BEA6-292D-2760-9FB4A57E3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70AE0-5E1B-3AB4-E05A-CB141B23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51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57DE-D896-FF31-F959-1310A85C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74DF5-E35B-0860-33D2-8AE8E84F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F30CC-23F5-60C9-2F60-E83BEC9D8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45C47-9FD9-D833-B0F4-FFDE6B0F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62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8FE9F8-C62D-1C18-6FB8-18CBE0D7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3F420-C4CA-F660-5813-D072299F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A333E-0E36-BD7C-7878-DFD248E1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57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7FAE-AC1E-8A5E-EB67-B5140197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20F2A-A272-C4EE-D824-5D23CE452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3B287-B9A2-3F19-9A02-B68E9E798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81BDF-DE09-2EC0-934F-1207519C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64138-7D95-6D31-39B2-114FA9E4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E1317-8ACB-2154-22FF-38BA36F6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9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1673D-9A85-4D39-FA07-65101347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42ADF-5649-98B4-FCA7-D05B20B9D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23316-B749-184C-669A-936847D08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C36C7-F331-01A1-B481-F11D7DB4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09ABE-A438-94C4-AECB-84D4E954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86659-B47C-DA8A-9A27-FABEA86E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15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92C92-1A4D-E507-A143-E2F8D3BB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270E-477E-102F-E3E3-D58CEAA0C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5F8F2-5BCF-8F94-5858-57EEB52A1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A4274-F6CD-442A-A94D-617F3E6D6DAE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84850-6C85-6E83-1116-5C122B73A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95DD-7081-D833-EE98-E399B8AF3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C14529-63FD-47BD-BDEE-F75D2C30D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09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A64C-D9FE-C0A4-EFCC-ACBB5333F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494" y="0"/>
            <a:ext cx="9144000" cy="2387600"/>
          </a:xfrm>
        </p:spPr>
        <p:txBody>
          <a:bodyPr>
            <a:normAutofit/>
          </a:bodyPr>
          <a:lstStyle/>
          <a:p>
            <a:r>
              <a:rPr lang="nb-NO" dirty="0"/>
              <a:t>SVEAN KRAFTSTASJON</a:t>
            </a:r>
            <a:br>
              <a:rPr lang="nb-NO" dirty="0"/>
            </a:br>
            <a:r>
              <a:rPr lang="nb-NO" sz="4400" dirty="0"/>
              <a:t>Foredrag Klæbu historielag</a:t>
            </a:r>
            <a:br>
              <a:rPr lang="nb-NO" sz="4400" dirty="0"/>
            </a:br>
            <a:r>
              <a:rPr lang="nb-NO" sz="4400" dirty="0"/>
              <a:t>28.8.2024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CDC49-947C-D441-05CC-63D02B09D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77" y="2544202"/>
            <a:ext cx="9681882" cy="2780833"/>
          </a:xfrm>
        </p:spPr>
        <p:txBody>
          <a:bodyPr>
            <a:normAutofit fontScale="92500" lnSpcReduction="10000"/>
          </a:bodyPr>
          <a:lstStyle/>
          <a:p>
            <a:r>
              <a:rPr lang="nb-NO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Tore Hansen</a:t>
            </a:r>
          </a:p>
          <a:p>
            <a:r>
              <a:rPr lang="nb-NO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Statkraft </a:t>
            </a:r>
          </a:p>
          <a:p>
            <a:r>
              <a:rPr lang="nb-NO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Terje Thun </a:t>
            </a:r>
          </a:p>
          <a:p>
            <a:r>
              <a:rPr lang="nb-NO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NTNU Vitenskapsmuseet</a:t>
            </a: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6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in a forest&#10;&#10;Description automatically generated with medium confidence">
            <a:extLst>
              <a:ext uri="{FF2B5EF4-FFF2-40B4-BE49-F238E27FC236}">
                <a16:creationId xmlns:a16="http://schemas.microsoft.com/office/drawing/2014/main" id="{88CED787-8FA6-00DB-10BC-FC6372554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4" y="904126"/>
            <a:ext cx="10880917" cy="5024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0EAD6-0896-0A2D-E9BE-A02FA5D6DC0E}"/>
              </a:ext>
            </a:extLst>
          </p:cNvPr>
          <p:cNvSpPr txBox="1"/>
          <p:nvPr/>
        </p:nvSpPr>
        <p:spPr>
          <a:xfrm>
            <a:off x="1150705" y="6123397"/>
            <a:ext cx="1056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Mottatt i 2024 fra Torbjørn Lund, sønnesønn av Einar Lund førstemaskinist ved </a:t>
            </a:r>
            <a:r>
              <a:rPr lang="nb-NO" dirty="0" err="1">
                <a:solidFill>
                  <a:srgbClr val="FF0000"/>
                </a:solidFill>
              </a:rPr>
              <a:t>Løkaunet</a:t>
            </a:r>
            <a:r>
              <a:rPr lang="nb-NO" dirty="0">
                <a:solidFill>
                  <a:srgbClr val="FF0000"/>
                </a:solidFill>
              </a:rPr>
              <a:t> 15. februar 1926.</a:t>
            </a:r>
          </a:p>
        </p:txBody>
      </p:sp>
    </p:spTree>
    <p:extLst>
      <p:ext uri="{BB962C8B-B14F-4D97-AF65-F5344CB8AC3E}">
        <p14:creationId xmlns:p14="http://schemas.microsoft.com/office/powerpoint/2010/main" val="287320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horse&#10;&#10;Description automatically generated">
            <a:extLst>
              <a:ext uri="{FF2B5EF4-FFF2-40B4-BE49-F238E27FC236}">
                <a16:creationId xmlns:a16="http://schemas.microsoft.com/office/drawing/2014/main" id="{238F3ED2-17FD-2F70-C42A-D2BDF60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18876" r="12098" b="20299"/>
          <a:stretch/>
        </p:blipFill>
        <p:spPr>
          <a:xfrm>
            <a:off x="1140433" y="-326444"/>
            <a:ext cx="7212458" cy="7321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29F31-DE32-4B87-5FAC-11B0279D775C}"/>
              </a:ext>
            </a:extLst>
          </p:cNvPr>
          <p:cNvSpPr txBox="1"/>
          <p:nvPr/>
        </p:nvSpPr>
        <p:spPr>
          <a:xfrm>
            <a:off x="8640566" y="4325420"/>
            <a:ext cx="413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Foto: Odd M. Lund</a:t>
            </a:r>
          </a:p>
        </p:txBody>
      </p:sp>
    </p:spTree>
    <p:extLst>
      <p:ext uri="{BB962C8B-B14F-4D97-AF65-F5344CB8AC3E}">
        <p14:creationId xmlns:p14="http://schemas.microsoft.com/office/powerpoint/2010/main" val="317276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rse drawn carriage on a road&#10;&#10;Description automatically generated">
            <a:extLst>
              <a:ext uri="{FF2B5EF4-FFF2-40B4-BE49-F238E27FC236}">
                <a16:creationId xmlns:a16="http://schemas.microsoft.com/office/drawing/2014/main" id="{268BDF9E-1983-724A-9D7A-F2F3BC9C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8721" r="13291" b="2129"/>
          <a:stretch/>
        </p:blipFill>
        <p:spPr>
          <a:xfrm>
            <a:off x="466164" y="311195"/>
            <a:ext cx="8350673" cy="5247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A909ED-8C38-AD68-8B38-15D0843C3CD5}"/>
              </a:ext>
            </a:extLst>
          </p:cNvPr>
          <p:cNvSpPr txBox="1"/>
          <p:nvPr/>
        </p:nvSpPr>
        <p:spPr>
          <a:xfrm>
            <a:off x="8816837" y="5035361"/>
            <a:ext cx="101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1925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C2331-A2A9-F3DF-4A6C-1754225798B4}"/>
              </a:ext>
            </a:extLst>
          </p:cNvPr>
          <p:cNvSpPr txBox="1"/>
          <p:nvPr/>
        </p:nvSpPr>
        <p:spPr>
          <a:xfrm>
            <a:off x="8942344" y="1734575"/>
            <a:ext cx="4282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«Giganten» </a:t>
            </a:r>
          </a:p>
          <a:p>
            <a:r>
              <a:rPr lang="nb-NO" sz="2400" dirty="0">
                <a:solidFill>
                  <a:srgbClr val="FF0000"/>
                </a:solidFill>
              </a:rPr>
              <a:t>med aggregatet til</a:t>
            </a:r>
          </a:p>
          <a:p>
            <a:r>
              <a:rPr lang="nb-NO" sz="2400" dirty="0" err="1">
                <a:solidFill>
                  <a:srgbClr val="FF0000"/>
                </a:solidFill>
              </a:rPr>
              <a:t>LøKkaunet</a:t>
            </a:r>
            <a:r>
              <a:rPr lang="nb-NO" sz="2400" dirty="0">
                <a:solidFill>
                  <a:srgbClr val="FF0000"/>
                </a:solidFill>
              </a:rPr>
              <a:t> kraftstasjon</a:t>
            </a:r>
          </a:p>
        </p:txBody>
      </p:sp>
    </p:spTree>
    <p:extLst>
      <p:ext uri="{BB962C8B-B14F-4D97-AF65-F5344CB8AC3E}">
        <p14:creationId xmlns:p14="http://schemas.microsoft.com/office/powerpoint/2010/main" val="136713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flowing through a forest&#10;&#10;Description automatically generated">
            <a:extLst>
              <a:ext uri="{FF2B5EF4-FFF2-40B4-BE49-F238E27FC236}">
                <a16:creationId xmlns:a16="http://schemas.microsoft.com/office/drawing/2014/main" id="{437DBC39-C037-2D5E-59A0-65992120E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5" y="340660"/>
            <a:ext cx="10255563" cy="59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y landscape with trees and a lake&#10;&#10;Description automatically generated">
            <a:extLst>
              <a:ext uri="{FF2B5EF4-FFF2-40B4-BE49-F238E27FC236}">
                <a16:creationId xmlns:a16="http://schemas.microsoft.com/office/drawing/2014/main" id="{6CD8A0B8-09BA-E7C6-4F36-9478E04A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4" y="250562"/>
            <a:ext cx="9365489" cy="6356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A2B1D-6124-8935-3BAF-8A3A4987E70B}"/>
              </a:ext>
            </a:extLst>
          </p:cNvPr>
          <p:cNvSpPr txBox="1"/>
          <p:nvPr/>
        </p:nvSpPr>
        <p:spPr>
          <a:xfrm>
            <a:off x="10229603" y="2187389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</a:rPr>
              <a:t>Ca. 1965</a:t>
            </a:r>
          </a:p>
        </p:txBody>
      </p:sp>
    </p:spTree>
    <p:extLst>
      <p:ext uri="{BB962C8B-B14F-4D97-AF65-F5344CB8AC3E}">
        <p14:creationId xmlns:p14="http://schemas.microsoft.com/office/powerpoint/2010/main" val="2635517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ke surrounded by trees&#10;&#10;Description automatically generated">
            <a:extLst>
              <a:ext uri="{FF2B5EF4-FFF2-40B4-BE49-F238E27FC236}">
                <a16:creationId xmlns:a16="http://schemas.microsoft.com/office/drawing/2014/main" id="{5C10832E-5B0F-8215-107A-C4FF16B0A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-1067973" y="-613807"/>
            <a:ext cx="14353667" cy="8072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AA4B7-72C8-A033-FC3B-D06BB1FE868F}"/>
              </a:ext>
            </a:extLst>
          </p:cNvPr>
          <p:cNvSpPr txBox="1"/>
          <p:nvPr/>
        </p:nvSpPr>
        <p:spPr>
          <a:xfrm>
            <a:off x="9544692" y="6298058"/>
            <a:ext cx="2395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FF0000"/>
                </a:solidFill>
              </a:rPr>
              <a:t>13.6.1922</a:t>
            </a:r>
          </a:p>
        </p:txBody>
      </p:sp>
    </p:spTree>
    <p:extLst>
      <p:ext uri="{BB962C8B-B14F-4D97-AF65-F5344CB8AC3E}">
        <p14:creationId xmlns:p14="http://schemas.microsoft.com/office/powerpoint/2010/main" val="306020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rge in the water&#10;&#10;Description automatically generated">
            <a:extLst>
              <a:ext uri="{FF2B5EF4-FFF2-40B4-BE49-F238E27FC236}">
                <a16:creationId xmlns:a16="http://schemas.microsoft.com/office/drawing/2014/main" id="{54E0EC06-7A75-911D-6F04-70C798603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9" b="9363"/>
          <a:stretch/>
        </p:blipFill>
        <p:spPr>
          <a:xfrm>
            <a:off x="0" y="0"/>
            <a:ext cx="11054993" cy="6215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87AAC-A400-D3D3-8171-E6E0ABC6DA9D}"/>
              </a:ext>
            </a:extLst>
          </p:cNvPr>
          <p:cNvSpPr txBox="1"/>
          <p:nvPr/>
        </p:nvSpPr>
        <p:spPr>
          <a:xfrm>
            <a:off x="8096036" y="5506948"/>
            <a:ext cx="172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4.2.1925</a:t>
            </a:r>
          </a:p>
        </p:txBody>
      </p:sp>
    </p:spTree>
    <p:extLst>
      <p:ext uri="{BB962C8B-B14F-4D97-AF65-F5344CB8AC3E}">
        <p14:creationId xmlns:p14="http://schemas.microsoft.com/office/powerpoint/2010/main" val="933933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D95C5-27B4-4BD5-D3AC-D29412AE4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3"/>
          <a:stretch/>
        </p:blipFill>
        <p:spPr>
          <a:xfrm>
            <a:off x="13252" y="0"/>
            <a:ext cx="10547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construction site&#10;&#10;Description automatically generated">
            <a:extLst>
              <a:ext uri="{FF2B5EF4-FFF2-40B4-BE49-F238E27FC236}">
                <a16:creationId xmlns:a16="http://schemas.microsoft.com/office/drawing/2014/main" id="{0B9024E3-ABAC-D74E-73A0-F8027513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5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struction site with scaffolding&#10;&#10;Description automatically generated">
            <a:extLst>
              <a:ext uri="{FF2B5EF4-FFF2-40B4-BE49-F238E27FC236}">
                <a16:creationId xmlns:a16="http://schemas.microsoft.com/office/drawing/2014/main" id="{C18DBE0F-5656-A35C-9C1D-D2DA30276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F70CA0-D533-D802-24FE-152221DE621C}"/>
              </a:ext>
            </a:extLst>
          </p:cNvPr>
          <p:cNvSpPr txBox="1"/>
          <p:nvPr/>
        </p:nvSpPr>
        <p:spPr>
          <a:xfrm>
            <a:off x="2681556" y="708915"/>
            <a:ext cx="5774076" cy="511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Svean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kraftstasjon</a:t>
            </a:r>
          </a:p>
          <a:p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Regulering av elva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* demninger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* tunneler</a:t>
            </a:r>
          </a:p>
          <a:p>
            <a:pPr marL="285750" indent="-285750">
              <a:buFontTx/>
              <a:buChar char="-"/>
            </a:pPr>
            <a:r>
              <a:rPr 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Samfunnstruktur</a:t>
            </a:r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/logistikk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* </a:t>
            </a:r>
            <a:r>
              <a:rPr 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anleggsarb</a:t>
            </a:r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** veier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** stasjon/hus/brakker/smier/tunneler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* funksjonærer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** adm. lønn etc.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** ingeniører, bygninger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** maskinister, drift av maskiner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Svean</a:t>
            </a:r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kraftstasjon </a:t>
            </a:r>
          </a:p>
          <a:p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* bygging/drift</a:t>
            </a:r>
          </a:p>
          <a:p>
            <a:pPr marL="285750" indent="-285750">
              <a:buFontTx/>
              <a:buChar char="-"/>
            </a:pP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5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C5661-927E-9048-CB4E-7829C9A5A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-1798" r="12530" b="1798"/>
          <a:stretch/>
        </p:blipFill>
        <p:spPr>
          <a:xfrm>
            <a:off x="934948" y="0"/>
            <a:ext cx="10243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front of a building&#10;&#10;Description automatically generated">
            <a:extLst>
              <a:ext uri="{FF2B5EF4-FFF2-40B4-BE49-F238E27FC236}">
                <a16:creationId xmlns:a16="http://schemas.microsoft.com/office/drawing/2014/main" id="{85F6A4D9-0FFD-BE7A-A25D-1EF51987B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82194"/>
            <a:ext cx="9318661" cy="6065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1BD082-2F98-C6A2-5E51-B68DCB84D060}"/>
              </a:ext>
            </a:extLst>
          </p:cNvPr>
          <p:cNvSpPr txBox="1"/>
          <p:nvPr/>
        </p:nvSpPr>
        <p:spPr>
          <a:xfrm>
            <a:off x="9411127" y="1089060"/>
            <a:ext cx="27879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Fra venstre:</a:t>
            </a:r>
          </a:p>
          <a:p>
            <a:r>
              <a:rPr lang="nb-NO" sz="1400" dirty="0"/>
              <a:t>Karl Gjesdal</a:t>
            </a:r>
          </a:p>
          <a:p>
            <a:r>
              <a:rPr lang="nb-NO" sz="1400" dirty="0"/>
              <a:t>Peder </a:t>
            </a:r>
            <a:r>
              <a:rPr lang="nb-NO" sz="1400" dirty="0" err="1"/>
              <a:t>Teigås</a:t>
            </a:r>
            <a:r>
              <a:rPr lang="nb-NO" sz="1400" dirty="0"/>
              <a:t> (damvokter)</a:t>
            </a:r>
          </a:p>
          <a:p>
            <a:r>
              <a:rPr lang="nb-NO" sz="1400" dirty="0"/>
              <a:t>?. Wist</a:t>
            </a:r>
          </a:p>
          <a:p>
            <a:r>
              <a:rPr lang="nb-NO" sz="1400" dirty="0"/>
              <a:t>Eskild </a:t>
            </a:r>
            <a:r>
              <a:rPr lang="nb-NO" sz="1400" dirty="0" err="1"/>
              <a:t>Bjørklimark</a:t>
            </a:r>
            <a:r>
              <a:rPr lang="nb-NO" sz="1400" dirty="0"/>
              <a:t> (handelsmann)</a:t>
            </a:r>
          </a:p>
          <a:p>
            <a:r>
              <a:rPr lang="nb-NO" sz="1400" dirty="0"/>
              <a:t>Arne </a:t>
            </a:r>
            <a:r>
              <a:rPr lang="nb-NO" sz="1400" dirty="0" err="1"/>
              <a:t>Prøsch</a:t>
            </a:r>
            <a:r>
              <a:rPr lang="nb-NO" sz="1400" dirty="0"/>
              <a:t> (maskinist)</a:t>
            </a:r>
          </a:p>
          <a:p>
            <a:r>
              <a:rPr lang="nb-NO" sz="1400" dirty="0"/>
              <a:t>Klaus Ulstad (administrasjon)</a:t>
            </a:r>
          </a:p>
          <a:p>
            <a:r>
              <a:rPr lang="nb-NO" sz="1400" dirty="0"/>
              <a:t>Arne </a:t>
            </a:r>
            <a:r>
              <a:rPr lang="nb-NO" sz="1400" dirty="0" err="1"/>
              <a:t>Waaden</a:t>
            </a:r>
            <a:endParaRPr lang="nb-NO" sz="1400" dirty="0"/>
          </a:p>
          <a:p>
            <a:r>
              <a:rPr lang="nb-NO" sz="1400" dirty="0"/>
              <a:t>Henning </a:t>
            </a:r>
            <a:r>
              <a:rPr lang="nb-NO" sz="1400" dirty="0" err="1"/>
              <a:t>Brekkan</a:t>
            </a:r>
            <a:r>
              <a:rPr lang="nb-NO" sz="1400" dirty="0"/>
              <a:t> (overmaskinist)</a:t>
            </a:r>
          </a:p>
          <a:p>
            <a:r>
              <a:rPr lang="nb-NO" sz="1400" dirty="0"/>
              <a:t>?</a:t>
            </a:r>
          </a:p>
          <a:p>
            <a:r>
              <a:rPr lang="nb-NO" sz="1400" dirty="0"/>
              <a:t>Sverre Bauck (ingeniør)</a:t>
            </a:r>
          </a:p>
          <a:p>
            <a:r>
              <a:rPr lang="nb-NO" sz="1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104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under construction near a cliff&#10;&#10;Description automatically generated">
            <a:extLst>
              <a:ext uri="{FF2B5EF4-FFF2-40B4-BE49-F238E27FC236}">
                <a16:creationId xmlns:a16="http://schemas.microsoft.com/office/drawing/2014/main" id="{660B6A54-B58B-9EEC-AFCB-769C831CB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9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windows on the side&#10;&#10;Description automatically generated">
            <a:extLst>
              <a:ext uri="{FF2B5EF4-FFF2-40B4-BE49-F238E27FC236}">
                <a16:creationId xmlns:a16="http://schemas.microsoft.com/office/drawing/2014/main" id="{FFD8BEC1-5CC1-4EDA-28FC-75D17BEC6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r="11602" b="5168"/>
          <a:stretch/>
        </p:blipFill>
        <p:spPr>
          <a:xfrm>
            <a:off x="287676" y="0"/>
            <a:ext cx="10479641" cy="65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9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ck structure with grass and trees&#10;&#10;Description automatically generated">
            <a:extLst>
              <a:ext uri="{FF2B5EF4-FFF2-40B4-BE49-F238E27FC236}">
                <a16:creationId xmlns:a16="http://schemas.microsoft.com/office/drawing/2014/main" id="{A45B62FE-CF76-49A5-8EDF-3E91979C5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7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FD9C1-17CE-F757-D2A0-E36D44782AF8}"/>
              </a:ext>
            </a:extLst>
          </p:cNvPr>
          <p:cNvSpPr txBox="1"/>
          <p:nvPr/>
        </p:nvSpPr>
        <p:spPr>
          <a:xfrm>
            <a:off x="2835667" y="1140431"/>
            <a:ext cx="56918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/>
              <a:t>Svean</a:t>
            </a:r>
            <a:r>
              <a:rPr lang="nb-NO" sz="2400" dirty="0"/>
              <a:t> Kraftstasjon:</a:t>
            </a:r>
          </a:p>
          <a:p>
            <a:endParaRPr lang="nb-NO" sz="2400" dirty="0"/>
          </a:p>
          <a:p>
            <a:r>
              <a:rPr lang="nb-NO" sz="2400" dirty="0"/>
              <a:t>Tre turbiner med årlig middelproduksjon 130 GWh</a:t>
            </a:r>
          </a:p>
          <a:p>
            <a:r>
              <a:rPr lang="nb-NO" sz="2400" dirty="0"/>
              <a:t>Første aggregat 30.11.1939</a:t>
            </a:r>
          </a:p>
          <a:p>
            <a:r>
              <a:rPr lang="nb-NO" sz="2400" dirty="0"/>
              <a:t>Andre aggregat 1943</a:t>
            </a:r>
          </a:p>
          <a:p>
            <a:r>
              <a:rPr lang="nb-NO" sz="2400" dirty="0"/>
              <a:t>Tredje aggregat 1955</a:t>
            </a:r>
          </a:p>
          <a:p>
            <a:r>
              <a:rPr lang="nb-NO" sz="2400" dirty="0"/>
              <a:t>Vann fra tilløpstunnel Grendstad – </a:t>
            </a:r>
            <a:r>
              <a:rPr lang="nb-NO" sz="2400" dirty="0" err="1"/>
              <a:t>Svean</a:t>
            </a:r>
            <a:r>
              <a:rPr lang="nb-NO" sz="2400" dirty="0"/>
              <a:t> vel 3 km </a:t>
            </a:r>
          </a:p>
          <a:p>
            <a:r>
              <a:rPr lang="nb-NO" sz="2400"/>
              <a:t>Tunnelgjennomslag </a:t>
            </a:r>
            <a:r>
              <a:rPr lang="nb-NO" sz="2400" dirty="0"/>
              <a:t>i 1934 med tre separate trykksjakter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5925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rock pile with a chair in front of a building&#10;&#10;Description automatically generated">
            <a:extLst>
              <a:ext uri="{FF2B5EF4-FFF2-40B4-BE49-F238E27FC236}">
                <a16:creationId xmlns:a16="http://schemas.microsoft.com/office/drawing/2014/main" id="{35FFA1C5-BDC8-F692-D542-E78FC13A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0"/>
            <a:ext cx="9791452" cy="6486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D9471-37D9-DC9C-D8AA-E5FD5359E09B}"/>
              </a:ext>
            </a:extLst>
          </p:cNvPr>
          <p:cNvSpPr txBox="1"/>
          <p:nvPr/>
        </p:nvSpPr>
        <p:spPr>
          <a:xfrm>
            <a:off x="10594427" y="5311739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</a:rPr>
              <a:t>1979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D2293-CF9E-9D40-E606-8ACC63E642E2}"/>
              </a:ext>
            </a:extLst>
          </p:cNvPr>
          <p:cNvSpPr txBox="1"/>
          <p:nvPr/>
        </p:nvSpPr>
        <p:spPr>
          <a:xfrm>
            <a:off x="1817163" y="5834959"/>
            <a:ext cx="272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Foto: Svein Thun</a:t>
            </a:r>
          </a:p>
        </p:txBody>
      </p:sp>
    </p:spTree>
    <p:extLst>
      <p:ext uri="{BB962C8B-B14F-4D97-AF65-F5344CB8AC3E}">
        <p14:creationId xmlns:p14="http://schemas.microsoft.com/office/powerpoint/2010/main" val="4240523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y cliff with trees in the background&#10;&#10;Description automatically generated">
            <a:extLst>
              <a:ext uri="{FF2B5EF4-FFF2-40B4-BE49-F238E27FC236}">
                <a16:creationId xmlns:a16="http://schemas.microsoft.com/office/drawing/2014/main" id="{92AE3C05-3558-D7DA-8317-70913F2C7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-26676"/>
            <a:ext cx="10383121" cy="6671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4EC34-B689-6234-C5C6-21AE46F96829}"/>
              </a:ext>
            </a:extLst>
          </p:cNvPr>
          <p:cNvSpPr txBox="1"/>
          <p:nvPr/>
        </p:nvSpPr>
        <p:spPr>
          <a:xfrm>
            <a:off x="1506071" y="5988424"/>
            <a:ext cx="272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Foto: Svein Thun</a:t>
            </a:r>
          </a:p>
        </p:txBody>
      </p:sp>
    </p:spTree>
    <p:extLst>
      <p:ext uri="{BB962C8B-B14F-4D97-AF65-F5344CB8AC3E}">
        <p14:creationId xmlns:p14="http://schemas.microsoft.com/office/powerpoint/2010/main" val="1690568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rock&#10;&#10;Description automatically generated">
            <a:extLst>
              <a:ext uri="{FF2B5EF4-FFF2-40B4-BE49-F238E27FC236}">
                <a16:creationId xmlns:a16="http://schemas.microsoft.com/office/drawing/2014/main" id="{D689AF1E-9DF3-3E99-1D37-2018AED1D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378016"/>
            <a:ext cx="9574304" cy="6499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43D12-AC82-ADE9-D032-304E42C859A1}"/>
              </a:ext>
            </a:extLst>
          </p:cNvPr>
          <p:cNvSpPr txBox="1"/>
          <p:nvPr/>
        </p:nvSpPr>
        <p:spPr>
          <a:xfrm>
            <a:off x="1129553" y="6167717"/>
            <a:ext cx="3095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Foto: Svein Thun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9EF43-E546-3927-6112-F885D797B46B}"/>
              </a:ext>
            </a:extLst>
          </p:cNvPr>
          <p:cNvSpPr txBox="1"/>
          <p:nvPr/>
        </p:nvSpPr>
        <p:spPr>
          <a:xfrm>
            <a:off x="9717740" y="950259"/>
            <a:ext cx="25058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TIL TROSS FOR</a:t>
            </a:r>
          </a:p>
          <a:p>
            <a:r>
              <a:rPr lang="nb-NO" sz="2400" dirty="0"/>
              <a:t>LITT HUMOR,</a:t>
            </a:r>
          </a:p>
          <a:p>
            <a:r>
              <a:rPr lang="nb-NO" sz="2400" dirty="0"/>
              <a:t>LIGGER DET HER </a:t>
            </a:r>
          </a:p>
          <a:p>
            <a:r>
              <a:rPr lang="nb-NO" sz="2400" dirty="0"/>
              <a:t>ET ALVOR BAK:</a:t>
            </a:r>
            <a:br>
              <a:rPr lang="nb-NO" sz="2400" dirty="0"/>
            </a:br>
            <a:r>
              <a:rPr lang="nb-NO" sz="2400" dirty="0"/>
              <a:t>ER DET NOEN</a:t>
            </a:r>
          </a:p>
          <a:p>
            <a:r>
              <a:rPr lang="nb-NO" sz="2400" dirty="0"/>
              <a:t>SOM ER TATT</a:t>
            </a:r>
          </a:p>
          <a:p>
            <a:r>
              <a:rPr lang="nb-NO" sz="2400" dirty="0"/>
              <a:t>AV RASET?</a:t>
            </a:r>
          </a:p>
        </p:txBody>
      </p:sp>
    </p:spTree>
    <p:extLst>
      <p:ext uri="{BB962C8B-B14F-4D97-AF65-F5344CB8AC3E}">
        <p14:creationId xmlns:p14="http://schemas.microsoft.com/office/powerpoint/2010/main" val="148735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document with black text&#10;&#10;Description automatically generated">
            <a:extLst>
              <a:ext uri="{FF2B5EF4-FFF2-40B4-BE49-F238E27FC236}">
                <a16:creationId xmlns:a16="http://schemas.microsoft.com/office/drawing/2014/main" id="{E1B13473-D171-B576-7E9A-E724757FE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71" y="247893"/>
            <a:ext cx="8270830" cy="66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river&#10;&#10;Description automatically generated">
            <a:extLst>
              <a:ext uri="{FF2B5EF4-FFF2-40B4-BE49-F238E27FC236}">
                <a16:creationId xmlns:a16="http://schemas.microsoft.com/office/drawing/2014/main" id="{4F5A28BD-996B-FDBE-97AD-D36DF73F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68" y="883578"/>
            <a:ext cx="8438348" cy="56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54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33BAFB3B-8C5F-DD2A-17B9-F0F6D2D4A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87" y="0"/>
            <a:ext cx="8144184" cy="71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86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snowy landscape&#10;&#10;Description automatically generated with medium confidence">
            <a:extLst>
              <a:ext uri="{FF2B5EF4-FFF2-40B4-BE49-F238E27FC236}">
                <a16:creationId xmlns:a16="http://schemas.microsoft.com/office/drawing/2014/main" id="{20B8D3C1-B388-DF63-8BD7-44E91C57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37" y="0"/>
            <a:ext cx="538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5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landscape&#10;&#10;Description automatically generated with medium confidence">
            <a:extLst>
              <a:ext uri="{FF2B5EF4-FFF2-40B4-BE49-F238E27FC236}">
                <a16:creationId xmlns:a16="http://schemas.microsoft.com/office/drawing/2014/main" id="{C9A05807-F0BD-9491-D642-F8307FBD3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66" y="0"/>
            <a:ext cx="5344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ki lift going over a snowy mountain&#10;&#10;Description automatically generated">
            <a:extLst>
              <a:ext uri="{FF2B5EF4-FFF2-40B4-BE49-F238E27FC236}">
                <a16:creationId xmlns:a16="http://schemas.microsoft.com/office/drawing/2014/main" id="{773D3B7B-9DAF-5C66-8555-67D11E82C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118803"/>
            <a:ext cx="9931653" cy="64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covered mountain with a bridge&#10;&#10;Description automatically generated">
            <a:extLst>
              <a:ext uri="{FF2B5EF4-FFF2-40B4-BE49-F238E27FC236}">
                <a16:creationId xmlns:a16="http://schemas.microsoft.com/office/drawing/2014/main" id="{72B6E795-3A09-632C-8BEB-94E1F4351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5751" r="15071"/>
          <a:stretch/>
        </p:blipFill>
        <p:spPr>
          <a:xfrm>
            <a:off x="304800" y="197223"/>
            <a:ext cx="9574306" cy="6463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345BEE-CF47-360C-443F-F0CCB37BA631}"/>
              </a:ext>
            </a:extLst>
          </p:cNvPr>
          <p:cNvSpPr txBox="1"/>
          <p:nvPr/>
        </p:nvSpPr>
        <p:spPr>
          <a:xfrm>
            <a:off x="9879106" y="1093694"/>
            <a:ext cx="2482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Dam bygges,</a:t>
            </a:r>
          </a:p>
          <a:p>
            <a:r>
              <a:rPr lang="nb-NO" dirty="0"/>
              <a:t>Ca. 1947.</a:t>
            </a:r>
          </a:p>
          <a:p>
            <a:r>
              <a:rPr lang="nb-NO" dirty="0"/>
              <a:t>Kjørebru i bakgrunnen</a:t>
            </a:r>
          </a:p>
        </p:txBody>
      </p:sp>
    </p:spTree>
    <p:extLst>
      <p:ext uri="{BB962C8B-B14F-4D97-AF65-F5344CB8AC3E}">
        <p14:creationId xmlns:p14="http://schemas.microsoft.com/office/powerpoint/2010/main" val="357662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psed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E833A621-5929-D62A-B2C9-C83973098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3" y="506506"/>
            <a:ext cx="8781599" cy="5844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517BEA-BD65-78A2-0640-AE1C35FBD25F}"/>
              </a:ext>
            </a:extLst>
          </p:cNvPr>
          <p:cNvSpPr txBox="1"/>
          <p:nvPr/>
        </p:nvSpPr>
        <p:spPr>
          <a:xfrm>
            <a:off x="9466729" y="1452281"/>
            <a:ext cx="2725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16.12.2000</a:t>
            </a:r>
          </a:p>
        </p:txBody>
      </p:sp>
    </p:spTree>
    <p:extLst>
      <p:ext uri="{BB962C8B-B14F-4D97-AF65-F5344CB8AC3E}">
        <p14:creationId xmlns:p14="http://schemas.microsoft.com/office/powerpoint/2010/main" val="79270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m with water wheels&#10;&#10;Description automatically generated with medium confidence">
            <a:extLst>
              <a:ext uri="{FF2B5EF4-FFF2-40B4-BE49-F238E27FC236}">
                <a16:creationId xmlns:a16="http://schemas.microsoft.com/office/drawing/2014/main" id="{EDC2EEA6-8356-DD32-DEAD-3836A2977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99" y="0"/>
            <a:ext cx="902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0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13629286-34DE-5B3A-BCBA-05BD5CA70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37024" r="27597" b="36330"/>
          <a:stretch/>
        </p:blipFill>
        <p:spPr>
          <a:xfrm>
            <a:off x="133564" y="1331572"/>
            <a:ext cx="5250095" cy="3761296"/>
          </a:xfrm>
          <a:prstGeom prst="rect">
            <a:avLst/>
          </a:prstGeom>
        </p:spPr>
      </p:pic>
      <p:pic>
        <p:nvPicPr>
          <p:cNvPr id="2" name="Picture 1" descr="A stream running through a forest&#10;&#10;Description automatically generated">
            <a:extLst>
              <a:ext uri="{FF2B5EF4-FFF2-40B4-BE49-F238E27FC236}">
                <a16:creationId xmlns:a16="http://schemas.microsoft.com/office/drawing/2014/main" id="{2F1403BE-977C-625B-27B8-87A27FFEE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37175" r="3700" b="1"/>
          <a:stretch/>
        </p:blipFill>
        <p:spPr>
          <a:xfrm rot="10800000">
            <a:off x="5545009" y="1331573"/>
            <a:ext cx="6321641" cy="3761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2AE902-83DF-B4FC-5AB9-8942B66672DF}"/>
              </a:ext>
            </a:extLst>
          </p:cNvPr>
          <p:cNvSpPr txBox="1"/>
          <p:nvPr/>
        </p:nvSpPr>
        <p:spPr>
          <a:xfrm>
            <a:off x="1921268" y="5227946"/>
            <a:ext cx="162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14.4.1991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BB0CE-2C5B-D63A-B061-09BA01F46CEE}"/>
              </a:ext>
            </a:extLst>
          </p:cNvPr>
          <p:cNvSpPr txBox="1"/>
          <p:nvPr/>
        </p:nvSpPr>
        <p:spPr>
          <a:xfrm>
            <a:off x="8023296" y="522794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18.4.2024</a:t>
            </a:r>
          </a:p>
        </p:txBody>
      </p:sp>
    </p:spTree>
    <p:extLst>
      <p:ext uri="{BB962C8B-B14F-4D97-AF65-F5344CB8AC3E}">
        <p14:creationId xmlns:p14="http://schemas.microsoft.com/office/powerpoint/2010/main" val="423651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house&#10;&#10;Description automatically generated">
            <a:extLst>
              <a:ext uri="{FF2B5EF4-FFF2-40B4-BE49-F238E27FC236}">
                <a16:creationId xmlns:a16="http://schemas.microsoft.com/office/drawing/2014/main" id="{6D0F03D5-4372-36E8-25CC-D8BA0CAFB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6" r="5104" b="26891"/>
          <a:stretch/>
        </p:blipFill>
        <p:spPr>
          <a:xfrm>
            <a:off x="924673" y="271166"/>
            <a:ext cx="7626502" cy="5749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B2066E-BDAD-90C0-3D73-9BCE246F7F57}"/>
              </a:ext>
            </a:extLst>
          </p:cNvPr>
          <p:cNvSpPr txBox="1"/>
          <p:nvPr/>
        </p:nvSpPr>
        <p:spPr>
          <a:xfrm>
            <a:off x="8640566" y="1787703"/>
            <a:ext cx="3130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Yngste av fire brakker mellom </a:t>
            </a:r>
          </a:p>
          <a:p>
            <a:r>
              <a:rPr lang="nb-NO" dirty="0" err="1"/>
              <a:t>Svean</a:t>
            </a:r>
            <a:r>
              <a:rPr lang="nb-NO" dirty="0"/>
              <a:t> og </a:t>
            </a:r>
            <a:r>
              <a:rPr lang="nb-NO" dirty="0" err="1"/>
              <a:t>Løkaunet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Foto: Odd M. Lund</a:t>
            </a:r>
          </a:p>
        </p:txBody>
      </p:sp>
    </p:spTree>
    <p:extLst>
      <p:ext uri="{BB962C8B-B14F-4D97-AF65-F5344CB8AC3E}">
        <p14:creationId xmlns:p14="http://schemas.microsoft.com/office/powerpoint/2010/main" val="677652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258</Words>
  <Application>Microsoft Office PowerPoint</Application>
  <PresentationFormat>Widescreen</PresentationFormat>
  <Paragraphs>74</Paragraphs>
  <Slides>32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Times New Roman</vt:lpstr>
      <vt:lpstr>Office Theme</vt:lpstr>
      <vt:lpstr>SVEAN KRAFTSTASJON Foredrag Klæbu historielag 28.8.2024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ANLEGGSTIDA – DEN FØRSTE OG DEN NESTE</dc:title>
  <dc:creator>Terje Thun</dc:creator>
  <cp:lastModifiedBy>Lars Roan</cp:lastModifiedBy>
  <cp:revision>33</cp:revision>
  <cp:lastPrinted>2024-08-03T10:23:34Z</cp:lastPrinted>
  <dcterms:created xsi:type="dcterms:W3CDTF">2024-06-01T11:00:29Z</dcterms:created>
  <dcterms:modified xsi:type="dcterms:W3CDTF">2025-05-20T09:46:30Z</dcterms:modified>
</cp:coreProperties>
</file>